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6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1 группа</a:t>
            </a:r>
          </a:p>
        </c:rich>
      </c:tx>
      <c:layout/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084592149141899"/>
          <c:y val="9.9396694018124995E-2"/>
          <c:w val="0.7112355230111046"/>
          <c:h val="0.5320652863967495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Повышение качества образования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Чиркейский  центр</c:v>
                </c:pt>
                <c:pt idx="1">
                  <c:v>Н-Казанищенская сош №5</c:v>
                </c:pt>
                <c:pt idx="2">
                  <c:v>Н-Дженгутайская сош</c:v>
                </c:pt>
                <c:pt idx="3">
                  <c:v>Н-Казанищенский лицей</c:v>
                </c:pt>
                <c:pt idx="4">
                  <c:v>Халимбекаульская сош</c:v>
                </c:pt>
                <c:pt idx="5">
                  <c:v>Эрпелинская сош</c:v>
                </c:pt>
                <c:pt idx="6">
                  <c:v>В-Казанищенская сош №2</c:v>
                </c:pt>
                <c:pt idx="7">
                  <c:v>Карамахинская сош</c:v>
                </c:pt>
                <c:pt idx="8">
                  <c:v>К-Кумухская сош</c:v>
                </c:pt>
                <c:pt idx="9">
                  <c:v>В-Казанищенская сош №1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319</c:v>
                </c:pt>
                <c:pt idx="1">
                  <c:v>256</c:v>
                </c:pt>
                <c:pt idx="2">
                  <c:v>278</c:v>
                </c:pt>
                <c:pt idx="3">
                  <c:v>245</c:v>
                </c:pt>
                <c:pt idx="4">
                  <c:v>229</c:v>
                </c:pt>
                <c:pt idx="5">
                  <c:v>240</c:v>
                </c:pt>
                <c:pt idx="6">
                  <c:v>184</c:v>
                </c:pt>
                <c:pt idx="7">
                  <c:v>164</c:v>
                </c:pt>
                <c:pt idx="8">
                  <c:v>139</c:v>
                </c:pt>
                <c:pt idx="9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Всероссийская олимпиада  школьников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Чиркейский  центр</c:v>
                </c:pt>
                <c:pt idx="1">
                  <c:v>Н-Казанищенская сош №5</c:v>
                </c:pt>
                <c:pt idx="2">
                  <c:v>Н-Дженгутайская сош</c:v>
                </c:pt>
                <c:pt idx="3">
                  <c:v>Н-Казанищенский лицей</c:v>
                </c:pt>
                <c:pt idx="4">
                  <c:v>Халимбекаульская сош</c:v>
                </c:pt>
                <c:pt idx="5">
                  <c:v>Эрпелинская сош</c:v>
                </c:pt>
                <c:pt idx="6">
                  <c:v>В-Казанищенская сош №2</c:v>
                </c:pt>
                <c:pt idx="7">
                  <c:v>Карамахинская сош</c:v>
                </c:pt>
                <c:pt idx="8">
                  <c:v>К-Кумухская сош</c:v>
                </c:pt>
                <c:pt idx="9">
                  <c:v>В-Казанищенская сош №1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192</c:v>
                </c:pt>
                <c:pt idx="1">
                  <c:v>92</c:v>
                </c:pt>
                <c:pt idx="2">
                  <c:v>66</c:v>
                </c:pt>
                <c:pt idx="3">
                  <c:v>75</c:v>
                </c:pt>
                <c:pt idx="4">
                  <c:v>34</c:v>
                </c:pt>
                <c:pt idx="5">
                  <c:v>39</c:v>
                </c:pt>
                <c:pt idx="6">
                  <c:v>17</c:v>
                </c:pt>
                <c:pt idx="7">
                  <c:v>10</c:v>
                </c:pt>
                <c:pt idx="8">
                  <c:v>17</c:v>
                </c:pt>
                <c:pt idx="9">
                  <c:v>14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Конкурсы, соревнования,…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Чиркейский  центр</c:v>
                </c:pt>
                <c:pt idx="1">
                  <c:v>Н-Казанищенская сош №5</c:v>
                </c:pt>
                <c:pt idx="2">
                  <c:v>Н-Дженгутайская сош</c:v>
                </c:pt>
                <c:pt idx="3">
                  <c:v>Н-Казанищенский лицей</c:v>
                </c:pt>
                <c:pt idx="4">
                  <c:v>Халимбекаульская сош</c:v>
                </c:pt>
                <c:pt idx="5">
                  <c:v>Эрпелинская сош</c:v>
                </c:pt>
                <c:pt idx="6">
                  <c:v>В-Казанищенская сош №2</c:v>
                </c:pt>
                <c:pt idx="7">
                  <c:v>Карамахинская сош</c:v>
                </c:pt>
                <c:pt idx="8">
                  <c:v>К-Кумухская сош</c:v>
                </c:pt>
                <c:pt idx="9">
                  <c:v>В-Казанищенская сош №1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126</c:v>
                </c:pt>
                <c:pt idx="1">
                  <c:v>160</c:v>
                </c:pt>
                <c:pt idx="2">
                  <c:v>175</c:v>
                </c:pt>
                <c:pt idx="3">
                  <c:v>146</c:v>
                </c:pt>
                <c:pt idx="4">
                  <c:v>119</c:v>
                </c:pt>
                <c:pt idx="5">
                  <c:v>69</c:v>
                </c:pt>
                <c:pt idx="6">
                  <c:v>130</c:v>
                </c:pt>
                <c:pt idx="7">
                  <c:v>24</c:v>
                </c:pt>
                <c:pt idx="8">
                  <c:v>46</c:v>
                </c:pt>
                <c:pt idx="9">
                  <c:v>47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Олимпиада НРК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Чиркейский  центр</c:v>
                </c:pt>
                <c:pt idx="1">
                  <c:v>Н-Казанищенская сош №5</c:v>
                </c:pt>
                <c:pt idx="2">
                  <c:v>Н-Дженгутайская сош</c:v>
                </c:pt>
                <c:pt idx="3">
                  <c:v>Н-Казанищенский лицей</c:v>
                </c:pt>
                <c:pt idx="4">
                  <c:v>Халимбекаульская сош</c:v>
                </c:pt>
                <c:pt idx="5">
                  <c:v>Эрпелинская сош</c:v>
                </c:pt>
                <c:pt idx="6">
                  <c:v>В-Казанищенская сош №2</c:v>
                </c:pt>
                <c:pt idx="7">
                  <c:v>Карамахинская сош</c:v>
                </c:pt>
                <c:pt idx="8">
                  <c:v>К-Кумухская сош</c:v>
                </c:pt>
                <c:pt idx="9">
                  <c:v>В-Казанищенская сош №1</c:v>
                </c:pt>
              </c:strCache>
            </c:strRef>
          </c:cat>
          <c:val>
            <c:numRef>
              <c:f>Лист1!$E$2:$E$11</c:f>
              <c:numCache>
                <c:formatCode>General</c:formatCode>
                <c:ptCount val="10"/>
                <c:pt idx="0">
                  <c:v>2</c:v>
                </c:pt>
                <c:pt idx="1">
                  <c:v>62</c:v>
                </c:pt>
                <c:pt idx="2">
                  <c:v>2</c:v>
                </c:pt>
                <c:pt idx="4">
                  <c:v>8</c:v>
                </c:pt>
                <c:pt idx="5">
                  <c:v>18</c:v>
                </c:pt>
                <c:pt idx="6">
                  <c:v>30</c:v>
                </c:pt>
                <c:pt idx="7">
                  <c:v>46</c:v>
                </c:pt>
                <c:pt idx="8">
                  <c:v>2</c:v>
                </c:pt>
                <c:pt idx="9">
                  <c:v>12</c:v>
                </c:pt>
              </c:numCache>
            </c:numRef>
          </c:val>
        </c:ser>
        <c:dLbls>
          <c:showVal val="1"/>
        </c:dLbls>
        <c:shape val="box"/>
        <c:axId val="98203904"/>
        <c:axId val="98217984"/>
        <c:axId val="0"/>
      </c:bar3DChart>
      <c:catAx>
        <c:axId val="98203904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217984"/>
        <c:crosses val="autoZero"/>
        <c:auto val="1"/>
        <c:lblAlgn val="ctr"/>
        <c:lblOffset val="100"/>
      </c:catAx>
      <c:valAx>
        <c:axId val="9821798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203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0311640663088391"/>
          <c:y val="0.13969028310485238"/>
          <c:w val="0.17171458591946293"/>
          <c:h val="0.7491993834591611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 группа школ </a:t>
            </a:r>
            <a:endParaRPr lang="ru-RU" dirty="0"/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10304686072530049"/>
          <c:y val="8.4930212780590528E-2"/>
          <c:w val="0.73226069463356414"/>
          <c:h val="0.6074647459806034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Повышение качества образования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Чиркейская гимназия</c:v>
                </c:pt>
                <c:pt idx="1">
                  <c:v>Н-Казанищенская сош №3</c:v>
                </c:pt>
                <c:pt idx="2">
                  <c:v>Н-Казанищенская сош №2</c:v>
                </c:pt>
                <c:pt idx="3">
                  <c:v>Атланаульская гимназия</c:v>
                </c:pt>
                <c:pt idx="4">
                  <c:v>Бугленская сош</c:v>
                </c:pt>
                <c:pt idx="5">
                  <c:v>В-Дженгутайская сош</c:v>
                </c:pt>
                <c:pt idx="6">
                  <c:v>Кадарская сош</c:v>
                </c:pt>
                <c:pt idx="7">
                  <c:v>Апшинская сош</c:v>
                </c:pt>
                <c:pt idx="8">
                  <c:v>Чанкурбенская сош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221</c:v>
                </c:pt>
                <c:pt idx="1">
                  <c:v>240</c:v>
                </c:pt>
                <c:pt idx="2">
                  <c:v>262</c:v>
                </c:pt>
                <c:pt idx="3">
                  <c:v>208</c:v>
                </c:pt>
                <c:pt idx="4">
                  <c:v>149</c:v>
                </c:pt>
                <c:pt idx="5">
                  <c:v>165</c:v>
                </c:pt>
                <c:pt idx="6">
                  <c:v>99</c:v>
                </c:pt>
                <c:pt idx="7">
                  <c:v>117</c:v>
                </c:pt>
                <c:pt idx="8">
                  <c:v>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Всероссийская олимпиада  школьников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Чиркейская гимназия</c:v>
                </c:pt>
                <c:pt idx="1">
                  <c:v>Н-Казанищенская сош №3</c:v>
                </c:pt>
                <c:pt idx="2">
                  <c:v>Н-Казанищенская сош №2</c:v>
                </c:pt>
                <c:pt idx="3">
                  <c:v>Атланаульская гимназия</c:v>
                </c:pt>
                <c:pt idx="4">
                  <c:v>Бугленская сош</c:v>
                </c:pt>
                <c:pt idx="5">
                  <c:v>В-Дженгутайская сош</c:v>
                </c:pt>
                <c:pt idx="6">
                  <c:v>Кадарская сош</c:v>
                </c:pt>
                <c:pt idx="7">
                  <c:v>Апшинская сош</c:v>
                </c:pt>
                <c:pt idx="8">
                  <c:v>Чанкурбенская сош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158</c:v>
                </c:pt>
                <c:pt idx="1">
                  <c:v>38</c:v>
                </c:pt>
                <c:pt idx="2">
                  <c:v>18</c:v>
                </c:pt>
                <c:pt idx="3">
                  <c:v>33</c:v>
                </c:pt>
                <c:pt idx="4">
                  <c:v>39</c:v>
                </c:pt>
                <c:pt idx="5">
                  <c:v>6</c:v>
                </c:pt>
                <c:pt idx="7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Конкурсы, соревнования,…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Чиркейская гимназия</c:v>
                </c:pt>
                <c:pt idx="1">
                  <c:v>Н-Казанищенская сош №3</c:v>
                </c:pt>
                <c:pt idx="2">
                  <c:v>Н-Казанищенская сош №2</c:v>
                </c:pt>
                <c:pt idx="3">
                  <c:v>Атланаульская гимназия</c:v>
                </c:pt>
                <c:pt idx="4">
                  <c:v>Бугленская сош</c:v>
                </c:pt>
                <c:pt idx="5">
                  <c:v>В-Дженгутайская сош</c:v>
                </c:pt>
                <c:pt idx="6">
                  <c:v>Кадарская сош</c:v>
                </c:pt>
                <c:pt idx="7">
                  <c:v>Апшинская сош</c:v>
                </c:pt>
                <c:pt idx="8">
                  <c:v>Чанкурбенская сош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102</c:v>
                </c:pt>
                <c:pt idx="1">
                  <c:v>97</c:v>
                </c:pt>
                <c:pt idx="2">
                  <c:v>78</c:v>
                </c:pt>
                <c:pt idx="3">
                  <c:v>77</c:v>
                </c:pt>
                <c:pt idx="4">
                  <c:v>82</c:v>
                </c:pt>
                <c:pt idx="5">
                  <c:v>47</c:v>
                </c:pt>
                <c:pt idx="6">
                  <c:v>62</c:v>
                </c:pt>
                <c:pt idx="7">
                  <c:v>25</c:v>
                </c:pt>
                <c:pt idx="8">
                  <c:v>21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Олимпиада НРК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Лист1!$A$2:$A$10</c:f>
              <c:strCache>
                <c:ptCount val="9"/>
                <c:pt idx="0">
                  <c:v>Чиркейская гимназия</c:v>
                </c:pt>
                <c:pt idx="1">
                  <c:v>Н-Казанищенская сош №3</c:v>
                </c:pt>
                <c:pt idx="2">
                  <c:v>Н-Казанищенская сош №2</c:v>
                </c:pt>
                <c:pt idx="3">
                  <c:v>Атланаульская гимназия</c:v>
                </c:pt>
                <c:pt idx="4">
                  <c:v>Бугленская сош</c:v>
                </c:pt>
                <c:pt idx="5">
                  <c:v>В-Дженгутайская сош</c:v>
                </c:pt>
                <c:pt idx="6">
                  <c:v>Кадарская сош</c:v>
                </c:pt>
                <c:pt idx="7">
                  <c:v>Апшинская сош</c:v>
                </c:pt>
                <c:pt idx="8">
                  <c:v>Чанкурбенская сош</c:v>
                </c:pt>
              </c:strCache>
            </c:strRef>
          </c:cat>
          <c:val>
            <c:numRef>
              <c:f>Лист1!$E$2:$E$10</c:f>
              <c:numCache>
                <c:formatCode>General</c:formatCode>
                <c:ptCount val="9"/>
                <c:pt idx="0">
                  <c:v>26</c:v>
                </c:pt>
                <c:pt idx="1">
                  <c:v>32</c:v>
                </c:pt>
                <c:pt idx="3">
                  <c:v>17</c:v>
                </c:pt>
                <c:pt idx="4">
                  <c:v>7</c:v>
                </c:pt>
                <c:pt idx="5">
                  <c:v>11</c:v>
                </c:pt>
              </c:numCache>
            </c:numRef>
          </c:val>
        </c:ser>
        <c:dLbls>
          <c:showVal val="1"/>
        </c:dLbls>
        <c:gapWidth val="55"/>
        <c:gapDepth val="55"/>
        <c:shape val="cylinder"/>
        <c:axId val="68592768"/>
        <c:axId val="68594304"/>
        <c:axId val="0"/>
      </c:bar3DChart>
      <c:catAx>
        <c:axId val="6859276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8594304"/>
        <c:crosses val="autoZero"/>
        <c:auto val="1"/>
        <c:lblAlgn val="ctr"/>
        <c:lblOffset val="100"/>
      </c:catAx>
      <c:valAx>
        <c:axId val="6859430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8592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384995790183258"/>
          <c:y val="0.22593967733743894"/>
          <c:w val="0.16615004209816908"/>
          <c:h val="0.62780524386179326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3 </a:t>
            </a:r>
            <a:r>
              <a:rPr lang="ru-RU" dirty="0" smtClean="0"/>
              <a:t>группа школ</a:t>
            </a:r>
            <a:endParaRPr lang="ru-RU" dirty="0"/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11245096173284935"/>
          <c:y val="8.393103380670118E-2"/>
          <c:w val="0.69095658314832054"/>
          <c:h val="0.61167942124078034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Повышение качества образования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Ишкартынская сош</c:v>
                </c:pt>
                <c:pt idx="1">
                  <c:v>Манасаульская сош</c:v>
                </c:pt>
                <c:pt idx="2">
                  <c:v>Н-Казанищенская сош №4</c:v>
                </c:pt>
                <c:pt idx="3">
                  <c:v>В-Каранайская сош</c:v>
                </c:pt>
                <c:pt idx="4">
                  <c:v>Такалайская сош</c:v>
                </c:pt>
                <c:pt idx="5">
                  <c:v>Акайталинская сош</c:v>
                </c:pt>
                <c:pt idx="6">
                  <c:v>Дурангинская сош</c:v>
                </c:pt>
                <c:pt idx="7">
                  <c:v>Арахкентская сош</c:v>
                </c:pt>
                <c:pt idx="8">
                  <c:v>Чабанмахинская сош</c:v>
                </c:pt>
                <c:pt idx="9">
                  <c:v>Агачкалинская сош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172</c:v>
                </c:pt>
                <c:pt idx="1">
                  <c:v>158</c:v>
                </c:pt>
                <c:pt idx="2">
                  <c:v>130</c:v>
                </c:pt>
                <c:pt idx="3">
                  <c:v>162</c:v>
                </c:pt>
                <c:pt idx="4">
                  <c:v>149</c:v>
                </c:pt>
                <c:pt idx="5">
                  <c:v>126</c:v>
                </c:pt>
                <c:pt idx="6">
                  <c:v>91</c:v>
                </c:pt>
                <c:pt idx="7">
                  <c:v>62</c:v>
                </c:pt>
                <c:pt idx="8">
                  <c:v>89</c:v>
                </c:pt>
                <c:pt idx="9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Всероссийская олимпиада  школьников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Ишкартынская сош</c:v>
                </c:pt>
                <c:pt idx="1">
                  <c:v>Манасаульская сош</c:v>
                </c:pt>
                <c:pt idx="2">
                  <c:v>Н-Казанищенская сош №4</c:v>
                </c:pt>
                <c:pt idx="3">
                  <c:v>В-Каранайская сош</c:v>
                </c:pt>
                <c:pt idx="4">
                  <c:v>Такалайская сош</c:v>
                </c:pt>
                <c:pt idx="5">
                  <c:v>Акайталинская сош</c:v>
                </c:pt>
                <c:pt idx="6">
                  <c:v>Дурангинская сош</c:v>
                </c:pt>
                <c:pt idx="7">
                  <c:v>Арахкентская сош</c:v>
                </c:pt>
                <c:pt idx="8">
                  <c:v>Чабанмахинская сош</c:v>
                </c:pt>
                <c:pt idx="9">
                  <c:v>Агачкалинская сош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44</c:v>
                </c:pt>
                <c:pt idx="1">
                  <c:v>58</c:v>
                </c:pt>
                <c:pt idx="2">
                  <c:v>32</c:v>
                </c:pt>
                <c:pt idx="3">
                  <c:v>11</c:v>
                </c:pt>
                <c:pt idx="4">
                  <c:v>6</c:v>
                </c:pt>
                <c:pt idx="6">
                  <c:v>13</c:v>
                </c:pt>
                <c:pt idx="7">
                  <c:v>3</c:v>
                </c:pt>
                <c:pt idx="9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Конкурсы, соревнования,…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Ишкартынская сош</c:v>
                </c:pt>
                <c:pt idx="1">
                  <c:v>Манасаульская сош</c:v>
                </c:pt>
                <c:pt idx="2">
                  <c:v>Н-Казанищенская сош №4</c:v>
                </c:pt>
                <c:pt idx="3">
                  <c:v>В-Каранайская сош</c:v>
                </c:pt>
                <c:pt idx="4">
                  <c:v>Такалайская сош</c:v>
                </c:pt>
                <c:pt idx="5">
                  <c:v>Акайталинская сош</c:v>
                </c:pt>
                <c:pt idx="6">
                  <c:v>Дурангинская сош</c:v>
                </c:pt>
                <c:pt idx="7">
                  <c:v>Арахкентская сош</c:v>
                </c:pt>
                <c:pt idx="8">
                  <c:v>Чабанмахинская сош</c:v>
                </c:pt>
                <c:pt idx="9">
                  <c:v>Агачкалинская сош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57</c:v>
                </c:pt>
                <c:pt idx="1">
                  <c:v>57</c:v>
                </c:pt>
                <c:pt idx="2">
                  <c:v>96</c:v>
                </c:pt>
                <c:pt idx="3">
                  <c:v>58</c:v>
                </c:pt>
                <c:pt idx="4">
                  <c:v>42</c:v>
                </c:pt>
                <c:pt idx="5">
                  <c:v>42</c:v>
                </c:pt>
                <c:pt idx="6">
                  <c:v>24</c:v>
                </c:pt>
                <c:pt idx="7">
                  <c:v>53</c:v>
                </c:pt>
                <c:pt idx="8">
                  <c:v>4</c:v>
                </c:pt>
                <c:pt idx="9">
                  <c:v>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Олимпиада НРК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Лист1!$A$2:$A$11</c:f>
              <c:strCache>
                <c:ptCount val="10"/>
                <c:pt idx="0">
                  <c:v>Ишкартынская сош</c:v>
                </c:pt>
                <c:pt idx="1">
                  <c:v>Манасаульская сош</c:v>
                </c:pt>
                <c:pt idx="2">
                  <c:v>Н-Казанищенская сош №4</c:v>
                </c:pt>
                <c:pt idx="3">
                  <c:v>В-Каранайская сош</c:v>
                </c:pt>
                <c:pt idx="4">
                  <c:v>Такалайская сош</c:v>
                </c:pt>
                <c:pt idx="5">
                  <c:v>Акайталинская сош</c:v>
                </c:pt>
                <c:pt idx="6">
                  <c:v>Дурангинская сош</c:v>
                </c:pt>
                <c:pt idx="7">
                  <c:v>Арахкентская сош</c:v>
                </c:pt>
                <c:pt idx="8">
                  <c:v>Чабанмахинская сош</c:v>
                </c:pt>
                <c:pt idx="9">
                  <c:v>Агачкалинская сош</c:v>
                </c:pt>
              </c:strCache>
            </c:strRef>
          </c:cat>
          <c:val>
            <c:numRef>
              <c:f>Лист1!$E$2:$E$11</c:f>
              <c:numCache>
                <c:formatCode>General</c:formatCode>
                <c:ptCount val="10"/>
                <c:pt idx="0">
                  <c:v>7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5">
                  <c:v>5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</c:ser>
        <c:dLbls>
          <c:showVal val="1"/>
        </c:dLbls>
        <c:gapWidth val="55"/>
        <c:gapDepth val="55"/>
        <c:shape val="box"/>
        <c:axId val="70199552"/>
        <c:axId val="70218112"/>
        <c:axId val="0"/>
      </c:bar3DChart>
      <c:catAx>
        <c:axId val="701995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70218112"/>
        <c:crosses val="autoZero"/>
        <c:auto val="1"/>
        <c:lblAlgn val="ctr"/>
        <c:lblOffset val="100"/>
      </c:catAx>
      <c:valAx>
        <c:axId val="7021811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70199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930969418698474"/>
          <c:y val="0.17729059516262957"/>
          <c:w val="0.18069030581301534"/>
          <c:h val="0.54987158289601812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4</a:t>
            </a:r>
            <a:r>
              <a:rPr lang="ru-RU" dirty="0" smtClean="0"/>
              <a:t> группа школ</a:t>
            </a:r>
            <a:endParaRPr lang="ru-RU" dirty="0"/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0.11245096173284935"/>
          <c:y val="8.393103380670118E-2"/>
          <c:w val="0.69095658314832054"/>
          <c:h val="0.6116794212407809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Повышение качества образования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7"/>
                <c:pt idx="0">
                  <c:v>Халимбекаульская нош</c:v>
                </c:pt>
                <c:pt idx="1">
                  <c:v>Н-Каранайская оош</c:v>
                </c:pt>
                <c:pt idx="2">
                  <c:v>Ванашинская оош</c:v>
                </c:pt>
                <c:pt idx="3">
                  <c:v>Экибулакская оош</c:v>
                </c:pt>
                <c:pt idx="4">
                  <c:v>Кадарская оош</c:v>
                </c:pt>
                <c:pt idx="5">
                  <c:v>Аркасская оош</c:v>
                </c:pt>
                <c:pt idx="6">
                  <c:v>Карамахинская оош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99</c:v>
                </c:pt>
                <c:pt idx="1">
                  <c:v>64</c:v>
                </c:pt>
                <c:pt idx="2">
                  <c:v>47</c:v>
                </c:pt>
                <c:pt idx="3">
                  <c:v>49</c:v>
                </c:pt>
                <c:pt idx="4">
                  <c:v>32</c:v>
                </c:pt>
                <c:pt idx="5">
                  <c:v>44</c:v>
                </c:pt>
                <c:pt idx="6">
                  <c:v>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Всероссийская олимпиада  школьников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7"/>
                <c:pt idx="0">
                  <c:v>Халимбекаульская нош</c:v>
                </c:pt>
                <c:pt idx="1">
                  <c:v>Н-Каранайская оош</c:v>
                </c:pt>
                <c:pt idx="2">
                  <c:v>Ванашинская оош</c:v>
                </c:pt>
                <c:pt idx="3">
                  <c:v>Экибулакская оош</c:v>
                </c:pt>
                <c:pt idx="4">
                  <c:v>Кадарская оош</c:v>
                </c:pt>
                <c:pt idx="5">
                  <c:v>Аркасская оош</c:v>
                </c:pt>
                <c:pt idx="6">
                  <c:v>Карамахинская оош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1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Конкурсы, соревнования,…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7"/>
                <c:pt idx="0">
                  <c:v>Халимбекаульская нош</c:v>
                </c:pt>
                <c:pt idx="1">
                  <c:v>Н-Каранайская оош</c:v>
                </c:pt>
                <c:pt idx="2">
                  <c:v>Ванашинская оош</c:v>
                </c:pt>
                <c:pt idx="3">
                  <c:v>Экибулакская оош</c:v>
                </c:pt>
                <c:pt idx="4">
                  <c:v>Кадарская оош</c:v>
                </c:pt>
                <c:pt idx="5">
                  <c:v>Аркасская оош</c:v>
                </c:pt>
                <c:pt idx="6">
                  <c:v>Карамахинская оош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27</c:v>
                </c:pt>
                <c:pt idx="1">
                  <c:v>31</c:v>
                </c:pt>
                <c:pt idx="2">
                  <c:v>33</c:v>
                </c:pt>
                <c:pt idx="3">
                  <c:v>8</c:v>
                </c:pt>
                <c:pt idx="4">
                  <c:v>23</c:v>
                </c:pt>
                <c:pt idx="5">
                  <c:v>10</c:v>
                </c:pt>
                <c:pt idx="6">
                  <c:v>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Олимпиада НРК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Лист1!$A$2:$A$9</c:f>
              <c:strCache>
                <c:ptCount val="7"/>
                <c:pt idx="0">
                  <c:v>Халимбекаульская нош</c:v>
                </c:pt>
                <c:pt idx="1">
                  <c:v>Н-Каранайская оош</c:v>
                </c:pt>
                <c:pt idx="2">
                  <c:v>Ванашинская оош</c:v>
                </c:pt>
                <c:pt idx="3">
                  <c:v>Экибулакская оош</c:v>
                </c:pt>
                <c:pt idx="4">
                  <c:v>Кадарская оош</c:v>
                </c:pt>
                <c:pt idx="5">
                  <c:v>Аркасская оош</c:v>
                </c:pt>
                <c:pt idx="6">
                  <c:v>Карамахинская оош</c:v>
                </c:pt>
              </c:strCache>
            </c:strRef>
          </c:cat>
          <c:val>
            <c:numRef>
              <c:f>Лист1!$E$2:$E$9</c:f>
              <c:numCache>
                <c:formatCode>General</c:formatCode>
                <c:ptCount val="8"/>
                <c:pt idx="1">
                  <c:v>6</c:v>
                </c:pt>
                <c:pt idx="6">
                  <c:v>4</c:v>
                </c:pt>
              </c:numCache>
            </c:numRef>
          </c:val>
        </c:ser>
        <c:dLbls>
          <c:showVal val="1"/>
        </c:dLbls>
        <c:gapWidth val="55"/>
        <c:gapDepth val="55"/>
        <c:shape val="box"/>
        <c:axId val="117863936"/>
        <c:axId val="117865472"/>
        <c:axId val="0"/>
      </c:bar3DChart>
      <c:catAx>
        <c:axId val="1178639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17865472"/>
        <c:crosses val="autoZero"/>
        <c:auto val="1"/>
        <c:lblAlgn val="ctr"/>
        <c:lblOffset val="100"/>
      </c:catAx>
      <c:valAx>
        <c:axId val="11786547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1786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930969418698474"/>
          <c:y val="0.17729059516262968"/>
          <c:w val="0.18069030581301534"/>
          <c:h val="0.53949691864302662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ctr">
              <a:defRPr/>
            </a:pPr>
            <a:r>
              <a:rPr lang="ru-RU" sz="1800" b="1" dirty="0" smtClean="0"/>
              <a:t>Рейтинг дошкольных образовательных учреждений </a:t>
            </a:r>
            <a:br>
              <a:rPr lang="ru-RU" sz="1800" b="1" dirty="0" smtClean="0"/>
            </a:br>
            <a:r>
              <a:rPr lang="ru-RU" sz="1800" b="1" dirty="0" smtClean="0"/>
              <a:t>2019-2020  учебный год</a:t>
            </a:r>
            <a:endParaRPr lang="ru-RU" sz="1800" dirty="0"/>
          </a:p>
        </c:rich>
      </c:tx>
      <c:layout>
        <c:manualLayout>
          <c:xMode val="edge"/>
          <c:yMode val="edge"/>
          <c:x val="0.12969314218747452"/>
          <c:y val="3.8438169404881796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Лист1!$A$2:$A$18</c:f>
              <c:strCache>
                <c:ptCount val="17"/>
                <c:pt idx="0">
                  <c:v> "Сказка"с.Н-Казанище</c:v>
                </c:pt>
                <c:pt idx="1">
                  <c:v> "Гёбелек"с. Халимбекаул</c:v>
                </c:pt>
                <c:pt idx="2">
                  <c:v>"Солнышко"с. Н-Казанище</c:v>
                </c:pt>
                <c:pt idx="3">
                  <c:v> "Юлдуз" с.Н-Дженгутай</c:v>
                </c:pt>
                <c:pt idx="4">
                  <c:v> "Журавлик"с.Халимбекаул</c:v>
                </c:pt>
                <c:pt idx="5">
                  <c:v> "Пчёлка"с.Карамахи</c:v>
                </c:pt>
                <c:pt idx="6">
                  <c:v>"Яшлыкъ" с. К-Кумух</c:v>
                </c:pt>
                <c:pt idx="7">
                  <c:v>"Улыбка"с. Чиркей</c:v>
                </c:pt>
                <c:pt idx="8">
                  <c:v>"Ласточка"с.Атланаул</c:v>
                </c:pt>
                <c:pt idx="9">
                  <c:v>"Родничок" с. Эрпели</c:v>
                </c:pt>
                <c:pt idx="10">
                  <c:v> "Ромашка"с.Буглен</c:v>
                </c:pt>
                <c:pt idx="11">
                  <c:v> "Радуга"с.В-Казанище</c:v>
                </c:pt>
                <c:pt idx="12">
                  <c:v>"Чирк. Образ. центр"</c:v>
                </c:pt>
                <c:pt idx="13">
                  <c:v>"Радуга"с.Н-Казанище</c:v>
                </c:pt>
                <c:pt idx="14">
                  <c:v> "Теремок"с.Апши</c:v>
                </c:pt>
                <c:pt idx="15">
                  <c:v> "Берхи"с.Чанкурбе</c:v>
                </c:pt>
                <c:pt idx="16">
                  <c:v> "Ласточка"с.Манасаул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54</c:v>
                </c:pt>
                <c:pt idx="1">
                  <c:v>30</c:v>
                </c:pt>
                <c:pt idx="2">
                  <c:v>28</c:v>
                </c:pt>
                <c:pt idx="3">
                  <c:v>28</c:v>
                </c:pt>
                <c:pt idx="4">
                  <c:v>28</c:v>
                </c:pt>
                <c:pt idx="5">
                  <c:v>25</c:v>
                </c:pt>
                <c:pt idx="6">
                  <c:v>20</c:v>
                </c:pt>
                <c:pt idx="7">
                  <c:v>17</c:v>
                </c:pt>
                <c:pt idx="8">
                  <c:v>16</c:v>
                </c:pt>
                <c:pt idx="9">
                  <c:v>16</c:v>
                </c:pt>
                <c:pt idx="10">
                  <c:v>13.5</c:v>
                </c:pt>
                <c:pt idx="11">
                  <c:v>13.5</c:v>
                </c:pt>
                <c:pt idx="12">
                  <c:v>13</c:v>
                </c:pt>
                <c:pt idx="13">
                  <c:v>9.5</c:v>
                </c:pt>
                <c:pt idx="14">
                  <c:v>7.5</c:v>
                </c:pt>
                <c:pt idx="15">
                  <c:v>6</c:v>
                </c:pt>
                <c:pt idx="16">
                  <c:v>5</c:v>
                </c:pt>
              </c:numCache>
            </c:numRef>
          </c:val>
        </c:ser>
        <c:dLbls/>
        <c:axId val="117884800"/>
        <c:axId val="117886336"/>
      </c:barChart>
      <c:catAx>
        <c:axId val="11788480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17886336"/>
        <c:crosses val="autoZero"/>
        <c:auto val="1"/>
        <c:lblAlgn val="ctr"/>
        <c:lblOffset val="100"/>
      </c:catAx>
      <c:valAx>
        <c:axId val="117886336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17884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Рейтинг школ </a:t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2019-2020 учебный год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3913972474"/>
              </p:ext>
            </p:extLst>
          </p:nvPr>
        </p:nvGraphicFramePr>
        <p:xfrm>
          <a:off x="393794" y="1428736"/>
          <a:ext cx="8750206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2060836144"/>
              </p:ext>
            </p:extLst>
          </p:nvPr>
        </p:nvGraphicFramePr>
        <p:xfrm>
          <a:off x="179512" y="620688"/>
          <a:ext cx="8712968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309795881"/>
              </p:ext>
            </p:extLst>
          </p:nvPr>
        </p:nvGraphicFramePr>
        <p:xfrm>
          <a:off x="179512" y="404664"/>
          <a:ext cx="8784976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3764444497"/>
              </p:ext>
            </p:extLst>
          </p:nvPr>
        </p:nvGraphicFramePr>
        <p:xfrm>
          <a:off x="179512" y="404664"/>
          <a:ext cx="8784976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142844" y="142852"/>
          <a:ext cx="8786874" cy="628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365</TotalTime>
  <Words>17</Words>
  <Application>Microsoft Office PowerPoint</Application>
  <PresentationFormat>Экран (4:3)</PresentationFormat>
  <Paragraphs>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Официальная</vt:lpstr>
      <vt:lpstr>Рейтинг школ  2019-2020 учебный год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Рейтинг школ  2017-2018  учебный год</dc:title>
  <dc:creator>Начальник</dc:creator>
  <cp:lastModifiedBy>user</cp:lastModifiedBy>
  <cp:revision>30</cp:revision>
  <dcterms:created xsi:type="dcterms:W3CDTF">2018-07-13T10:31:18Z</dcterms:created>
  <dcterms:modified xsi:type="dcterms:W3CDTF">2020-08-07T09:08:23Z</dcterms:modified>
</cp:coreProperties>
</file>