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2" r:id="rId2"/>
    <p:sldId id="273" r:id="rId3"/>
    <p:sldId id="274" r:id="rId4"/>
    <p:sldId id="275" r:id="rId5"/>
    <p:sldId id="263" r:id="rId6"/>
    <p:sldId id="264" r:id="rId7"/>
    <p:sldId id="266" r:id="rId8"/>
    <p:sldId id="277" r:id="rId9"/>
    <p:sldId id="268" r:id="rId10"/>
    <p:sldId id="276" r:id="rId11"/>
    <p:sldId id="269" r:id="rId12"/>
    <p:sldId id="270" r:id="rId13"/>
    <p:sldId id="271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048874-B2B2-46F7-8AD1-A0566EA100F7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BDCFA5-D6CC-45C0-B4AD-8FE7C264E4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894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404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528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566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67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754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818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081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730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628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098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511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AB743-5179-4886-B268-1072427803AE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F4DC0-9D8E-410C-ACCB-F7088FF55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145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5.PNG"/><Relationship Id="rId5" Type="http://schemas.openxmlformats.org/officeDocument/2006/relationships/image" Target="../media/image4.png"/><Relationship Id="rId10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23.jpg"/><Relationship Id="rId4" Type="http://schemas.openxmlformats.org/officeDocument/2006/relationships/image" Target="../media/image3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29.png"/><Relationship Id="rId5" Type="http://schemas.openxmlformats.org/officeDocument/2006/relationships/image" Target="../media/image4.png"/><Relationship Id="rId10" Type="http://schemas.openxmlformats.org/officeDocument/2006/relationships/image" Target="../media/image28.png"/><Relationship Id="rId4" Type="http://schemas.openxmlformats.org/officeDocument/2006/relationships/image" Target="../media/image3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3887" y="152349"/>
              <a:ext cx="1415796" cy="1264081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70965" y="1691901"/>
            <a:ext cx="9597111" cy="2287806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lang="ru-RU" sz="3600" spc="685" dirty="0" smtClean="0">
                <a:solidFill>
                  <a:srgbClr val="6B46CC"/>
                </a:solidFill>
                <a:latin typeface="Calibri"/>
                <a:cs typeface="Calibri"/>
              </a:rPr>
              <a:t>ИТОГИ </a:t>
            </a:r>
            <a:r>
              <a:rPr lang="ru-RU" sz="3600" spc="685" smtClean="0">
                <a:solidFill>
                  <a:srgbClr val="6B46CC"/>
                </a:solidFill>
                <a:latin typeface="Calibri"/>
                <a:cs typeface="Calibri"/>
              </a:rPr>
              <a:t>РЕАЛИЗАЦИИ </a:t>
            </a:r>
            <a:r>
              <a:rPr lang="ru-RU" sz="3600" spc="685" smtClean="0">
                <a:solidFill>
                  <a:srgbClr val="6B46CC"/>
                </a:solidFill>
                <a:latin typeface="Calibri"/>
                <a:cs typeface="Calibri"/>
              </a:rPr>
              <a:t>ПРОЕКТА</a:t>
            </a:r>
            <a:r>
              <a:rPr lang="ru-RU" sz="3600" spc="195" smtClean="0">
                <a:solidFill>
                  <a:srgbClr val="6B46CC"/>
                </a:solidFill>
                <a:latin typeface="Calibri"/>
                <a:cs typeface="Calibri"/>
              </a:rPr>
              <a:t> </a:t>
            </a:r>
            <a:r>
              <a:rPr lang="ru-RU" sz="3600" spc="590" dirty="0" smtClean="0">
                <a:solidFill>
                  <a:srgbClr val="6B46CC"/>
                </a:solidFill>
                <a:latin typeface="Calibri"/>
                <a:cs typeface="Calibri"/>
              </a:rPr>
              <a:t>«ШКОЛА </a:t>
            </a:r>
            <a:r>
              <a:rPr lang="ru-RU" sz="3600" spc="720" dirty="0" smtClean="0">
                <a:solidFill>
                  <a:srgbClr val="6B46CC"/>
                </a:solidFill>
                <a:latin typeface="Calibri"/>
                <a:cs typeface="Calibri"/>
              </a:rPr>
              <a:t>МИНПРОСВЕЩЕНИЯ</a:t>
            </a:r>
            <a:r>
              <a:rPr lang="ru-RU" sz="3600" spc="254" dirty="0" smtClean="0">
                <a:solidFill>
                  <a:srgbClr val="6B46CC"/>
                </a:solidFill>
                <a:latin typeface="Calibri"/>
                <a:cs typeface="Calibri"/>
              </a:rPr>
              <a:t> </a:t>
            </a:r>
            <a:r>
              <a:rPr lang="ru-RU" sz="3600" spc="605" dirty="0" smtClean="0">
                <a:solidFill>
                  <a:srgbClr val="6B46CC"/>
                </a:solidFill>
                <a:latin typeface="Calibri"/>
                <a:cs typeface="Calibri"/>
              </a:rPr>
              <a:t>РОССИИ»В РЕСПУБЛИКЕ ДАГЕСТАН </a:t>
            </a:r>
            <a:br>
              <a:rPr lang="ru-RU" sz="3600" spc="605" dirty="0" smtClean="0">
                <a:solidFill>
                  <a:srgbClr val="6B46CC"/>
                </a:solidFill>
                <a:latin typeface="Calibri"/>
                <a:cs typeface="Calibri"/>
              </a:rPr>
            </a:br>
            <a:r>
              <a:rPr lang="ru-RU" sz="3600" spc="605" dirty="0" smtClean="0">
                <a:solidFill>
                  <a:srgbClr val="6B46CC"/>
                </a:solidFill>
                <a:latin typeface="Calibri"/>
                <a:cs typeface="Calibri"/>
              </a:rPr>
              <a:t>В 2023 ГОДУ</a:t>
            </a:r>
            <a:endParaRPr lang="ru-RU" sz="3600" dirty="0">
              <a:solidFill>
                <a:srgbClr val="6B46CC"/>
              </a:solidFill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74928" y="4718684"/>
            <a:ext cx="5978525" cy="8848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85"/>
              </a:lnSpc>
              <a:spcBef>
                <a:spcPts val="100"/>
              </a:spcBef>
            </a:pPr>
            <a:r>
              <a:rPr lang="ru-RU" sz="2400" b="1" spc="125" dirty="0" smtClean="0">
                <a:solidFill>
                  <a:srgbClr val="5C4DCE"/>
                </a:solidFill>
                <a:latin typeface="Calibri"/>
                <a:cs typeface="Calibri"/>
              </a:rPr>
              <a:t>А. Д. Курбанов</a:t>
            </a:r>
            <a:endParaRPr lang="ru-RU" sz="2400" dirty="0">
              <a:solidFill>
                <a:srgbClr val="5C4DCE"/>
              </a:solidFill>
              <a:latin typeface="Calibri"/>
              <a:cs typeface="Calibri"/>
            </a:endParaRPr>
          </a:p>
          <a:p>
            <a:pPr marL="12700" marR="5080">
              <a:lnSpc>
                <a:spcPts val="1939"/>
              </a:lnSpc>
              <a:spcBef>
                <a:spcPts val="150"/>
              </a:spcBef>
            </a:pPr>
            <a:r>
              <a:rPr lang="ru-RU" spc="175" dirty="0">
                <a:solidFill>
                  <a:srgbClr val="5C4DCE"/>
                </a:solidFill>
                <a:latin typeface="Calibri"/>
                <a:cs typeface="Calibri"/>
              </a:rPr>
              <a:t>п</a:t>
            </a:r>
            <a:r>
              <a:rPr lang="ru-RU" spc="175" dirty="0" smtClean="0">
                <a:solidFill>
                  <a:srgbClr val="5C4DCE"/>
                </a:solidFill>
                <a:latin typeface="Calibri"/>
                <a:cs typeface="Calibri"/>
              </a:rPr>
              <a:t>роректор по учебно-методической и научной работе ГБУ ДПО РД «ДИРО»</a:t>
            </a:r>
            <a:endParaRPr lang="ru-RU" sz="1800" dirty="0">
              <a:solidFill>
                <a:srgbClr val="5C4DCE"/>
              </a:solidFill>
              <a:latin typeface="Calibri"/>
              <a:cs typeface="Calibri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70B81EFC-4943-4AD8-881A-F7C3A539C58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" t="1389" r="509" b="1389"/>
          <a:stretch/>
        </p:blipFill>
        <p:spPr>
          <a:xfrm>
            <a:off x="4079676" y="195349"/>
            <a:ext cx="1041273" cy="1012349"/>
          </a:xfrm>
          <a:prstGeom prst="ellipse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5290773" y="57632"/>
            <a:ext cx="1780280" cy="1184940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:a16="http://schemas.microsoft.com/office/drawing/2014/main" xmlns="" id="{CF3CB1E7-AE01-4AE2-807C-9A2B7A9DC947}"/>
              </a:ext>
            </a:extLst>
          </p:cNvPr>
          <p:cNvGrpSpPr/>
          <p:nvPr/>
        </p:nvGrpSpPr>
        <p:grpSpPr>
          <a:xfrm>
            <a:off x="2196215" y="178638"/>
            <a:ext cx="1780280" cy="1314906"/>
            <a:chOff x="2115002" y="178638"/>
            <a:chExt cx="1780280" cy="1314906"/>
          </a:xfrm>
        </p:grpSpPr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xmlns="" id="{13513983-484B-4838-B48D-03C0779F1D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63" t="3966" r="25927"/>
            <a:stretch/>
          </p:blipFill>
          <p:spPr>
            <a:xfrm>
              <a:off x="2488518" y="178638"/>
              <a:ext cx="937198" cy="1012348"/>
            </a:xfrm>
            <a:prstGeom prst="ellipse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F6AE06E4-1C63-4C22-9AC9-CEAA9B0CDD2B}"/>
                </a:ext>
              </a:extLst>
            </p:cNvPr>
            <p:cNvSpPr txBox="1"/>
            <p:nvPr/>
          </p:nvSpPr>
          <p:spPr>
            <a:xfrm>
              <a:off x="2115002" y="1154990"/>
              <a:ext cx="1780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800" b="1" dirty="0">
                  <a:latin typeface="+mn-lt"/>
                </a:rPr>
                <a:t>МИНИСТЕРСТВО ОБРАЗОВАНИЯ</a:t>
              </a:r>
            </a:p>
            <a:p>
              <a:pPr algn="ctr"/>
              <a:r>
                <a:rPr lang="ru-RU" sz="800" b="1" dirty="0">
                  <a:latin typeface="+mn-lt"/>
                </a:rPr>
                <a:t> И НАУКИ РЕСПУБЛИКИ ДАГЕСТАН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29606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70966" y="2519049"/>
            <a:ext cx="9235034" cy="633507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endParaRPr sz="4000" dirty="0">
              <a:solidFill>
                <a:srgbClr val="6B46CC"/>
              </a:solidFill>
              <a:latin typeface="Calibri"/>
              <a:cs typeface="Calibri"/>
            </a:endParaRPr>
          </a:p>
        </p:txBody>
      </p:sp>
      <p:pic>
        <p:nvPicPr>
          <p:cNvPr id="17" name="Объект 4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85" y="476250"/>
            <a:ext cx="10065331" cy="5541497"/>
          </a:xfrm>
        </p:spPr>
      </p:pic>
    </p:spTree>
    <p:extLst>
      <p:ext uri="{BB962C8B-B14F-4D97-AF65-F5344CB8AC3E}">
        <p14:creationId xmlns:p14="http://schemas.microsoft.com/office/powerpoint/2010/main" val="4009118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70966" y="2519049"/>
            <a:ext cx="9235034" cy="633507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endParaRPr sz="4000" dirty="0">
              <a:solidFill>
                <a:srgbClr val="6B46CC"/>
              </a:solidFill>
              <a:latin typeface="Calibri"/>
              <a:cs typeface="Calibri"/>
            </a:endParaRPr>
          </a:p>
        </p:txBody>
      </p:sp>
      <p:pic>
        <p:nvPicPr>
          <p:cNvPr id="12" name="Объект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8264" y="972782"/>
            <a:ext cx="3641730" cy="5158082"/>
          </a:xfrm>
          <a:prstGeom prst="rect">
            <a:avLst/>
          </a:prstGeom>
        </p:spPr>
      </p:pic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071" y="963350"/>
            <a:ext cx="3927953" cy="272254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728" y="3793777"/>
            <a:ext cx="3626476" cy="229267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934" y="963350"/>
            <a:ext cx="3458154" cy="4894525"/>
          </a:xfrm>
          <a:prstGeom prst="rect">
            <a:avLst/>
          </a:prstGeom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94051" y="141191"/>
            <a:ext cx="10515600" cy="690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pc="-5" dirty="0" smtClean="0">
                <a:solidFill>
                  <a:srgbClr val="0070C0"/>
                </a:solidFill>
              </a:rPr>
              <a:t>Нормативная основа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778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1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2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2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2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2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Организационная основа.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Модель сопровождения ОО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03" y="1659145"/>
            <a:ext cx="2639452" cy="359502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854" y="1659145"/>
            <a:ext cx="2363660" cy="250193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248400" y="1550988"/>
            <a:ext cx="5943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ОТВЕТСТВЕННЫЕ ПО МАГИСТРАЛЬНЫМ НАПРАВЛЕНИЯМ:</a:t>
            </a:r>
          </a:p>
          <a:p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«ЗДОРОВЬЕ» и «ВОСПИТАНИЕ» - </a:t>
            </a:r>
            <a:r>
              <a:rPr lang="ru-RU" dirty="0" err="1" smtClean="0">
                <a:solidFill>
                  <a:srgbClr val="0070C0"/>
                </a:solidFill>
              </a:rPr>
              <a:t>Тажутдинова</a:t>
            </a:r>
            <a:r>
              <a:rPr lang="ru-RU" dirty="0" smtClean="0">
                <a:solidFill>
                  <a:srgbClr val="0070C0"/>
                </a:solidFill>
              </a:rPr>
              <a:t> Г.Ш.;</a:t>
            </a:r>
          </a:p>
          <a:p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«ПРОФОРИЕНТАЦИЯ» и «ТВОРЧЕСТВО» - </a:t>
            </a:r>
            <a:r>
              <a:rPr lang="ru-RU" dirty="0" err="1" smtClean="0">
                <a:solidFill>
                  <a:srgbClr val="0070C0"/>
                </a:solidFill>
              </a:rPr>
              <a:t>Имашова</a:t>
            </a:r>
            <a:r>
              <a:rPr lang="ru-RU" dirty="0" smtClean="0">
                <a:solidFill>
                  <a:srgbClr val="0070C0"/>
                </a:solidFill>
              </a:rPr>
              <a:t> С.Н.;</a:t>
            </a:r>
          </a:p>
          <a:p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«ЗНАНИЕ» - </a:t>
            </a:r>
            <a:r>
              <a:rPr lang="ru-RU" dirty="0" err="1" smtClean="0">
                <a:solidFill>
                  <a:srgbClr val="0070C0"/>
                </a:solidFill>
              </a:rPr>
              <a:t>Джамалов</a:t>
            </a:r>
            <a:r>
              <a:rPr lang="ru-RU" dirty="0" smtClean="0">
                <a:solidFill>
                  <a:srgbClr val="0070C0"/>
                </a:solidFill>
              </a:rPr>
              <a:t> М.Б.;</a:t>
            </a:r>
          </a:p>
          <a:p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«Учитель» - </a:t>
            </a:r>
            <a:r>
              <a:rPr lang="ru-RU" dirty="0" err="1" smtClean="0">
                <a:solidFill>
                  <a:srgbClr val="0070C0"/>
                </a:solidFill>
              </a:rPr>
              <a:t>Омарова</a:t>
            </a:r>
            <a:r>
              <a:rPr lang="ru-RU" dirty="0" smtClean="0">
                <a:solidFill>
                  <a:srgbClr val="0070C0"/>
                </a:solidFill>
              </a:rPr>
              <a:t> З.К.;</a:t>
            </a:r>
            <a:endParaRPr lang="ru-RU" dirty="0" smtClean="0"/>
          </a:p>
          <a:p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«ОБРАЗОВАТЕЛЬНАЯ СРЕДА» и «ШКОЛЬНЫЙ КЛИМАТ» - </a:t>
            </a:r>
            <a:r>
              <a:rPr lang="ru-RU" dirty="0" err="1" smtClean="0">
                <a:solidFill>
                  <a:srgbClr val="0070C0"/>
                </a:solidFill>
              </a:rPr>
              <a:t>Биярсланова</a:t>
            </a:r>
            <a:r>
              <a:rPr lang="ru-RU" dirty="0" smtClean="0">
                <a:solidFill>
                  <a:srgbClr val="0070C0"/>
                </a:solidFill>
              </a:rPr>
              <a:t> А.М.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38200" y="5453291"/>
            <a:ext cx="201645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Региональный ответственный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75854" y="5453291"/>
            <a:ext cx="206585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Методическая лаборатория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382355" y="5453291"/>
            <a:ext cx="199615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Муниципальный координатор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220200" y="5478238"/>
            <a:ext cx="2119085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Школьная команда</a:t>
            </a:r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3008941" y="5835427"/>
            <a:ext cx="412629" cy="2000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5821661" y="5835427"/>
            <a:ext cx="423388" cy="2000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8536282" y="5792770"/>
            <a:ext cx="526143" cy="242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84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1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515" y="365126"/>
            <a:ext cx="11814628" cy="28096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Научно-методическое сопровождение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692780" y="1690688"/>
            <a:ext cx="8962191" cy="435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769497" y="0"/>
            <a:ext cx="6450703" cy="7228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Проект «Школа </a:t>
            </a:r>
            <a:r>
              <a:rPr lang="ru-RU" sz="1600" dirty="0" err="1">
                <a:solidFill>
                  <a:srgbClr val="0070C0"/>
                </a:solidFill>
              </a:rPr>
              <a:t>М</a:t>
            </a:r>
            <a:r>
              <a:rPr lang="ru-RU" sz="1600" dirty="0" err="1" smtClean="0">
                <a:solidFill>
                  <a:srgbClr val="0070C0"/>
                </a:solidFill>
              </a:rPr>
              <a:t>инпросвещения</a:t>
            </a:r>
            <a:r>
              <a:rPr lang="ru-RU" sz="1600" dirty="0" smtClean="0">
                <a:solidFill>
                  <a:srgbClr val="0070C0"/>
                </a:solidFill>
              </a:rPr>
              <a:t> России». Концепция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«Школа </a:t>
            </a:r>
            <a:r>
              <a:rPr lang="ru-RU" sz="1600" dirty="0" err="1" smtClean="0">
                <a:solidFill>
                  <a:srgbClr val="0070C0"/>
                </a:solidFill>
              </a:rPr>
              <a:t>Минпросвещения</a:t>
            </a:r>
            <a:r>
              <a:rPr lang="ru-RU" sz="1600" dirty="0" smtClean="0">
                <a:solidFill>
                  <a:srgbClr val="0070C0"/>
                </a:solidFill>
              </a:rPr>
              <a:t> России»: Роль муниципального координатора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Анализ результатов самодиагностики: карта соответствия критериям проекта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Составление дорожной карты образовательной организации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Организация инклюзивного образования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«Развиваем таланты: работа с одаренными детьми»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Миссия школьного библиотечного информационного центра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Разработка школьной программы «Формирование базовых национальных ценностей»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Разработка школьных проектов «Экологическое воспитание в основной школе»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Современные требования к организации горячего питания в ОО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Организация </a:t>
            </a:r>
            <a:r>
              <a:rPr lang="ru-RU" sz="1600" dirty="0" err="1" smtClean="0">
                <a:solidFill>
                  <a:srgbClr val="0070C0"/>
                </a:solidFill>
              </a:rPr>
              <a:t>профориентационного</a:t>
            </a:r>
            <a:r>
              <a:rPr lang="ru-RU" sz="1600" dirty="0" smtClean="0">
                <a:solidFill>
                  <a:srgbClr val="0070C0"/>
                </a:solidFill>
              </a:rPr>
              <a:t> пространства в ОО</a:t>
            </a:r>
            <a:endParaRPr lang="ru-RU" sz="1500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Воспитание</a:t>
            </a:r>
            <a:r>
              <a:rPr lang="ru-RU" sz="1600" dirty="0">
                <a:solidFill>
                  <a:srgbClr val="0070C0"/>
                </a:solidFill>
              </a:rPr>
              <a:t>: штаб воспитательной работы, </a:t>
            </a:r>
            <a:r>
              <a:rPr lang="ru-RU" sz="1600" dirty="0" smtClean="0">
                <a:solidFill>
                  <a:srgbClr val="0070C0"/>
                </a:solidFill>
              </a:rPr>
              <a:t>организация </a:t>
            </a:r>
            <a:r>
              <a:rPr lang="ru-RU" sz="1600" dirty="0" err="1" smtClean="0">
                <a:solidFill>
                  <a:srgbClr val="0070C0"/>
                </a:solidFill>
              </a:rPr>
              <a:t>внутришкольного</a:t>
            </a:r>
            <a:r>
              <a:rPr lang="ru-RU" sz="1600" dirty="0" smtClean="0">
                <a:solidFill>
                  <a:srgbClr val="0070C0"/>
                </a:solidFill>
              </a:rPr>
              <a:t> пространства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Творчество</a:t>
            </a:r>
            <a:r>
              <a:rPr lang="ru-RU" sz="1600" dirty="0">
                <a:solidFill>
                  <a:srgbClr val="0070C0"/>
                </a:solidFill>
              </a:rPr>
              <a:t>: использование мобильных учебных </a:t>
            </a:r>
            <a:r>
              <a:rPr lang="ru-RU" sz="1600" dirty="0" smtClean="0">
                <a:solidFill>
                  <a:srgbClr val="0070C0"/>
                </a:solidFill>
              </a:rPr>
              <a:t>комплексов, </a:t>
            </a:r>
          </a:p>
          <a:p>
            <a:r>
              <a:rPr lang="ru-RU" sz="1600" dirty="0">
                <a:solidFill>
                  <a:srgbClr val="0070C0"/>
                </a:solidFill>
              </a:rPr>
              <a:t> </a:t>
            </a:r>
            <a:r>
              <a:rPr lang="ru-RU" sz="1600" dirty="0" smtClean="0">
                <a:solidFill>
                  <a:srgbClr val="0070C0"/>
                </a:solidFill>
              </a:rPr>
              <a:t>      сетевое взаимодействие с </a:t>
            </a:r>
            <a:r>
              <a:rPr lang="ru-RU" sz="1600" dirty="0">
                <a:solidFill>
                  <a:srgbClr val="0070C0"/>
                </a:solidFill>
              </a:rPr>
              <a:t>организациями дополнительного </a:t>
            </a:r>
            <a:r>
              <a:rPr lang="ru-RU" sz="1600" dirty="0" smtClean="0">
                <a:solidFill>
                  <a:srgbClr val="0070C0"/>
                </a:solidFill>
              </a:rPr>
              <a:t>            образования, социальными партнерами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Программа </a:t>
            </a:r>
            <a:r>
              <a:rPr lang="ru-RU" sz="1600" dirty="0">
                <a:solidFill>
                  <a:srgbClr val="0070C0"/>
                </a:solidFill>
              </a:rPr>
              <a:t>развития образовательной организации</a:t>
            </a:r>
            <a:r>
              <a:rPr lang="ru-RU" sz="1600" dirty="0" smtClean="0">
                <a:solidFill>
                  <a:srgbClr val="0070C0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70C0"/>
                </a:solidFill>
              </a:rPr>
              <a:t>«Школа </a:t>
            </a:r>
            <a:r>
              <a:rPr lang="ru-RU" sz="1600" dirty="0" err="1" smtClean="0">
                <a:solidFill>
                  <a:srgbClr val="0070C0"/>
                </a:solidFill>
              </a:rPr>
              <a:t>Минпросвещения</a:t>
            </a:r>
            <a:r>
              <a:rPr lang="ru-RU" sz="1600" dirty="0" smtClean="0">
                <a:solidFill>
                  <a:srgbClr val="0070C0"/>
                </a:solidFill>
              </a:rPr>
              <a:t> России»: новые </a:t>
            </a:r>
          </a:p>
          <a:p>
            <a:r>
              <a:rPr lang="ru-RU" sz="1600" dirty="0">
                <a:solidFill>
                  <a:srgbClr val="0070C0"/>
                </a:solidFill>
              </a:rPr>
              <a:t> </a:t>
            </a:r>
            <a:r>
              <a:rPr lang="ru-RU" sz="1600" dirty="0" smtClean="0">
                <a:solidFill>
                  <a:srgbClr val="0070C0"/>
                </a:solidFill>
              </a:rPr>
              <a:t>    возможности для повышения качества образования</a:t>
            </a:r>
            <a:endParaRPr lang="ru-RU" sz="1600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2941" y="2637582"/>
            <a:ext cx="1474784" cy="1264558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Семинар-практикумы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69903" y="4265609"/>
            <a:ext cx="1496177" cy="1252312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Курсы повышения квалификации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182941" y="871442"/>
            <a:ext cx="1485899" cy="1402671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err="1" smtClean="0"/>
              <a:t>Вебинары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72" y="980161"/>
            <a:ext cx="781159" cy="442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38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7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8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9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0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1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2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78971"/>
            <a:ext cx="10515600" cy="1211717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Самодиагностика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72659"/>
            <a:ext cx="10515600" cy="4057269"/>
          </a:xfrm>
        </p:spPr>
      </p:pic>
    </p:spTree>
    <p:extLst>
      <p:ext uri="{BB962C8B-B14F-4D97-AF65-F5344CB8AC3E}">
        <p14:creationId xmlns:p14="http://schemas.microsoft.com/office/powerpoint/2010/main" val="247266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Google Shape;81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52400" y="1648950"/>
            <a:ext cx="11749314" cy="388099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80;p17"/>
          <p:cNvSpPr txBox="1">
            <a:spLocks/>
          </p:cNvSpPr>
          <p:nvPr/>
        </p:nvSpPr>
        <p:spPr>
          <a:xfrm>
            <a:off x="311699" y="923850"/>
            <a:ext cx="10486929" cy="5727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ru-RU" dirty="0" smtClean="0">
                <a:solidFill>
                  <a:srgbClr val="0070C0"/>
                </a:solidFill>
              </a:rPr>
              <a:t>Результаты самодиагностики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97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-26445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51" y="926865"/>
            <a:ext cx="3562349" cy="2671761"/>
          </a:xfrm>
        </p:spPr>
      </p:pic>
      <p:sp>
        <p:nvSpPr>
          <p:cNvPr id="6" name="Google Shape;80;p17"/>
          <p:cNvSpPr txBox="1">
            <a:spLocks/>
          </p:cNvSpPr>
          <p:nvPr/>
        </p:nvSpPr>
        <p:spPr>
          <a:xfrm>
            <a:off x="0" y="-26445"/>
            <a:ext cx="10486929" cy="5727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ru-RU" dirty="0" smtClean="0">
                <a:solidFill>
                  <a:srgbClr val="0070C0"/>
                </a:solidFill>
              </a:rPr>
              <a:t>Выездные семинары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0750" y="898663"/>
            <a:ext cx="3754406" cy="260783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15" y="3755059"/>
            <a:ext cx="3838376" cy="276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88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524000" y="714829"/>
            <a:ext cx="9144000" cy="735466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0070C0"/>
                </a:solidFill>
              </a:rPr>
              <a:t>Вовлеченность в проект ОО в РД</a:t>
            </a:r>
            <a:endParaRPr lang="ru-RU" sz="4400" dirty="0">
              <a:solidFill>
                <a:srgbClr val="0070C0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17714" y="1770743"/>
            <a:ext cx="7678511" cy="4180113"/>
          </a:xfrm>
        </p:spPr>
        <p:txBody>
          <a:bodyPr>
            <a:normAutofit fontScale="92500" lnSpcReduction="20000"/>
          </a:bodyPr>
          <a:lstStyle/>
          <a:p>
            <a:r>
              <a:rPr lang="ru-RU" sz="4400" dirty="0" smtClean="0">
                <a:solidFill>
                  <a:srgbClr val="0070C0"/>
                </a:solidFill>
              </a:rPr>
              <a:t>2022 г.   - 2023 г.</a:t>
            </a:r>
          </a:p>
          <a:p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Прошли обучение по программе «Школа </a:t>
            </a:r>
            <a:r>
              <a:rPr lang="ru-RU" dirty="0" err="1">
                <a:solidFill>
                  <a:srgbClr val="0070C0"/>
                </a:solidFill>
              </a:rPr>
              <a:t>Минпросвещения</a:t>
            </a:r>
            <a:r>
              <a:rPr lang="ru-RU" dirty="0">
                <a:solidFill>
                  <a:srgbClr val="0070C0"/>
                </a:solidFill>
              </a:rPr>
              <a:t> России»: новые возможности для повышения качества </a:t>
            </a:r>
            <a:r>
              <a:rPr lang="ru-RU" dirty="0" smtClean="0">
                <a:solidFill>
                  <a:srgbClr val="0070C0"/>
                </a:solidFill>
              </a:rPr>
              <a:t>образования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10154 слушателя</a:t>
            </a:r>
          </a:p>
          <a:p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К концу 2023 года не менее  </a:t>
            </a:r>
            <a:r>
              <a:rPr lang="ru-RU" sz="5400" b="1" dirty="0" smtClean="0">
                <a:solidFill>
                  <a:srgbClr val="0070C0"/>
                </a:solidFill>
              </a:rPr>
              <a:t>80%</a:t>
            </a:r>
            <a:r>
              <a:rPr lang="ru-RU" dirty="0" smtClean="0">
                <a:solidFill>
                  <a:srgbClr val="0070C0"/>
                </a:solidFill>
              </a:rPr>
              <a:t>  общеобразовательных организаций РД должны пройти самодиагностику на соответствие статусу проекта «Школа </a:t>
            </a:r>
            <a:r>
              <a:rPr lang="ru-RU" dirty="0" err="1" smtClean="0">
                <a:solidFill>
                  <a:srgbClr val="0070C0"/>
                </a:solidFill>
              </a:rPr>
              <a:t>Минпросвещения</a:t>
            </a:r>
            <a:r>
              <a:rPr lang="ru-RU" dirty="0" smtClean="0">
                <a:solidFill>
                  <a:srgbClr val="0070C0"/>
                </a:solidFill>
              </a:rPr>
              <a:t> России» </a:t>
            </a:r>
          </a:p>
          <a:p>
            <a:endParaRPr lang="ru-RU" dirty="0">
              <a:solidFill>
                <a:srgbClr val="0070C0"/>
              </a:solidFill>
            </a:endParaRPr>
          </a:p>
          <a:p>
            <a:endParaRPr lang="ru-RU" dirty="0" smtClean="0">
              <a:solidFill>
                <a:srgbClr val="0070C0"/>
              </a:solidFill>
            </a:endParaRPr>
          </a:p>
          <a:p>
            <a:pPr marL="457200" indent="-457200">
              <a:buAutoNum type="arabicPlain" startAt="6"/>
            </a:pPr>
            <a:endParaRPr lang="ru-RU" dirty="0">
              <a:solidFill>
                <a:srgbClr val="0070C0"/>
              </a:solidFill>
            </a:endParaRPr>
          </a:p>
          <a:p>
            <a:pPr marL="457200" indent="-457200">
              <a:buAutoNum type="arabicPlain" startAt="6"/>
            </a:pP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38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6" name="Google Shape;80;p17"/>
          <p:cNvSpPr txBox="1">
            <a:spLocks/>
          </p:cNvSpPr>
          <p:nvPr/>
        </p:nvSpPr>
        <p:spPr>
          <a:xfrm>
            <a:off x="247650" y="-35370"/>
            <a:ext cx="8410702" cy="5727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ru-RU" sz="2000" dirty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Итоги самодиагностики по федеральному проекту «Школа </a:t>
            </a:r>
            <a:r>
              <a:rPr lang="ru-RU" sz="2000" dirty="0" err="1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Минпросвещения</a:t>
            </a:r>
            <a:r>
              <a:rPr lang="ru-RU" sz="2000" dirty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 России»</a:t>
            </a:r>
            <a:endParaRPr lang="ru-RU" sz="2000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14" name="Объект 13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9" y="655985"/>
            <a:ext cx="5014626" cy="60829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163" y="665089"/>
            <a:ext cx="5570417" cy="571229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871580" y="6072362"/>
            <a:ext cx="13516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58,95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209950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9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10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1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2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3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4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315" y="365125"/>
            <a:ext cx="11640456" cy="1325563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Информационно-методическое сопровождение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121" y="1600033"/>
            <a:ext cx="3699630" cy="204660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723" y="4119605"/>
            <a:ext cx="4214249" cy="22144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851" y="1690688"/>
            <a:ext cx="3682907" cy="2072893"/>
          </a:xfrm>
          <a:prstGeom prst="rect">
            <a:avLst/>
          </a:prstGeom>
        </p:spPr>
      </p:pic>
      <p:sp>
        <p:nvSpPr>
          <p:cNvPr id="3" name="AutoShape 2" descr="blob:https://web.whatsapp.com/e9617661-fcdd-4914-b6d5-34956524497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99231" y="3998198"/>
            <a:ext cx="4044344" cy="269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47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0" y="1422401"/>
            <a:ext cx="9434287" cy="4507048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19315" y="365125"/>
            <a:ext cx="1164045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>
                <a:solidFill>
                  <a:srgbClr val="0070C0"/>
                </a:solidFill>
              </a:rPr>
              <a:t>Информационно-методическое сопровождение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50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9479" y="2283284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Благодарю за внимание!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800" y="255021"/>
            <a:ext cx="612321" cy="612321"/>
          </a:xfrm>
          <a:prstGeom prst="rect">
            <a:avLst/>
          </a:prstGeom>
        </p:spPr>
      </p:pic>
      <p:sp>
        <p:nvSpPr>
          <p:cNvPr id="6" name="Подзаголовок 7"/>
          <p:cNvSpPr txBox="1">
            <a:spLocks/>
          </p:cNvSpPr>
          <p:nvPr/>
        </p:nvSpPr>
        <p:spPr>
          <a:xfrm>
            <a:off x="9550400" y="342900"/>
            <a:ext cx="2119086" cy="3873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ru-RU" sz="700" b="1" spc="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ДАГЕСТАНСКИЙ ИНСТИТУТ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ru-RU" sz="700" b="1" spc="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ОБРАЗОВАНИЯ</a:t>
            </a:r>
            <a:endParaRPr lang="ru-RU" sz="600" b="1" spc="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83415" y="2808974"/>
            <a:ext cx="2628900" cy="312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74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10351</TotalTime>
  <Words>308</Words>
  <Application>Microsoft Office PowerPoint</Application>
  <PresentationFormat>Широкоэкранный</PresentationFormat>
  <Paragraphs>63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ИТОГИ РЕАЛИЗАЦИИ ПРОЕКТА «ШКОЛА МИНПРОСВЕЩЕНИЯ РОССИИ»В РЕСПУБЛИКЕ ДАГЕСТАН  В 2023 ГОДУ</vt:lpstr>
      <vt:lpstr>Презентация PowerPoint</vt:lpstr>
      <vt:lpstr>Презентация PowerPoint</vt:lpstr>
      <vt:lpstr>Организационная основа.  Модель сопровождения ОО</vt:lpstr>
      <vt:lpstr>Научно-методическое сопровождение </vt:lpstr>
      <vt:lpstr>Самодиагностика</vt:lpstr>
      <vt:lpstr>Презентация PowerPoint</vt:lpstr>
      <vt:lpstr>Презентация PowerPoint</vt:lpstr>
      <vt:lpstr>Вовлеченность в проект ОО в РД</vt:lpstr>
      <vt:lpstr>Презентация PowerPoint</vt:lpstr>
      <vt:lpstr>Информационно-методическое сопровождение</vt:lpstr>
      <vt:lpstr>Презентация PowerPoint</vt:lpstr>
      <vt:lpstr>Благодарю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User</cp:lastModifiedBy>
  <cp:revision>40</cp:revision>
  <dcterms:created xsi:type="dcterms:W3CDTF">2023-08-17T14:25:50Z</dcterms:created>
  <dcterms:modified xsi:type="dcterms:W3CDTF">2024-02-28T05:40:14Z</dcterms:modified>
</cp:coreProperties>
</file>