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6" r:id="rId2"/>
    <p:sldId id="267" r:id="rId3"/>
    <p:sldId id="271" r:id="rId4"/>
    <p:sldId id="270" r:id="rId5"/>
    <p:sldId id="284" r:id="rId6"/>
    <p:sldId id="273" r:id="rId7"/>
    <p:sldId id="274" r:id="rId8"/>
    <p:sldId id="283" r:id="rId9"/>
    <p:sldId id="279" r:id="rId10"/>
    <p:sldId id="280" r:id="rId11"/>
    <p:sldId id="275" r:id="rId12"/>
    <p:sldId id="276" r:id="rId13"/>
    <p:sldId id="277" r:id="rId14"/>
    <p:sldId id="278" r:id="rId15"/>
    <p:sldId id="281" r:id="rId16"/>
    <p:sldId id="285" r:id="rId17"/>
    <p:sldId id="282" r:id="rId18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1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F2F7"/>
    <a:srgbClr val="6B46CC"/>
    <a:srgbClr val="5C4DCE"/>
    <a:srgbClr val="682EA7"/>
    <a:srgbClr val="7E38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691" y="62"/>
      </p:cViewPr>
      <p:guideLst>
        <p:guide orient="horz" pos="2880"/>
        <p:guide pos="1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74F76-8245-47AD-9163-1715FDFF7EC1}" type="datetimeFigureOut">
              <a:rPr lang="ru-RU" smtClean="0"/>
              <a:t>27.02.2024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B31FA-46F0-4408-BCAA-3E094B5567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361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772412" cy="293522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156082"/>
            <a:ext cx="1627251" cy="1643691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076563" y="0"/>
            <a:ext cx="3113120" cy="95580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78F8EFB-9AF1-4A44-942D-6F7CC77B1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5824-5A96-4F60-B9D3-F6353DEE15A1}" type="datetimeFigureOut">
              <a:rPr lang="ru-RU" smtClean="0"/>
              <a:t>27.02.2024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D4358B4-8575-4040-8E5E-FCA8D66CF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DCC416-17DC-4762-BD84-00112C06D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002-FA79-47F3-9349-091DA174C2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110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EDF2F7"/>
            </a:gs>
            <a:gs pos="83000">
              <a:srgbClr val="EDF2F7"/>
            </a:gs>
            <a:gs pos="100000">
              <a:srgbClr val="EDF2F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7697" y="194191"/>
            <a:ext cx="11036604" cy="161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0435" y="2086101"/>
            <a:ext cx="10739120" cy="45840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2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5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7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8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3887" y="152349"/>
              <a:ext cx="1415796" cy="1264081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70966" y="2243333"/>
            <a:ext cx="9235034" cy="118494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sz="4000" spc="685" dirty="0">
                <a:solidFill>
                  <a:srgbClr val="6B46CC"/>
                </a:solidFill>
                <a:latin typeface="Calibri"/>
                <a:cs typeface="Calibri"/>
              </a:rPr>
              <a:t>ПРОЕКТ</a:t>
            </a:r>
            <a:r>
              <a:rPr sz="4000" spc="195" dirty="0">
                <a:solidFill>
                  <a:srgbClr val="6B46CC"/>
                </a:solidFill>
                <a:latin typeface="Calibri"/>
                <a:cs typeface="Calibri"/>
              </a:rPr>
              <a:t> </a:t>
            </a:r>
            <a:r>
              <a:rPr sz="4000" spc="590" dirty="0">
                <a:solidFill>
                  <a:srgbClr val="6B46CC"/>
                </a:solidFill>
                <a:latin typeface="Calibri"/>
                <a:cs typeface="Calibri"/>
              </a:rPr>
              <a:t>«ШКОЛА </a:t>
            </a:r>
            <a:r>
              <a:rPr sz="4000" spc="720" dirty="0">
                <a:solidFill>
                  <a:srgbClr val="6B46CC"/>
                </a:solidFill>
                <a:latin typeface="Calibri"/>
                <a:cs typeface="Calibri"/>
              </a:rPr>
              <a:t>МИНПРОСВЕЩЕНИЯ</a:t>
            </a:r>
            <a:r>
              <a:rPr sz="4000" spc="254" dirty="0">
                <a:solidFill>
                  <a:srgbClr val="6B46CC"/>
                </a:solidFill>
                <a:latin typeface="Calibri"/>
                <a:cs typeface="Calibri"/>
              </a:rPr>
              <a:t> </a:t>
            </a:r>
            <a:r>
              <a:rPr sz="4000" spc="605" dirty="0">
                <a:solidFill>
                  <a:srgbClr val="6B46CC"/>
                </a:solidFill>
                <a:latin typeface="Calibri"/>
                <a:cs typeface="Calibri"/>
              </a:rPr>
              <a:t>РОССИИ»</a:t>
            </a:r>
            <a:endParaRPr sz="4000" dirty="0">
              <a:solidFill>
                <a:srgbClr val="6B46CC"/>
              </a:solidFill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74928" y="4718684"/>
            <a:ext cx="5978525" cy="11541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85"/>
              </a:lnSpc>
              <a:spcBef>
                <a:spcPts val="100"/>
              </a:spcBef>
            </a:pPr>
            <a:r>
              <a:rPr lang="ru-RU" sz="2400" b="1" spc="125" dirty="0">
                <a:solidFill>
                  <a:srgbClr val="5C4DCE"/>
                </a:solidFill>
                <a:latin typeface="Calibri"/>
                <a:cs typeface="Calibri"/>
              </a:rPr>
              <a:t>С.Н. Имашова</a:t>
            </a:r>
            <a:r>
              <a:rPr lang="ru-RU" sz="2400" spc="235" dirty="0">
                <a:solidFill>
                  <a:srgbClr val="5C4DCE"/>
                </a:solidFill>
                <a:latin typeface="Calibri"/>
                <a:cs typeface="Calibri"/>
              </a:rPr>
              <a:t>,</a:t>
            </a:r>
            <a:endParaRPr lang="ru-RU" sz="2400" dirty="0">
              <a:solidFill>
                <a:srgbClr val="5C4DCE"/>
              </a:solidFill>
              <a:latin typeface="Calibri"/>
              <a:cs typeface="Calibri"/>
            </a:endParaRPr>
          </a:p>
          <a:p>
            <a:pPr marL="12700" marR="5080">
              <a:lnSpc>
                <a:spcPts val="1939"/>
              </a:lnSpc>
              <a:spcBef>
                <a:spcPts val="150"/>
              </a:spcBef>
            </a:pPr>
            <a:r>
              <a:rPr lang="ru-RU" sz="1800" spc="175" dirty="0">
                <a:solidFill>
                  <a:srgbClr val="5C4DCE"/>
                </a:solidFill>
                <a:latin typeface="Calibri"/>
                <a:cs typeface="Calibri"/>
              </a:rPr>
              <a:t>кандидат биологических наук, </a:t>
            </a:r>
          </a:p>
          <a:p>
            <a:pPr marL="12700" marR="5080">
              <a:lnSpc>
                <a:spcPts val="1939"/>
              </a:lnSpc>
              <a:spcBef>
                <a:spcPts val="150"/>
              </a:spcBef>
            </a:pPr>
            <a:r>
              <a:rPr lang="ru-RU" sz="1800" spc="175" dirty="0">
                <a:solidFill>
                  <a:srgbClr val="5C4DCE"/>
                </a:solidFill>
                <a:latin typeface="Calibri"/>
                <a:cs typeface="Calibri"/>
              </a:rPr>
              <a:t>руководитель центра развития дополнительного и профессионального образования ДИРО</a:t>
            </a:r>
            <a:endParaRPr lang="ru-RU" sz="1800" dirty="0">
              <a:solidFill>
                <a:srgbClr val="5C4DCE"/>
              </a:solidFill>
              <a:latin typeface="Calibri"/>
              <a:cs typeface="Calibri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0B81EFC-4943-4AD8-881A-F7C3A539C58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" t="1389" r="509" b="1389"/>
          <a:stretch/>
        </p:blipFill>
        <p:spPr>
          <a:xfrm>
            <a:off x="4079676" y="195349"/>
            <a:ext cx="1041273" cy="1012349"/>
          </a:xfrm>
          <a:prstGeom prst="ellipse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3D9DB48-CDD4-4001-AD60-78EFF60FD40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5" t="16668" r="25012" b="21965"/>
          <a:stretch/>
        </p:blipFill>
        <p:spPr>
          <a:xfrm>
            <a:off x="5290773" y="57632"/>
            <a:ext cx="1780280" cy="1184940"/>
          </a:xfrm>
          <a:prstGeom prst="rect">
            <a:avLst/>
          </a:prstGeom>
        </p:spPr>
      </p:pic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CF3CB1E7-AE01-4AE2-807C-9A2B7A9DC947}"/>
              </a:ext>
            </a:extLst>
          </p:cNvPr>
          <p:cNvGrpSpPr/>
          <p:nvPr/>
        </p:nvGrpSpPr>
        <p:grpSpPr>
          <a:xfrm>
            <a:off x="2196215" y="178638"/>
            <a:ext cx="1780280" cy="1314906"/>
            <a:chOff x="2115002" y="178638"/>
            <a:chExt cx="1780280" cy="1314906"/>
          </a:xfrm>
        </p:grpSpPr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13513983-484B-4838-B48D-03C0779F1D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63" t="3966" r="25927"/>
            <a:stretch/>
          </p:blipFill>
          <p:spPr>
            <a:xfrm>
              <a:off x="2488518" y="178638"/>
              <a:ext cx="937198" cy="1012348"/>
            </a:xfrm>
            <a:prstGeom prst="ellipse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6AE06E4-1C63-4C22-9AC9-CEAA9B0CDD2B}"/>
                </a:ext>
              </a:extLst>
            </p:cNvPr>
            <p:cNvSpPr txBox="1"/>
            <p:nvPr/>
          </p:nvSpPr>
          <p:spPr>
            <a:xfrm>
              <a:off x="2115002" y="1154990"/>
              <a:ext cx="17802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800" b="1" dirty="0">
                  <a:latin typeface="+mn-lt"/>
                </a:rPr>
                <a:t>МИНИСТЕРСТВО ОБРАЗОВАНИЯ</a:t>
              </a:r>
            </a:p>
            <a:p>
              <a:pPr algn="ctr"/>
              <a:r>
                <a:rPr lang="ru-RU" sz="800" b="1" dirty="0">
                  <a:latin typeface="+mn-lt"/>
                </a:rPr>
                <a:t> И НАУКИ РЕСПУБЛИКИ ДАГЕСТАН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9544C1F6-E558-486E-ADA4-EF327845E6B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4358095"/>
              </p:ext>
            </p:extLst>
          </p:nvPr>
        </p:nvGraphicFramePr>
        <p:xfrm>
          <a:off x="-3709" y="0"/>
          <a:ext cx="12191998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Acrobat Document" r:id="rId5" imgW="7315200" imgH="4114800" progId="Acrobat.Document.DC">
                  <p:embed/>
                </p:oleObj>
              </mc:Choice>
              <mc:Fallback>
                <p:oleObj name="Acrobat Document" r:id="rId5" imgW="7315200" imgH="41148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-3709" y="0"/>
                        <a:ext cx="12191998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Овал 3">
            <a:extLst>
              <a:ext uri="{FF2B5EF4-FFF2-40B4-BE49-F238E27FC236}">
                <a16:creationId xmlns:a16="http://schemas.microsoft.com/office/drawing/2014/main" id="{B4089A05-FC26-4395-97B3-A0DE337E7DEB}"/>
              </a:ext>
            </a:extLst>
          </p:cNvPr>
          <p:cNvSpPr/>
          <p:nvPr/>
        </p:nvSpPr>
        <p:spPr>
          <a:xfrm>
            <a:off x="10972800" y="6324600"/>
            <a:ext cx="381000" cy="304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56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162DF37F-7E5F-4F8D-86C5-E68D4D3F2BB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0115504"/>
              </p:ext>
            </p:extLst>
          </p:nvPr>
        </p:nvGraphicFramePr>
        <p:xfrm>
          <a:off x="16506" y="0"/>
          <a:ext cx="12192001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Acrobat Document" r:id="rId5" imgW="7315200" imgH="4114800" progId="Acrobat.Document.DC">
                  <p:embed/>
                </p:oleObj>
              </mc:Choice>
              <mc:Fallback>
                <p:oleObj name="Acrobat Document" r:id="rId5" imgW="7315200" imgH="41148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06" y="0"/>
                        <a:ext cx="12192001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60A4917-FCDA-4563-A234-ACACF46F13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77600" y="6324600"/>
            <a:ext cx="384081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513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31F8963E-17F5-4BDB-A2DB-CF87F8BD5CC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8385780"/>
              </p:ext>
            </p:extLst>
          </p:nvPr>
        </p:nvGraphicFramePr>
        <p:xfrm>
          <a:off x="16507" y="-23327"/>
          <a:ext cx="12192001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Acrobat Document" r:id="rId5" imgW="7315200" imgH="4114800" progId="Acrobat.Document.DC">
                  <p:embed/>
                </p:oleObj>
              </mc:Choice>
              <mc:Fallback>
                <p:oleObj name="Acrobat Document" r:id="rId5" imgW="7315200" imgH="41148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07" y="-23327"/>
                        <a:ext cx="12192001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191D26-8D65-4549-A61E-14E7273D8B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3800" y="6324600"/>
            <a:ext cx="384081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104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10"/>
            <a:ext cx="12175493" cy="282081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191D26-8D65-4549-A61E-14E7273D8B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3800" y="6324600"/>
            <a:ext cx="384081" cy="30482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7211D78-30BB-40CB-88CF-24AD012D8A9F}"/>
              </a:ext>
            </a:extLst>
          </p:cNvPr>
          <p:cNvSpPr txBox="1"/>
          <p:nvPr/>
        </p:nvSpPr>
        <p:spPr>
          <a:xfrm>
            <a:off x="1048265" y="1828112"/>
            <a:ext cx="909764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При реализации дополнительных общеобразовательных программ необходимо загрузить утвержденную программу со списком  участников</a:t>
            </a:r>
          </a:p>
          <a:p>
            <a:pPr algn="just"/>
            <a:endParaRPr lang="ru-RU" sz="2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Для обозначения критерия «участие обучающихся в конкурсах, олимпиадах и т.д.» необходимо прикрепить список участников, заверенный подписью директора ОО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При сетевой форме реализации дополнительных общеобразовательных программ, необходимо прикрепить договор о сетевом взаимодействии со списком участников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7638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7A827C6F-24B9-4C5C-B1E5-A70C7BDEF38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1747043"/>
              </p:ext>
            </p:extLst>
          </p:nvPr>
        </p:nvGraphicFramePr>
        <p:xfrm>
          <a:off x="-3110" y="0"/>
          <a:ext cx="12175493" cy="6848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Acrobat Document" r:id="rId5" imgW="7315200" imgH="4114800" progId="Acrobat.Document.DC">
                  <p:embed/>
                </p:oleObj>
              </mc:Choice>
              <mc:Fallback>
                <p:oleObj name="Acrobat Document" r:id="rId5" imgW="7315200" imgH="41148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-3110" y="0"/>
                        <a:ext cx="12175493" cy="68487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03D7B9E-E4CF-4FA8-9D86-720B41C535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77600" y="6400800"/>
            <a:ext cx="384081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236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BD54AB1-CB9B-4343-B626-AC6876793C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5382063"/>
              </p:ext>
            </p:extLst>
          </p:nvPr>
        </p:nvGraphicFramePr>
        <p:xfrm>
          <a:off x="0" y="-1"/>
          <a:ext cx="12175492" cy="6848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Acrobat Document" r:id="rId5" imgW="7315200" imgH="4114800" progId="Acrobat.Document.DC">
                  <p:embed/>
                </p:oleObj>
              </mc:Choice>
              <mc:Fallback>
                <p:oleObj name="Acrobat Document" r:id="rId5" imgW="7315200" imgH="41148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-1"/>
                        <a:ext cx="12175492" cy="6848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4E3546-6540-4235-9AEA-EB232C1B6B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43735" y="6391474"/>
            <a:ext cx="384081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115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4E3546-6540-4235-9AEA-EB232C1B6B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3735" y="6391474"/>
            <a:ext cx="384081" cy="30482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C38DCDA-FE0A-4913-BB31-2A3D56C10BB6}"/>
              </a:ext>
            </a:extLst>
          </p:cNvPr>
          <p:cNvSpPr txBox="1"/>
          <p:nvPr/>
        </p:nvSpPr>
        <p:spPr>
          <a:xfrm>
            <a:off x="1905000" y="1905000"/>
            <a:ext cx="89154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Для каждого творческого объединения необходимо:</a:t>
            </a:r>
          </a:p>
          <a:p>
            <a:pPr algn="ctr"/>
            <a:r>
              <a:rPr lang="ru-RU" sz="2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Разработать положение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Прикрепить список участников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Утвердить годовой план работы творческого объединения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В новостной ленте добавлять информацию о проведенных мероприятиях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1401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4E3546-6540-4235-9AEA-EB232C1B6B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3735" y="6391474"/>
            <a:ext cx="384081" cy="30482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7C7884A-9890-4759-9A07-FB42ECC413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7097" y="2209800"/>
            <a:ext cx="8116075" cy="3581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B39C9E-3311-4929-84D3-D41A1461816B}"/>
              </a:ext>
            </a:extLst>
          </p:cNvPr>
          <p:cNvSpPr txBox="1"/>
          <p:nvPr/>
        </p:nvSpPr>
        <p:spPr>
          <a:xfrm>
            <a:off x="1380930" y="1016174"/>
            <a:ext cx="9126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Результаты осенней федеральной самодиагностики по Республике Дагестан</a:t>
            </a:r>
          </a:p>
        </p:txBody>
      </p:sp>
    </p:spTree>
    <p:extLst>
      <p:ext uri="{BB962C8B-B14F-4D97-AF65-F5344CB8AC3E}">
        <p14:creationId xmlns:p14="http://schemas.microsoft.com/office/powerpoint/2010/main" val="3783218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" y="0"/>
            <a:ext cx="12175493" cy="282081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4E3546-6540-4235-9AEA-EB232C1B6B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3735" y="6391474"/>
            <a:ext cx="384081" cy="3048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B39C9E-3311-4929-84D3-D41A1461816B}"/>
              </a:ext>
            </a:extLst>
          </p:cNvPr>
          <p:cNvSpPr txBox="1"/>
          <p:nvPr/>
        </p:nvSpPr>
        <p:spPr>
          <a:xfrm>
            <a:off x="2358828" y="1066800"/>
            <a:ext cx="8124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Результаты федеральной самодиагностики по Республике Дагестан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7EA627A-5230-46B1-AF40-5C77A41E5F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200" y="1944287"/>
            <a:ext cx="7646654" cy="459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8229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CAF955CC-5C90-4133-B557-FA6C4FD337D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9644670"/>
              </p:ext>
            </p:extLst>
          </p:nvPr>
        </p:nvGraphicFramePr>
        <p:xfrm>
          <a:off x="16507" y="-12441"/>
          <a:ext cx="12155277" cy="68373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Acrobat Document" r:id="rId5" imgW="7315200" imgH="4114800" progId="Acrobat.Document.DC">
                  <p:embed/>
                </p:oleObj>
              </mc:Choice>
              <mc:Fallback>
                <p:oleObj name="Acrobat Document" r:id="rId5" imgW="7315200" imgH="41148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07" y="-12441"/>
                        <a:ext cx="12155277" cy="68373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F8B412-1792-4D42-80C5-718C3BFF9B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51694" y="6249048"/>
            <a:ext cx="384081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1487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7F3AABC6-680F-46E9-8A4F-CD6CE800146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0029164"/>
              </p:ext>
            </p:extLst>
          </p:nvPr>
        </p:nvGraphicFramePr>
        <p:xfrm>
          <a:off x="0" y="0"/>
          <a:ext cx="12191997" cy="68579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Acrobat Document" r:id="rId5" imgW="7315200" imgH="4114800" progId="Acrobat.Document.DC">
                  <p:embed/>
                </p:oleObj>
              </mc:Choice>
              <mc:Fallback>
                <p:oleObj name="Acrobat Document" r:id="rId5" imgW="7315200" imgH="41148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2191997" cy="68579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5978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3F7BB1EA-1DD1-4306-94DB-4DAD0FE0481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2731680"/>
              </p:ext>
            </p:extLst>
          </p:nvPr>
        </p:nvGraphicFramePr>
        <p:xfrm>
          <a:off x="-9331" y="-20216"/>
          <a:ext cx="12175492" cy="68487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" name="Acrobat Document" r:id="rId5" imgW="7315200" imgH="4114800" progId="Acrobat.Document.DC">
                  <p:embed/>
                </p:oleObj>
              </mc:Choice>
              <mc:Fallback>
                <p:oleObj name="Acrobat Document" r:id="rId5" imgW="7315200" imgH="41148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-9331" y="-20216"/>
                        <a:ext cx="12175492" cy="68487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5500C3-3576-4E15-8F44-21F8D1B1EF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77600" y="6324600"/>
            <a:ext cx="384081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985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0683124B-8B2D-46D4-8C35-6D0EDAEA85B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6835693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Acrobat Document" r:id="rId5" imgW="7315200" imgH="4114800" progId="Acrobat.Document.DC">
                  <p:embed/>
                </p:oleObj>
              </mc:Choice>
              <mc:Fallback>
                <p:oleObj name="Acrobat Document" r:id="rId5" imgW="7315200" imgH="41148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21920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E14CBAE-59DF-4A45-848F-FBA3EA236D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77600" y="6324600"/>
            <a:ext cx="384081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21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E14CBAE-59DF-4A45-848F-FBA3EA236D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7600" y="6324600"/>
            <a:ext cx="384081" cy="30482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AC6FB2D-9CFF-41D6-A54D-F9A44E9CE21F}"/>
              </a:ext>
            </a:extLst>
          </p:cNvPr>
          <p:cNvSpPr txBox="1"/>
          <p:nvPr/>
        </p:nvSpPr>
        <p:spPr>
          <a:xfrm>
            <a:off x="1752600" y="228600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/>
              <a:t>Необходимо загрузить утвержденный календарный план профориентационной деятельности школы  с внесением всех критериев и загрузить подтверждающие документы (наличие соглашений, профильных предпрофессиональных классов и т.д.)</a:t>
            </a:r>
          </a:p>
        </p:txBody>
      </p:sp>
    </p:spTree>
    <p:extLst>
      <p:ext uri="{BB962C8B-B14F-4D97-AF65-F5344CB8AC3E}">
        <p14:creationId xmlns:p14="http://schemas.microsoft.com/office/powerpoint/2010/main" val="40259380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E14CBAE-59DF-4A45-848F-FBA3EA236D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7600" y="6324600"/>
            <a:ext cx="384081" cy="30482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FF1D5F9-2EBD-4D8C-AFBA-09C0CFA5F2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4775" y="2078586"/>
            <a:ext cx="9882449" cy="424601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D383562-96EF-47D3-9031-170353F4BF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0200" y="794146"/>
            <a:ext cx="8181541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896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E14CBAE-59DF-4A45-848F-FBA3EA236D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7600" y="6324600"/>
            <a:ext cx="384081" cy="30482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80F007B-1292-4163-8820-B76D325FBF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8800" y="1925015"/>
            <a:ext cx="7593947" cy="456910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D0C0D24-9693-4117-973E-D784D077EE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6400" y="794146"/>
            <a:ext cx="8181541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624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320</TotalTime>
  <Words>151</Words>
  <Application>Microsoft Office PowerPoint</Application>
  <PresentationFormat>Широкоэкранный</PresentationFormat>
  <Paragraphs>20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Office Theme</vt:lpstr>
      <vt:lpstr>Acrobat Document</vt:lpstr>
      <vt:lpstr>ПРОЕКТ «ШКОЛА МИНПРОСВЕЩЕНИЯ РОССИИ»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Саният Имашова</cp:lastModifiedBy>
  <cp:revision>28</cp:revision>
  <dcterms:created xsi:type="dcterms:W3CDTF">2024-02-24T19:01:54Z</dcterms:created>
  <dcterms:modified xsi:type="dcterms:W3CDTF">2024-02-27T06:34:20Z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2024-02-24T00:00:00Z</vt:filetime>
  </property>
  <property fmtid="{D5CDD505-2E9C-101B-9397-08002B2CF9AE}" pid="5" name="Producer">
    <vt:lpwstr>Microsoft® PowerPoint® 2010</vt:lpwstr>
  </property>
</Properties>
</file>