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59" r:id="rId3"/>
    <p:sldId id="268" r:id="rId4"/>
    <p:sldId id="280" r:id="rId5"/>
    <p:sldId id="269" r:id="rId6"/>
    <p:sldId id="267" r:id="rId7"/>
    <p:sldId id="274" r:id="rId8"/>
    <p:sldId id="275" r:id="rId9"/>
    <p:sldId id="276" r:id="rId10"/>
    <p:sldId id="277" r:id="rId11"/>
    <p:sldId id="279" r:id="rId12"/>
    <p:sldId id="278" r:id="rId13"/>
    <p:sldId id="271" r:id="rId14"/>
    <p:sldId id="270" r:id="rId15"/>
    <p:sldId id="272" r:id="rId16"/>
    <p:sldId id="273" r:id="rId17"/>
    <p:sldId id="282" r:id="rId18"/>
  </p:sldIdLst>
  <p:sldSz cx="12192000" cy="6858000"/>
  <p:notesSz cx="9926638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1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F2F7"/>
    <a:srgbClr val="6B46CC"/>
    <a:srgbClr val="5C4DCE"/>
    <a:srgbClr val="682EA7"/>
    <a:srgbClr val="7E3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156" y="108"/>
      </p:cViewPr>
      <p:guideLst>
        <p:guide orient="horz" pos="2880"/>
        <p:guide pos="1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41458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510" y="0"/>
            <a:ext cx="4301543" cy="341458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r">
              <a:defRPr sz="1100"/>
            </a:lvl1pPr>
          </a:lstStyle>
          <a:p>
            <a:fld id="{5EB74F76-8245-47AD-9163-1715FDFF7EC1}" type="datetimeFigureOut">
              <a:rPr lang="ru-RU" smtClean="0"/>
              <a:t>27.02.2024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5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75" tIns="40138" rIns="80275" bIns="4013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4" y="3271382"/>
            <a:ext cx="7941310" cy="2676584"/>
          </a:xfrm>
          <a:prstGeom prst="rect">
            <a:avLst/>
          </a:prstGeom>
        </p:spPr>
        <p:txBody>
          <a:bodyPr vert="horz" lIns="80275" tIns="40138" rIns="80275" bIns="40138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1543" cy="341457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510" y="6456219"/>
            <a:ext cx="4301543" cy="341457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r">
              <a:defRPr sz="1100"/>
            </a:lvl1pPr>
          </a:lstStyle>
          <a:p>
            <a:fld id="{012B31FA-46F0-4408-BCAA-3E094B5567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6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72412" cy="29352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6082"/>
            <a:ext cx="1627251" cy="164369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76563" y="0"/>
            <a:ext cx="3113120" cy="95580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78F8EFB-9AF1-4A44-942D-6F7CC77B1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5824-5A96-4F60-B9D3-F6353DEE15A1}" type="datetimeFigureOut">
              <a:rPr lang="ru-RU" smtClean="0"/>
              <a:t>27.02.2024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D4358B4-8575-4040-8E5E-FCA8D66C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DCC416-17DC-4762-BD84-00112C06D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002-FA79-47F3-9349-091DA174C2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110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DF2F7"/>
            </a:gs>
            <a:gs pos="83000">
              <a:srgbClr val="EDF2F7"/>
            </a:gs>
            <a:gs pos="100000">
              <a:srgbClr val="EDF2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7697" y="194191"/>
            <a:ext cx="11036604" cy="161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0435" y="2086101"/>
            <a:ext cx="10739120" cy="4584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forms.yandex.ru/cloud/65db872443f74ff476ecbef8/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gulzhan1507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78881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6" y="2243333"/>
            <a:ext cx="9235034" cy="11849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 algn="ctr">
              <a:lnSpc>
                <a:spcPts val="4320"/>
              </a:lnSpc>
              <a:spcBef>
                <a:spcPts val="640"/>
              </a:spcBef>
            </a:pPr>
            <a:r>
              <a:rPr sz="3600" spc="685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sz="3600" spc="195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spc="590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</a:t>
            </a:r>
            <a:r>
              <a:rPr sz="3600" spc="720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sz="3600" spc="254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spc="605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РОССИИ»</a:t>
            </a:r>
            <a:endParaRPr sz="3600" dirty="0">
              <a:solidFill>
                <a:srgbClr val="6B4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4928" y="4718684"/>
            <a:ext cx="5978525" cy="11541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 err="1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Г.Ш.Тажутдинова</a:t>
            </a:r>
            <a:endParaRPr lang="ru-RU" sz="2400" dirty="0">
              <a:solidFill>
                <a:srgbClr val="5C4DC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ctr">
              <a:lnSpc>
                <a:spcPts val="1939"/>
              </a:lnSpc>
              <a:spcBef>
                <a:spcPts val="150"/>
              </a:spcBef>
            </a:pPr>
            <a:r>
              <a:rPr lang="ru-RU" sz="1800" spc="175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 </a:t>
            </a:r>
            <a:r>
              <a:rPr lang="ru-RU" spc="175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психологических</a:t>
            </a:r>
            <a:r>
              <a:rPr lang="ru-RU" sz="1800" spc="175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наук, </a:t>
            </a:r>
          </a:p>
          <a:p>
            <a:pPr marL="12700" marR="5080" algn="ctr">
              <a:lnSpc>
                <a:spcPts val="1939"/>
              </a:lnSpc>
              <a:spcBef>
                <a:spcPts val="150"/>
              </a:spcBef>
            </a:pPr>
            <a:r>
              <a:rPr lang="ru-RU" spc="175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центра воспитания, психологии и педагогики</a:t>
            </a:r>
            <a:r>
              <a:rPr lang="ru-RU" sz="1800" spc="175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ДИРО</a:t>
            </a:r>
            <a:endParaRPr lang="ru-RU" sz="1800" dirty="0">
              <a:solidFill>
                <a:srgbClr val="5C4DC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079676" y="195349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5290773" y="57632"/>
            <a:ext cx="1780280" cy="1184940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Текст 16">
            <a:extLst>
              <a:ext uri="{FF2B5EF4-FFF2-40B4-BE49-F238E27FC236}">
                <a16:creationId xmlns:a16="http://schemas.microsoft.com/office/drawing/2014/main" id="{62CF066A-0303-43C7-8F87-D98C65DC4E2F}"/>
              </a:ext>
            </a:extLst>
          </p:cNvPr>
          <p:cNvSpPr txBox="1">
            <a:spLocks/>
          </p:cNvSpPr>
          <p:nvPr/>
        </p:nvSpPr>
        <p:spPr>
          <a:xfrm>
            <a:off x="1384122" y="671724"/>
            <a:ext cx="914228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Самодиагностика как процедура определения уровня соответствия ОО статусу «Школа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России»</a:t>
            </a:r>
          </a:p>
        </p:txBody>
      </p:sp>
      <p:pic>
        <p:nvPicPr>
          <p:cNvPr id="5" name="object 11">
            <a:extLst>
              <a:ext uri="{FF2B5EF4-FFF2-40B4-BE49-F238E27FC236}">
                <a16:creationId xmlns:a16="http://schemas.microsoft.com/office/drawing/2014/main" id="{0A180071-9273-4DD7-8A6E-FEA7D18BE99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70410" y="3625673"/>
            <a:ext cx="110894" cy="466062"/>
          </a:xfrm>
          <a:prstGeom prst="rect">
            <a:avLst/>
          </a:prstGeom>
        </p:spPr>
      </p:pic>
      <p:pic>
        <p:nvPicPr>
          <p:cNvPr id="7" name="object 12">
            <a:extLst>
              <a:ext uri="{FF2B5EF4-FFF2-40B4-BE49-F238E27FC236}">
                <a16:creationId xmlns:a16="http://schemas.microsoft.com/office/drawing/2014/main" id="{27D013AC-CC5A-4549-98C0-01D5D660FA80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23431" y="4572000"/>
            <a:ext cx="239602" cy="470307"/>
          </a:xfrm>
          <a:prstGeom prst="rect">
            <a:avLst/>
          </a:prstGeom>
        </p:spPr>
      </p:pic>
      <p:pic>
        <p:nvPicPr>
          <p:cNvPr id="8" name="object 13">
            <a:extLst>
              <a:ext uri="{FF2B5EF4-FFF2-40B4-BE49-F238E27FC236}">
                <a16:creationId xmlns:a16="http://schemas.microsoft.com/office/drawing/2014/main" id="{A877E19A-97A2-4E39-9956-C0F81D00474B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99888" y="5522572"/>
            <a:ext cx="236784" cy="4702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5B8062-AD7D-4E39-B75A-544D2FC00A9D}"/>
              </a:ext>
            </a:extLst>
          </p:cNvPr>
          <p:cNvSpPr txBox="1"/>
          <p:nvPr/>
        </p:nvSpPr>
        <p:spPr>
          <a:xfrm>
            <a:off x="1028700" y="2255465"/>
            <a:ext cx="1051994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Самодиагностика</a:t>
            </a:r>
            <a:r>
              <a:rPr lang="ru-RU" sz="2000" dirty="0">
                <a:solidFill>
                  <a:srgbClr val="5C4DC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инструмент определения сильных и слабых сторон, направлений развития, выявления факторов, влияющих на результат, и основание для принятия эффективных управленческих решений.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D39EB0-3B62-42D6-9043-91D0AAEA0085}"/>
              </a:ext>
            </a:extLst>
          </p:cNvPr>
          <p:cNvSpPr txBox="1"/>
          <p:nvPr/>
        </p:nvSpPr>
        <p:spPr>
          <a:xfrm>
            <a:off x="1981200" y="3715975"/>
            <a:ext cx="23683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82EA7"/>
                </a:solidFill>
                <a:latin typeface="+mj-lt"/>
              </a:rPr>
              <a:t>базовый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ED7E3E-5CFB-4770-BA0E-54B882642787}"/>
              </a:ext>
            </a:extLst>
          </p:cNvPr>
          <p:cNvSpPr txBox="1"/>
          <p:nvPr/>
        </p:nvSpPr>
        <p:spPr>
          <a:xfrm>
            <a:off x="1981200" y="4622487"/>
            <a:ext cx="1600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82EA7"/>
                </a:solidFill>
                <a:latin typeface="+mj-lt"/>
              </a:rPr>
              <a:t>средний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117BCA-B94A-41AF-A3F1-9558B7E17198}"/>
              </a:ext>
            </a:extLst>
          </p:cNvPr>
          <p:cNvSpPr txBox="1"/>
          <p:nvPr/>
        </p:nvSpPr>
        <p:spPr>
          <a:xfrm>
            <a:off x="1981199" y="5573051"/>
            <a:ext cx="1973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82EA7"/>
                </a:solidFill>
                <a:latin typeface="+mj-lt"/>
              </a:rPr>
              <a:t>высокий</a:t>
            </a:r>
          </a:p>
        </p:txBody>
      </p:sp>
    </p:spTree>
    <p:extLst>
      <p:ext uri="{BB962C8B-B14F-4D97-AF65-F5344CB8AC3E}">
        <p14:creationId xmlns:p14="http://schemas.microsoft.com/office/powerpoint/2010/main" val="1903746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22" name="object 11">
            <a:extLst>
              <a:ext uri="{FF2B5EF4-FFF2-40B4-BE49-F238E27FC236}">
                <a16:creationId xmlns:a16="http://schemas.microsoft.com/office/drawing/2014/main" id="{CB0604A9-D3F2-42C1-9B50-4E407A6C0193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48464" y="2344956"/>
            <a:ext cx="110894" cy="466062"/>
          </a:xfrm>
          <a:prstGeom prst="rect">
            <a:avLst/>
          </a:prstGeom>
        </p:spPr>
      </p:pic>
      <p:pic>
        <p:nvPicPr>
          <p:cNvPr id="23" name="object 12">
            <a:extLst>
              <a:ext uri="{FF2B5EF4-FFF2-40B4-BE49-F238E27FC236}">
                <a16:creationId xmlns:a16="http://schemas.microsoft.com/office/drawing/2014/main" id="{8DB1E715-C16C-4E9E-861D-78D532DF528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1485" y="3291283"/>
            <a:ext cx="239602" cy="470307"/>
          </a:xfrm>
          <a:prstGeom prst="rect">
            <a:avLst/>
          </a:prstGeom>
        </p:spPr>
      </p:pic>
      <p:sp>
        <p:nvSpPr>
          <p:cNvPr id="25" name="Текст 16">
            <a:extLst>
              <a:ext uri="{FF2B5EF4-FFF2-40B4-BE49-F238E27FC236}">
                <a16:creationId xmlns:a16="http://schemas.microsoft.com/office/drawing/2014/main" id="{90FA054A-8504-47DE-B114-4500F879E26E}"/>
              </a:ext>
            </a:extLst>
          </p:cNvPr>
          <p:cNvSpPr txBox="1">
            <a:spLocks/>
          </p:cNvSpPr>
          <p:nvPr/>
        </p:nvSpPr>
        <p:spPr>
          <a:xfrm>
            <a:off x="1995781" y="3458190"/>
            <a:ext cx="94996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Зачем школе проходить самодиагностику снова, если она уже проходила самодиагностику в 2023 году?</a:t>
            </a:r>
          </a:p>
        </p:txBody>
      </p:sp>
      <p:sp>
        <p:nvSpPr>
          <p:cNvPr id="26" name="Текст 16">
            <a:extLst>
              <a:ext uri="{FF2B5EF4-FFF2-40B4-BE49-F238E27FC236}">
                <a16:creationId xmlns:a16="http://schemas.microsoft.com/office/drawing/2014/main" id="{2C931FA9-69E3-493F-9016-39886BFB8799}"/>
              </a:ext>
            </a:extLst>
          </p:cNvPr>
          <p:cNvSpPr txBox="1">
            <a:spLocks/>
          </p:cNvSpPr>
          <p:nvPr/>
        </p:nvSpPr>
        <p:spPr>
          <a:xfrm>
            <a:off x="1401485" y="5014520"/>
            <a:ext cx="6899371" cy="269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hlinkClick r:id="rId6"/>
              </a:rPr>
              <a:t>https://forms.yandex.ru/cloud/65db872443f74ff476ecbef8/</a:t>
            </a:r>
            <a:endParaRPr lang="ru-RU" dirty="0"/>
          </a:p>
        </p:txBody>
      </p:sp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710097" y="711683"/>
            <a:ext cx="1031674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и показатели самодиагностики по направлениям «Здоровье» и «Воспитание»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Текст 16">
            <a:extLst>
              <a:ext uri="{FF2B5EF4-FFF2-40B4-BE49-F238E27FC236}">
                <a16:creationId xmlns:a16="http://schemas.microsoft.com/office/drawing/2014/main" id="{86C5071E-DEDE-4809-A5F1-0801E1C8AA7D}"/>
              </a:ext>
            </a:extLst>
          </p:cNvPr>
          <p:cNvSpPr txBox="1">
            <a:spLocks/>
          </p:cNvSpPr>
          <p:nvPr/>
        </p:nvSpPr>
        <p:spPr>
          <a:xfrm>
            <a:off x="1995781" y="2328061"/>
            <a:ext cx="8356600" cy="307777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ли школы должны пройти самодиагностику или только опорные?</a:t>
            </a:r>
          </a:p>
        </p:txBody>
      </p:sp>
    </p:spTree>
    <p:extLst>
      <p:ext uri="{BB962C8B-B14F-4D97-AF65-F5344CB8AC3E}">
        <p14:creationId xmlns:p14="http://schemas.microsoft.com/office/powerpoint/2010/main" val="2194720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D8C37B-2CD9-436F-8FD1-ECDF9DF8F42C}"/>
              </a:ext>
            </a:extLst>
          </p:cNvPr>
          <p:cNvSpPr txBox="1"/>
          <p:nvPr/>
        </p:nvSpPr>
        <p:spPr>
          <a:xfrm>
            <a:off x="640390" y="1905000"/>
            <a:ext cx="11506200" cy="4525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0990" marR="644525">
              <a:lnSpc>
                <a:spcPct val="97000"/>
              </a:lnSpc>
              <a:spcBef>
                <a:spcPts val="715"/>
              </a:spcBef>
              <a:spcAft>
                <a:spcPts val="0"/>
              </a:spcAft>
            </a:pP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Магистральные направления и ключевые условия, перечень критериев и</a:t>
            </a:r>
            <a:r>
              <a:rPr lang="ru-RU" sz="2800" spc="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показателей образуют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систему ориентиров деятельности</a:t>
            </a:r>
            <a:r>
              <a:rPr lang="ru-RU" sz="2800" b="1" u="sng" spc="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общеобразовательной организации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 основных ожидаемых результатов</a:t>
            </a:r>
            <a:r>
              <a:rPr lang="ru-RU" sz="2800" spc="-62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ее</a:t>
            </a:r>
            <a:r>
              <a:rPr lang="ru-RU" sz="2800" spc="-8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развития.</a:t>
            </a:r>
            <a:r>
              <a:rPr lang="ru-RU" sz="2800" spc="-5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pPr marL="300990" marR="644525">
              <a:lnSpc>
                <a:spcPct val="97000"/>
              </a:lnSpc>
              <a:spcBef>
                <a:spcPts val="715"/>
              </a:spcBef>
              <a:spcAft>
                <a:spcPts val="0"/>
              </a:spcAft>
            </a:pPr>
            <a:endParaRPr lang="ru-RU" sz="2800" b="1" u="sng" spc="-55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300990" marR="644525">
              <a:lnSpc>
                <a:spcPct val="97000"/>
              </a:lnSpc>
              <a:spcBef>
                <a:spcPts val="715"/>
              </a:spcBef>
              <a:spcAft>
                <a:spcPts val="0"/>
              </a:spcAft>
            </a:pP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Механизмы,</a:t>
            </a:r>
            <a:r>
              <a:rPr lang="ru-RU" sz="2800" b="1" u="sng" spc="-2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пути</a:t>
            </a:r>
            <a:r>
              <a:rPr lang="ru-RU" sz="2800" b="1" u="sng" spc="-5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z="2800" b="1" u="sng" spc="-5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способы</a:t>
            </a:r>
            <a:r>
              <a:rPr lang="ru-RU" sz="2800" b="1" u="sng" spc="-6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достижения</a:t>
            </a:r>
            <a:r>
              <a:rPr lang="ru-RU" sz="2800" b="1" u="sng" spc="-6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результатов</a:t>
            </a:r>
            <a:r>
              <a:rPr lang="ru-RU" sz="2800" b="1" u="sng" spc="-4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могут</a:t>
            </a:r>
            <a:r>
              <a:rPr lang="ru-RU" sz="2800" b="1" u="sng" spc="-61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быть уникальными и неповторимыми</a:t>
            </a:r>
            <a:r>
              <a:rPr lang="ru-RU" sz="2800" u="sng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зависящими от потенциала</a:t>
            </a:r>
            <a:r>
              <a:rPr lang="ru-RU" sz="2800" spc="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школьных</a:t>
            </a:r>
            <a:r>
              <a:rPr lang="ru-RU" sz="2800" spc="-1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команд,</a:t>
            </a:r>
            <a:r>
              <a:rPr lang="ru-RU" sz="2800" spc="-2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конкретных</a:t>
            </a:r>
            <a:r>
              <a:rPr lang="ru-RU" sz="2800" spc="1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алгоритмов</a:t>
            </a:r>
            <a:r>
              <a:rPr lang="ru-RU" sz="2800" spc="-2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их</a:t>
            </a:r>
            <a:r>
              <a:rPr lang="ru-RU" sz="2800" spc="-15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деятельности.</a:t>
            </a:r>
          </a:p>
          <a:p>
            <a:r>
              <a:rPr lang="ru-RU" sz="800" dirty="0">
                <a:effectLst/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ru-RU" sz="12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ru-RU" sz="800" dirty="0">
                <a:effectLst/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ru-RU" sz="12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ru-RU" sz="800" dirty="0">
                <a:effectLst/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ru-RU" sz="12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ru-RU" sz="800" dirty="0">
                <a:effectLst/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ru-RU" sz="12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100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object 9">
            <a:extLst>
              <a:ext uri="{FF2B5EF4-FFF2-40B4-BE49-F238E27FC236}">
                <a16:creationId xmlns:a16="http://schemas.microsoft.com/office/drawing/2014/main" id="{7A2B77EE-E1E6-4BFA-8B8D-EE77016904CA}"/>
              </a:ext>
            </a:extLst>
          </p:cNvPr>
          <p:cNvSpPr txBox="1"/>
          <p:nvPr/>
        </p:nvSpPr>
        <p:spPr>
          <a:xfrm>
            <a:off x="838200" y="828071"/>
            <a:ext cx="9567442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0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Самодиагностика на соответствие ОО ключевым направлениям проекта "Школа Минпросвещения России"</a:t>
            </a:r>
            <a:endParaRPr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6211AF-3136-4DC2-9240-A797DA7AF6FD}"/>
              </a:ext>
            </a:extLst>
          </p:cNvPr>
          <p:cNvSpPr txBox="1"/>
          <p:nvPr/>
        </p:nvSpPr>
        <p:spPr>
          <a:xfrm>
            <a:off x="821635" y="1957066"/>
            <a:ext cx="11277600" cy="47409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829310" lvl="0" indent="-342900">
              <a:lnSpc>
                <a:spcPct val="97000"/>
              </a:lnSpc>
              <a:spcBef>
                <a:spcPts val="415"/>
              </a:spcBef>
              <a:spcAft>
                <a:spcPts val="0"/>
              </a:spcAft>
              <a:buSzPts val="3200"/>
              <a:buFont typeface="Arial MT"/>
              <a:buChar char="•"/>
              <a:tabLst>
                <a:tab pos="696595" algn="l"/>
                <a:tab pos="697230" algn="l"/>
              </a:tabLst>
            </a:pP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Определены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три уровня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соответствия общеобразовательной</a:t>
            </a:r>
            <a:r>
              <a:rPr lang="ru-RU" sz="2800" spc="-7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организации</a:t>
            </a:r>
            <a:r>
              <a:rPr lang="ru-RU" sz="2800" spc="-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статусу</a:t>
            </a:r>
            <a:r>
              <a:rPr lang="ru-RU" sz="2800" spc="-15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«Школа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Минпросвещения</a:t>
            </a:r>
            <a:r>
              <a:rPr lang="ru-RU" sz="2800" spc="-45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России».</a:t>
            </a:r>
          </a:p>
          <a:p>
            <a:pPr marR="829310" lvl="0">
              <a:lnSpc>
                <a:spcPct val="97000"/>
              </a:lnSpc>
              <a:spcBef>
                <a:spcPts val="415"/>
              </a:spcBef>
              <a:spcAft>
                <a:spcPts val="0"/>
              </a:spcAft>
              <a:buSzPts val="3200"/>
              <a:tabLst>
                <a:tab pos="696595" algn="l"/>
                <a:tab pos="697230" algn="l"/>
              </a:tabLst>
            </a:pPr>
            <a:endParaRPr lang="ru-RU" sz="2800" dirty="0">
              <a:effectLst/>
              <a:latin typeface="Times New Roman" panose="02020603050405020304" pitchFamily="18" charset="0"/>
              <a:ea typeface="Arial MT"/>
              <a:cs typeface="Times New Roman" panose="02020603050405020304" pitchFamily="18" charset="0"/>
            </a:endParaRPr>
          </a:p>
          <a:p>
            <a:pPr marL="342900" marR="390525" lvl="0" indent="-342900">
              <a:lnSpc>
                <a:spcPct val="97000"/>
              </a:lnSpc>
              <a:spcBef>
                <a:spcPts val="25"/>
              </a:spcBef>
              <a:spcAft>
                <a:spcPts val="0"/>
              </a:spcAft>
              <a:buSzPts val="3200"/>
              <a:buFont typeface="Arial MT"/>
              <a:buChar char="•"/>
              <a:tabLst>
                <a:tab pos="696595" algn="l"/>
                <a:tab pos="697230" algn="l"/>
              </a:tabLst>
            </a:pP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Достижение определенного уровня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устанавливается при</a:t>
            </a:r>
            <a:r>
              <a:rPr lang="ru-RU" sz="2800" b="1" spc="5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прохождении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общеобразовательной организацией процедуры</a:t>
            </a:r>
            <a:r>
              <a:rPr lang="ru-RU" sz="2800" spc="-7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автоматизированной</a:t>
            </a:r>
            <a:r>
              <a:rPr lang="ru-RU" sz="2800" spc="-3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самодиагностики.</a:t>
            </a:r>
          </a:p>
          <a:p>
            <a:pPr marR="390525" lvl="0">
              <a:lnSpc>
                <a:spcPct val="97000"/>
              </a:lnSpc>
              <a:spcBef>
                <a:spcPts val="25"/>
              </a:spcBef>
              <a:spcAft>
                <a:spcPts val="0"/>
              </a:spcAft>
              <a:buSzPts val="3200"/>
              <a:tabLst>
                <a:tab pos="696595" algn="l"/>
                <a:tab pos="697230" algn="l"/>
              </a:tabLst>
            </a:pPr>
            <a:endParaRPr lang="ru-RU" sz="2800" dirty="0">
              <a:effectLst/>
              <a:latin typeface="Times New Roman" panose="02020603050405020304" pitchFamily="18" charset="0"/>
              <a:ea typeface="Arial MT"/>
              <a:cs typeface="Times New Roman" panose="02020603050405020304" pitchFamily="18" charset="0"/>
            </a:endParaRPr>
          </a:p>
          <a:p>
            <a:pPr marL="342900" marR="1213485" lvl="0" indent="-342900">
              <a:lnSpc>
                <a:spcPct val="97000"/>
              </a:lnSpc>
              <a:spcBef>
                <a:spcPts val="35"/>
              </a:spcBef>
              <a:spcAft>
                <a:spcPts val="0"/>
              </a:spcAft>
              <a:buSzPts val="3200"/>
              <a:buFont typeface="Arial MT"/>
              <a:buChar char="•"/>
              <a:tabLst>
                <a:tab pos="696595" algn="l"/>
                <a:tab pos="697230" algn="l"/>
              </a:tabLst>
            </a:pP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На основе детализированной информации по результатам</a:t>
            </a:r>
            <a:r>
              <a:rPr lang="ru-RU" sz="2800" spc="-7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самодиагностики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формируется программа развития</a:t>
            </a:r>
            <a:r>
              <a:rPr lang="ru-RU" sz="2800" b="1" spc="5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конкретной ОО,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формулируются задачи, решение которых</a:t>
            </a:r>
            <a:r>
              <a:rPr lang="ru-RU" sz="2800" spc="-7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поможет</a:t>
            </a:r>
            <a:r>
              <a:rPr lang="ru-RU" sz="2800" spc="-5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перейти</a:t>
            </a:r>
            <a:r>
              <a:rPr lang="ru-RU" sz="2800" b="1" spc="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на</a:t>
            </a:r>
            <a:r>
              <a:rPr lang="ru-RU" sz="2800" b="1" spc="-15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следующий</a:t>
            </a:r>
            <a:r>
              <a:rPr lang="ru-RU" sz="2800" b="1" spc="10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  <a:t>уровень.</a:t>
            </a:r>
            <a:endParaRPr lang="ru-RU" sz="2800" dirty="0">
              <a:effectLst/>
              <a:latin typeface="Times New Roman" panose="02020603050405020304" pitchFamily="18" charset="0"/>
              <a:ea typeface="Arial M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846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E6C93B4-913B-4C83-98C0-2583E38C75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007501"/>
              </p:ext>
            </p:extLst>
          </p:nvPr>
        </p:nvGraphicFramePr>
        <p:xfrm>
          <a:off x="1066800" y="1795937"/>
          <a:ext cx="10820400" cy="500001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2751219">
                  <a:extLst>
                    <a:ext uri="{9D8B030D-6E8A-4147-A177-3AD203B41FA5}">
                      <a16:colId xmlns:a16="http://schemas.microsoft.com/office/drawing/2014/main" val="2777374591"/>
                    </a:ext>
                  </a:extLst>
                </a:gridCol>
                <a:gridCol w="2912345">
                  <a:extLst>
                    <a:ext uri="{9D8B030D-6E8A-4147-A177-3AD203B41FA5}">
                      <a16:colId xmlns:a16="http://schemas.microsoft.com/office/drawing/2014/main" val="1940900103"/>
                    </a:ext>
                  </a:extLst>
                </a:gridCol>
                <a:gridCol w="2578418">
                  <a:extLst>
                    <a:ext uri="{9D8B030D-6E8A-4147-A177-3AD203B41FA5}">
                      <a16:colId xmlns:a16="http://schemas.microsoft.com/office/drawing/2014/main" val="2595514594"/>
                    </a:ext>
                  </a:extLst>
                </a:gridCol>
                <a:gridCol w="2578418">
                  <a:extLst>
                    <a:ext uri="{9D8B030D-6E8A-4147-A177-3AD203B41FA5}">
                      <a16:colId xmlns:a16="http://schemas.microsoft.com/office/drawing/2014/main" val="298368361"/>
                    </a:ext>
                  </a:extLst>
                </a:gridCol>
              </a:tblGrid>
              <a:tr h="707517">
                <a:tc>
                  <a:txBody>
                    <a:bodyPr/>
                    <a:lstStyle/>
                    <a:p>
                      <a:pPr marL="759460" marR="454660" indent="-387350" algn="ctr">
                        <a:lnSpc>
                          <a:spcPct val="117000"/>
                        </a:lnSpc>
                        <a:spcAft>
                          <a:spcPts val="0"/>
                        </a:spcAft>
                      </a:pPr>
                      <a:r>
                        <a:rPr lang="ru-RU" sz="1400" spc="-15" dirty="0">
                          <a:solidFill>
                            <a:srgbClr val="001F5F"/>
                          </a:solidFill>
                          <a:effectLst/>
                        </a:rPr>
                        <a:t>Магистральное направление/</a:t>
                      </a:r>
                      <a:r>
                        <a:rPr lang="ru-RU" sz="1400" spc="-35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rgbClr val="001F5F"/>
                          </a:solidFill>
                          <a:effectLst/>
                        </a:rPr>
                        <a:t>Ключевое</a:t>
                      </a:r>
                      <a:r>
                        <a:rPr lang="ru-RU" sz="1400" spc="-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rgbClr val="001F5F"/>
                          </a:solidFill>
                          <a:effectLst/>
                        </a:rPr>
                        <a:t>условие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61645" algn="ctr">
                        <a:lnSpc>
                          <a:spcPts val="1385"/>
                        </a:lnSpc>
                      </a:pPr>
                      <a:r>
                        <a:rPr lang="ru-RU" sz="1400" spc="-10" dirty="0">
                          <a:solidFill>
                            <a:srgbClr val="001F5F"/>
                          </a:solidFill>
                          <a:effectLst/>
                        </a:rPr>
                        <a:t>Базовый</a:t>
                      </a:r>
                      <a:r>
                        <a:rPr lang="ru-RU" sz="1400" spc="-10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rgbClr val="001F5F"/>
                          </a:solidFill>
                          <a:effectLst/>
                        </a:rPr>
                        <a:t>уровень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7005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rgbClr val="001F5F"/>
                          </a:solidFill>
                          <a:effectLst/>
                        </a:rPr>
                        <a:t>Средний</a:t>
                      </a:r>
                      <a:r>
                        <a:rPr lang="ru-RU" sz="1400" spc="-9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-5" dirty="0">
                          <a:solidFill>
                            <a:srgbClr val="001F5F"/>
                          </a:solidFill>
                          <a:effectLst/>
                        </a:rPr>
                        <a:t>уровень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510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 spc="-15" dirty="0">
                          <a:solidFill>
                            <a:srgbClr val="001F5F"/>
                          </a:solidFill>
                          <a:effectLst/>
                        </a:rPr>
                        <a:t>Полный</a:t>
                      </a:r>
                      <a:r>
                        <a:rPr lang="ru-RU" sz="1400" spc="-9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rgbClr val="001F5F"/>
                          </a:solidFill>
                          <a:effectLst/>
                        </a:rPr>
                        <a:t>уровень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01952078"/>
                  </a:ext>
                </a:extLst>
              </a:tr>
              <a:tr h="190294">
                <a:tc>
                  <a:txBody>
                    <a:bodyPr/>
                    <a:lstStyle/>
                    <a:p>
                      <a:pPr marL="80645" algn="ctr">
                        <a:lnSpc>
                          <a:spcPts val="1385"/>
                        </a:lnSpc>
                      </a:pP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Знание</a:t>
                      </a:r>
                      <a:r>
                        <a:rPr lang="ru-RU" sz="1400" spc="-2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0495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15-28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 spc="55" dirty="0">
                          <a:solidFill>
                            <a:srgbClr val="001F5F"/>
                          </a:solidFill>
                          <a:effectLst/>
                        </a:rPr>
                        <a:t>29-47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10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 spc="55" dirty="0">
                          <a:solidFill>
                            <a:srgbClr val="001F5F"/>
                          </a:solidFill>
                          <a:effectLst/>
                        </a:rPr>
                        <a:t>48-53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70270838"/>
                  </a:ext>
                </a:extLst>
              </a:tr>
              <a:tr h="100887">
                <a:tc>
                  <a:txBody>
                    <a:bodyPr/>
                    <a:lstStyle/>
                    <a:p>
                      <a:pPr marL="80645" algn="ctr">
                        <a:lnSpc>
                          <a:spcPts val="1385"/>
                        </a:lnSpc>
                      </a:pPr>
                      <a:r>
                        <a:rPr lang="ru-RU" sz="1400" spc="100" dirty="0">
                          <a:solidFill>
                            <a:srgbClr val="FF0000"/>
                          </a:solidFill>
                          <a:effectLst/>
                        </a:rPr>
                        <a:t>Здоровье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86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effectLst/>
                        </a:rPr>
                        <a:t>7-12</a:t>
                      </a:r>
                      <a:endParaRPr lang="ru-RU" sz="14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925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effectLst/>
                        </a:rPr>
                        <a:t>13-19</a:t>
                      </a:r>
                      <a:endParaRPr lang="ru-RU" sz="14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83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 spc="45" dirty="0">
                          <a:solidFill>
                            <a:srgbClr val="FF0000"/>
                          </a:solidFill>
                          <a:effectLst/>
                        </a:rPr>
                        <a:t>20-22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8567940"/>
                  </a:ext>
                </a:extLst>
              </a:tr>
              <a:tr h="189748">
                <a:tc>
                  <a:txBody>
                    <a:bodyPr/>
                    <a:lstStyle/>
                    <a:p>
                      <a:pPr marL="80010" algn="ctr">
                        <a:lnSpc>
                          <a:spcPts val="1390"/>
                        </a:lnSpc>
                      </a:pPr>
                      <a:r>
                        <a:rPr lang="ru-RU" sz="1400" spc="90" dirty="0">
                          <a:solidFill>
                            <a:srgbClr val="001F5F"/>
                          </a:solidFill>
                          <a:effectLst/>
                        </a:rPr>
                        <a:t>Творчество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860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10-17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19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18-25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92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spc="55" dirty="0">
                          <a:solidFill>
                            <a:srgbClr val="001F5F"/>
                          </a:solidFill>
                          <a:effectLst/>
                        </a:rPr>
                        <a:t>26-30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15258488"/>
                  </a:ext>
                </a:extLst>
              </a:tr>
              <a:tr h="189748">
                <a:tc>
                  <a:txBody>
                    <a:bodyPr/>
                    <a:lstStyle/>
                    <a:p>
                      <a:pPr marL="80010" algn="ctr">
                        <a:lnSpc>
                          <a:spcPts val="1385"/>
                        </a:lnSpc>
                      </a:pPr>
                      <a:r>
                        <a:rPr lang="ru-RU" sz="1400" spc="100" dirty="0">
                          <a:solidFill>
                            <a:srgbClr val="FF0000"/>
                          </a:solidFill>
                          <a:effectLst/>
                        </a:rPr>
                        <a:t>Воспитание</a:t>
                      </a:r>
                      <a:r>
                        <a:rPr lang="ru-RU" sz="1400" spc="-26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955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effectLst/>
                        </a:rPr>
                        <a:t>10-14</a:t>
                      </a:r>
                      <a:endParaRPr lang="ru-RU" sz="14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29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effectLst/>
                        </a:rPr>
                        <a:t>15-17</a:t>
                      </a:r>
                      <a:endParaRPr lang="ru-RU" sz="14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290" marR="138430" algn="ctr">
                        <a:lnSpc>
                          <a:spcPts val="138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</a:rPr>
                        <a:t>18-20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65706517"/>
                  </a:ext>
                </a:extLst>
              </a:tr>
              <a:tr h="189748">
                <a:tc>
                  <a:txBody>
                    <a:bodyPr/>
                    <a:lstStyle/>
                    <a:p>
                      <a:pPr marL="80010" algn="ctr">
                        <a:lnSpc>
                          <a:spcPts val="1390"/>
                        </a:lnSpc>
                      </a:pPr>
                      <a:r>
                        <a:rPr lang="ru-RU" sz="1400" spc="105" dirty="0">
                          <a:solidFill>
                            <a:srgbClr val="001F5F"/>
                          </a:solidFill>
                          <a:effectLst/>
                        </a:rPr>
                        <a:t>Профориентация</a:t>
                      </a:r>
                      <a:r>
                        <a:rPr lang="ru-RU" sz="1400" spc="-2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414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5-7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290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8-11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12-14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104041"/>
                  </a:ext>
                </a:extLst>
              </a:tr>
              <a:tr h="194122">
                <a:tc>
                  <a:txBody>
                    <a:bodyPr/>
                    <a:lstStyle/>
                    <a:p>
                      <a:pPr marL="80010" algn="ctr">
                        <a:lnSpc>
                          <a:spcPts val="1390"/>
                        </a:lnSpc>
                      </a:pPr>
                      <a:r>
                        <a:rPr lang="ru-RU" sz="1400" spc="60" dirty="0">
                          <a:solidFill>
                            <a:srgbClr val="001F5F"/>
                          </a:solidFill>
                          <a:effectLst/>
                        </a:rPr>
                        <a:t>Учитель.</a:t>
                      </a:r>
                      <a:r>
                        <a:rPr lang="ru-RU" sz="1400" spc="1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001F5F"/>
                          </a:solidFill>
                          <a:effectLst/>
                        </a:rPr>
                        <a:t>Школьная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команда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950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11-17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938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18-27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830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28-32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90718132"/>
                  </a:ext>
                </a:extLst>
              </a:tr>
              <a:tr h="194122">
                <a:tc>
                  <a:txBody>
                    <a:bodyPr/>
                    <a:lstStyle/>
                    <a:p>
                      <a:pPr marL="79375" algn="ctr">
                        <a:lnSpc>
                          <a:spcPts val="1390"/>
                        </a:lnSpc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Школьный</a:t>
                      </a:r>
                      <a:r>
                        <a:rPr lang="ru-RU" sz="1400" spc="-9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климат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8590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6-13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065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1F5F"/>
                          </a:solidFill>
                          <a:effectLst/>
                        </a:rPr>
                        <a:t>14-16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065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17-19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2146417"/>
                  </a:ext>
                </a:extLst>
              </a:tr>
              <a:tr h="287628">
                <a:tc>
                  <a:txBody>
                    <a:bodyPr/>
                    <a:lstStyle/>
                    <a:p>
                      <a:pPr marL="79375" algn="ctr">
                        <a:lnSpc>
                          <a:spcPts val="1390"/>
                        </a:lnSpc>
                      </a:pPr>
                      <a:r>
                        <a:rPr lang="ru-RU" sz="1400" spc="95">
                          <a:solidFill>
                            <a:srgbClr val="001F5F"/>
                          </a:solidFill>
                          <a:effectLst/>
                        </a:rPr>
                        <a:t>Образовательная</a:t>
                      </a:r>
                      <a:r>
                        <a:rPr lang="ru-RU" sz="1400" spc="5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5">
                          <a:solidFill>
                            <a:srgbClr val="001F5F"/>
                          </a:solidFill>
                          <a:effectLst/>
                        </a:rPr>
                        <a:t>среда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95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8-11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92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12-14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195" marR="138430" algn="ctr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15-17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97332436"/>
                  </a:ext>
                </a:extLst>
              </a:tr>
              <a:tr h="2653188">
                <a:tc>
                  <a:txBody>
                    <a:bodyPr/>
                    <a:lstStyle/>
                    <a:p>
                      <a:pPr marL="79375" algn="ctr">
                        <a:lnSpc>
                          <a:spcPts val="1390"/>
                        </a:lnSpc>
                      </a:pP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ИТОГ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60020" marR="138430"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72-122</a:t>
                      </a:r>
                      <a:endParaRPr lang="ru-RU" sz="1400" dirty="0">
                        <a:effectLst/>
                      </a:endParaRPr>
                    </a:p>
                    <a:p>
                      <a:pPr marL="168275" marR="138430"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1400" spc="-5" dirty="0">
                          <a:solidFill>
                            <a:srgbClr val="001F5F"/>
                          </a:solidFill>
                          <a:effectLst/>
                        </a:rPr>
                        <a:t>Дополнительное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условие: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0" dirty="0">
                          <a:solidFill>
                            <a:srgbClr val="001F5F"/>
                          </a:solidFill>
                          <a:effectLst/>
                        </a:rPr>
                        <a:t>отсутствуют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магистральные</a:t>
                      </a:r>
                      <a:endParaRPr lang="ru-RU" sz="1400" dirty="0">
                        <a:effectLst/>
                      </a:endParaRPr>
                    </a:p>
                    <a:p>
                      <a:pPr marL="169545" marR="133350" algn="l">
                        <a:lnSpc>
                          <a:spcPct val="11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ru-RU" sz="1400" spc="90" dirty="0">
                          <a:solidFill>
                            <a:srgbClr val="001F5F"/>
                          </a:solidFill>
                          <a:effectLst/>
                        </a:rPr>
                        <a:t>направления</a:t>
                      </a:r>
                      <a:r>
                        <a:rPr lang="ru-RU" sz="1400" spc="14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и</a:t>
                      </a:r>
                      <a:r>
                        <a:rPr lang="ru-RU" sz="1400" spc="12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ключевые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0" dirty="0">
                          <a:solidFill>
                            <a:srgbClr val="001F5F"/>
                          </a:solidFill>
                          <a:effectLst/>
                        </a:rPr>
                        <a:t>условия,</a:t>
                      </a:r>
                      <a:r>
                        <a:rPr lang="ru-RU" sz="1400" spc="17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55" dirty="0">
                          <a:solidFill>
                            <a:srgbClr val="001F5F"/>
                          </a:solidFill>
                          <a:effectLst/>
                        </a:rPr>
                        <a:t>по</a:t>
                      </a:r>
                      <a:r>
                        <a:rPr lang="ru-RU" sz="1400" spc="25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которым</a:t>
                      </a:r>
                      <a:r>
                        <a:rPr lang="ru-RU" sz="1400" spc="-2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endParaRPr lang="ru-RU" sz="1400" dirty="0">
                        <a:effectLst/>
                      </a:endParaRPr>
                    </a:p>
                    <a:p>
                      <a:pPr marL="169545" marR="133985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набрано</a:t>
                      </a:r>
                      <a:r>
                        <a:rPr lang="ru-RU" sz="1400" spc="-2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-26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0 </a:t>
                      </a:r>
                      <a:r>
                        <a:rPr lang="ru-RU" sz="1400" spc="85" dirty="0">
                          <a:solidFill>
                            <a:srgbClr val="001F5F"/>
                          </a:solidFill>
                          <a:effectLst/>
                        </a:rPr>
                        <a:t>баллов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(если </a:t>
                      </a:r>
                      <a:r>
                        <a:rPr lang="ru-RU" sz="1400" spc="60" dirty="0">
                          <a:solidFill>
                            <a:srgbClr val="001F5F"/>
                          </a:solidFill>
                          <a:effectLst/>
                        </a:rPr>
                        <a:t>не</a:t>
                      </a:r>
                      <a:r>
                        <a:rPr lang="ru-RU" sz="1400" spc="6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80" dirty="0">
                          <a:solidFill>
                            <a:srgbClr val="001F5F"/>
                          </a:solidFill>
                          <a:effectLst/>
                        </a:rPr>
                        <a:t>выполнено,</a:t>
                      </a:r>
                      <a:r>
                        <a:rPr lang="ru-RU" sz="1400" spc="2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то</a:t>
                      </a:r>
                      <a:r>
                        <a:rPr lang="ru-RU" sz="1400" spc="17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школа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соответствует</a:t>
                      </a:r>
                      <a:r>
                        <a:rPr lang="ru-RU" sz="1400" spc="3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уровню</a:t>
                      </a:r>
                      <a:r>
                        <a:rPr lang="ru-RU" sz="1400" spc="-2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ниже </a:t>
                      </a:r>
                      <a:r>
                        <a:rPr lang="ru-RU" sz="1400" spc="80" dirty="0">
                          <a:solidFill>
                            <a:srgbClr val="001F5F"/>
                          </a:solidFill>
                          <a:effectLst/>
                        </a:rPr>
                        <a:t>базового)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0020" marR="138430"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123-179</a:t>
                      </a:r>
                      <a:endParaRPr lang="ru-RU" sz="1400" dirty="0">
                        <a:effectLst/>
                      </a:endParaRPr>
                    </a:p>
                    <a:p>
                      <a:pPr marL="167640" marR="138430"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Дополнительное условие:</a:t>
                      </a:r>
                      <a:r>
                        <a:rPr lang="ru-RU" sz="1400" spc="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55" dirty="0">
                          <a:solidFill>
                            <a:srgbClr val="001F5F"/>
                          </a:solidFill>
                          <a:effectLst/>
                        </a:rPr>
                        <a:t>по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каждому</a:t>
                      </a:r>
                      <a:endParaRPr lang="ru-RU" sz="1400" dirty="0">
                        <a:effectLst/>
                      </a:endParaRPr>
                    </a:p>
                    <a:p>
                      <a:pPr marL="161290" marR="13843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магистральному</a:t>
                      </a:r>
                      <a:endParaRPr lang="ru-RU" sz="1400" dirty="0">
                        <a:effectLst/>
                      </a:endParaRPr>
                    </a:p>
                    <a:p>
                      <a:pPr marL="161290" marR="138430" algn="l">
                        <a:lnSpc>
                          <a:spcPct val="11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направлению</a:t>
                      </a:r>
                      <a:r>
                        <a:rPr lang="ru-RU" sz="1400" spc="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и</a:t>
                      </a:r>
                      <a:r>
                        <a:rPr lang="ru-RU" sz="1400" spc="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каждому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001F5F"/>
                          </a:solidFill>
                          <a:effectLst/>
                        </a:rPr>
                        <a:t>ключевому</a:t>
                      </a:r>
                      <a:r>
                        <a:rPr lang="ru-RU" sz="1400" spc="2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условию</a:t>
                      </a:r>
                      <a:endParaRPr lang="ru-RU" sz="1400" dirty="0">
                        <a:effectLst/>
                      </a:endParaRPr>
                    </a:p>
                    <a:p>
                      <a:pPr marL="169545" marR="13081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набрано</a:t>
                      </a:r>
                      <a:r>
                        <a:rPr lang="ru-RU" sz="1400" spc="25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60" dirty="0">
                          <a:solidFill>
                            <a:srgbClr val="001F5F"/>
                          </a:solidFill>
                          <a:effectLst/>
                        </a:rPr>
                        <a:t>не</a:t>
                      </a:r>
                      <a:r>
                        <a:rPr lang="ru-RU" sz="1400" spc="28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15" dirty="0">
                          <a:solidFill>
                            <a:srgbClr val="001F5F"/>
                          </a:solidFill>
                          <a:effectLst/>
                        </a:rPr>
                        <a:t>менее</a:t>
                      </a:r>
                      <a:r>
                        <a:rPr lang="ru-RU" sz="1400" spc="27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50%</a:t>
                      </a:r>
                      <a:endParaRPr lang="ru-RU" sz="1400" dirty="0">
                        <a:effectLst/>
                      </a:endParaRPr>
                    </a:p>
                    <a:p>
                      <a:pPr marL="162560" marR="138430" algn="l">
                        <a:spcBef>
                          <a:spcPts val="145"/>
                        </a:spcBef>
                        <a:spcAft>
                          <a:spcPts val="0"/>
                        </a:spcAft>
                      </a:pPr>
                      <a:r>
                        <a:rPr lang="ru-RU" sz="1400" spc="85" dirty="0">
                          <a:solidFill>
                            <a:srgbClr val="001F5F"/>
                          </a:solidFill>
                          <a:effectLst/>
                        </a:rPr>
                        <a:t>Баллов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(если</a:t>
                      </a:r>
                      <a:r>
                        <a:rPr lang="ru-RU" sz="1400" spc="2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60" dirty="0">
                          <a:solidFill>
                            <a:srgbClr val="001F5F"/>
                          </a:solidFill>
                          <a:effectLst/>
                        </a:rPr>
                        <a:t>не</a:t>
                      </a:r>
                      <a:r>
                        <a:rPr lang="ru-RU" sz="1400" spc="80" dirty="0">
                          <a:solidFill>
                            <a:srgbClr val="001F5F"/>
                          </a:solidFill>
                          <a:effectLst/>
                        </a:rPr>
                        <a:t> выполнено,</a:t>
                      </a:r>
                      <a:r>
                        <a:rPr lang="ru-RU" sz="1400" spc="13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то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школа</a:t>
                      </a:r>
                      <a:r>
                        <a:rPr lang="ru-RU" sz="1400" spc="23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соответствует</a:t>
                      </a:r>
                      <a:r>
                        <a:rPr lang="ru-RU" sz="1400" spc="8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001F5F"/>
                          </a:solidFill>
                          <a:effectLst/>
                        </a:rPr>
                        <a:t>базовому</a:t>
                      </a:r>
                      <a:r>
                        <a:rPr lang="ru-RU" sz="1400" spc="10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уровню)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0020" marR="138430"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180-207</a:t>
                      </a:r>
                      <a:endParaRPr lang="ru-RU" sz="1400" dirty="0">
                        <a:effectLst/>
                      </a:endParaRPr>
                    </a:p>
                    <a:p>
                      <a:pPr marL="169545" marR="137160"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Дополнительное условие:</a:t>
                      </a:r>
                      <a:r>
                        <a:rPr lang="ru-RU" sz="1400" spc="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55" dirty="0">
                          <a:solidFill>
                            <a:srgbClr val="001F5F"/>
                          </a:solidFill>
                          <a:effectLst/>
                        </a:rPr>
                        <a:t>по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каждому</a:t>
                      </a:r>
                      <a:endParaRPr lang="ru-RU" sz="1400" dirty="0">
                        <a:effectLst/>
                      </a:endParaRPr>
                    </a:p>
                    <a:p>
                      <a:pPr marL="164465" marR="13843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магистральному</a:t>
                      </a:r>
                      <a:endParaRPr lang="ru-RU" sz="1400" dirty="0">
                        <a:effectLst/>
                      </a:endParaRPr>
                    </a:p>
                    <a:p>
                      <a:pPr marL="167640" marR="138430" algn="l">
                        <a:lnSpc>
                          <a:spcPct val="11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направлению</a:t>
                      </a:r>
                      <a:r>
                        <a:rPr lang="ru-RU" sz="1400" spc="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и</a:t>
                      </a:r>
                      <a:r>
                        <a:rPr lang="ru-RU" sz="1400" spc="11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каждому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001F5F"/>
                          </a:solidFill>
                          <a:effectLst/>
                        </a:rPr>
                        <a:t>ключевому</a:t>
                      </a:r>
                      <a:r>
                        <a:rPr lang="ru-RU" sz="1400" spc="28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условию</a:t>
                      </a:r>
                      <a:endParaRPr lang="ru-RU" sz="1400" dirty="0">
                        <a:effectLst/>
                      </a:endParaRPr>
                    </a:p>
                    <a:p>
                      <a:pPr marL="169545" marR="127635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набрано</a:t>
                      </a:r>
                      <a:r>
                        <a:rPr lang="ru-RU" sz="1400" spc="25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60" dirty="0">
                          <a:solidFill>
                            <a:srgbClr val="001F5F"/>
                          </a:solidFill>
                          <a:effectLst/>
                        </a:rPr>
                        <a:t>не</a:t>
                      </a:r>
                      <a:r>
                        <a:rPr lang="ru-RU" sz="1400" spc="28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15" dirty="0">
                          <a:solidFill>
                            <a:srgbClr val="001F5F"/>
                          </a:solidFill>
                          <a:effectLst/>
                        </a:rPr>
                        <a:t>менее</a:t>
                      </a:r>
                      <a:r>
                        <a:rPr lang="ru-RU" sz="1400" spc="27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50%</a:t>
                      </a:r>
                      <a:endParaRPr lang="ru-RU" sz="1400" dirty="0">
                        <a:effectLst/>
                      </a:endParaRPr>
                    </a:p>
                    <a:p>
                      <a:pPr marL="168275" marR="138430" algn="l">
                        <a:spcBef>
                          <a:spcPts val="145"/>
                        </a:spcBef>
                        <a:spcAft>
                          <a:spcPts val="0"/>
                        </a:spcAft>
                      </a:pPr>
                      <a:r>
                        <a:rPr lang="ru-RU" sz="1400" spc="85" dirty="0">
                          <a:solidFill>
                            <a:srgbClr val="001F5F"/>
                          </a:solidFill>
                          <a:effectLst/>
                        </a:rPr>
                        <a:t>Баллов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(если</a:t>
                      </a:r>
                      <a:r>
                        <a:rPr lang="ru-RU" sz="1400" spc="3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60" dirty="0">
                          <a:solidFill>
                            <a:srgbClr val="001F5F"/>
                          </a:solidFill>
                          <a:effectLst/>
                        </a:rPr>
                        <a:t>не</a:t>
                      </a:r>
                      <a:r>
                        <a:rPr lang="ru-RU" sz="1400" spc="10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80" dirty="0">
                          <a:solidFill>
                            <a:srgbClr val="001F5F"/>
                          </a:solidFill>
                          <a:effectLst/>
                        </a:rPr>
                        <a:t>выполнено,</a:t>
                      </a:r>
                      <a:r>
                        <a:rPr lang="ru-RU" sz="1400" spc="12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1F5F"/>
                          </a:solidFill>
                          <a:effectLst/>
                        </a:rPr>
                        <a:t>то</a:t>
                      </a:r>
                      <a:r>
                        <a:rPr lang="ru-RU" sz="1400" spc="-36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школа</a:t>
                      </a:r>
                      <a:r>
                        <a:rPr lang="ru-RU" sz="1400" spc="23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соответствует</a:t>
                      </a:r>
                      <a:r>
                        <a:rPr lang="ru-RU" sz="1400" spc="80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110" dirty="0">
                          <a:solidFill>
                            <a:srgbClr val="001F5F"/>
                          </a:solidFill>
                          <a:effectLst/>
                        </a:rPr>
                        <a:t>среднему</a:t>
                      </a:r>
                      <a:r>
                        <a:rPr lang="ru-RU" sz="1400" spc="95" dirty="0">
                          <a:solidFill>
                            <a:srgbClr val="001F5F"/>
                          </a:solidFill>
                          <a:effectLst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001F5F"/>
                          </a:solidFill>
                          <a:effectLst/>
                        </a:rPr>
                        <a:t>уровню)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6838354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EB36EC1-CD7F-47E1-B620-54FFBC7888F0}"/>
              </a:ext>
            </a:extLst>
          </p:cNvPr>
          <p:cNvSpPr txBox="1"/>
          <p:nvPr/>
        </p:nvSpPr>
        <p:spPr>
          <a:xfrm>
            <a:off x="2895600" y="713303"/>
            <a:ext cx="61821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0180">
              <a:spcBef>
                <a:spcPts val="915"/>
              </a:spcBef>
              <a:spcAft>
                <a:spcPts val="0"/>
              </a:spcAft>
            </a:pPr>
            <a:r>
              <a:rPr lang="ru-RU" sz="3200" spc="27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Распределение</a:t>
            </a:r>
            <a:r>
              <a:rPr lang="ru-RU" sz="3200" spc="23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3200" spc="1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</a:t>
            </a:r>
            <a:r>
              <a:rPr lang="ru-RU" sz="3200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3200" spc="2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уровням</a:t>
            </a:r>
            <a:r>
              <a:rPr lang="ru-RU" sz="3200" spc="-58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ru-RU" sz="12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56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DC9487-7761-42DE-AAB8-AA1D1EB9360F}"/>
              </a:ext>
            </a:extLst>
          </p:cNvPr>
          <p:cNvSpPr txBox="1"/>
          <p:nvPr/>
        </p:nvSpPr>
        <p:spPr>
          <a:xfrm>
            <a:off x="1048265" y="2418475"/>
            <a:ext cx="10278747" cy="3237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65480">
              <a:spcBef>
                <a:spcPts val="500"/>
              </a:spcBef>
            </a:pPr>
            <a:r>
              <a:rPr lang="ru-RU" sz="2400" b="1" spc="26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400" b="1" spc="14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22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НАП</a:t>
            </a:r>
            <a:r>
              <a:rPr lang="ru-RU" sz="2400" b="1" spc="-38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spc="-38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6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АВ</a:t>
            </a:r>
            <a:r>
              <a:rPr lang="ru-RU" sz="2400" b="1" spc="-37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400" b="1" spc="-39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spc="-37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6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НИ</a:t>
            </a:r>
            <a:r>
              <a:rPr lang="ru-RU" sz="2400" b="1" spc="-39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spc="23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21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«ЗДОРОВЬЕ»</a:t>
            </a:r>
            <a:endParaRPr lang="ru-RU" sz="2400" b="1" dirty="0">
              <a:effectLst/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spcBef>
                <a:spcPts val="1630"/>
              </a:spcBef>
              <a:spcAft>
                <a:spcPts val="0"/>
              </a:spcAft>
              <a:buSzPts val="1800"/>
              <a:buFont typeface="Wingdings" panose="05000000000000000000" pitchFamily="2" charset="2"/>
              <a:buChar char=""/>
              <a:tabLst>
                <a:tab pos="956310" algn="l"/>
                <a:tab pos="956945" algn="l"/>
              </a:tabLst>
            </a:pPr>
            <a:r>
              <a:rPr lang="ru-RU" sz="2400" spc="15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Критерий</a:t>
            </a:r>
            <a:r>
              <a:rPr lang="ru-RU" sz="2400" spc="16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3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«Здоровьесберегающая</a:t>
            </a:r>
            <a:r>
              <a:rPr lang="ru-RU" sz="2400" spc="23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0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среда»</a:t>
            </a:r>
            <a:endParaRPr lang="ru-RU" sz="24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ts val="5"/>
              </a:spcBef>
            </a:pPr>
            <a:r>
              <a:rPr lang="ru-RU" sz="24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marR="3358515" lvl="0" indent="-342900">
              <a:lnSpc>
                <a:spcPct val="98000"/>
              </a:lnSpc>
              <a:spcBef>
                <a:spcPts val="5"/>
              </a:spcBef>
              <a:spcAft>
                <a:spcPts val="0"/>
              </a:spcAft>
              <a:buSzPts val="1800"/>
              <a:buFont typeface="Wingdings" panose="05000000000000000000" pitchFamily="2" charset="2"/>
              <a:buChar char=""/>
              <a:tabLst>
                <a:tab pos="947420" algn="l"/>
                <a:tab pos="948055" algn="l"/>
              </a:tabLst>
            </a:pPr>
            <a:r>
              <a:rPr lang="ru-RU" sz="2400" spc="15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Критерий</a:t>
            </a:r>
            <a:r>
              <a:rPr lang="ru-RU" sz="2400" spc="14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1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«Создание</a:t>
            </a:r>
            <a:r>
              <a:rPr lang="ru-RU" sz="2400" spc="7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4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условий</a:t>
            </a:r>
            <a:r>
              <a:rPr lang="ru-RU" sz="2400" spc="9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0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для</a:t>
            </a:r>
            <a:r>
              <a:rPr lang="ru-RU" sz="2400" spc="7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2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занятий</a:t>
            </a:r>
            <a:r>
              <a:rPr lang="ru-RU" sz="2400" spc="8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3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физической</a:t>
            </a:r>
            <a:r>
              <a:rPr lang="ru-RU" sz="2400" spc="13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1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культурой</a:t>
            </a:r>
            <a:r>
              <a:rPr lang="ru-RU" sz="2400" spc="-55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и</a:t>
            </a:r>
            <a:r>
              <a:rPr lang="ru-RU" sz="2400" spc="9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400" spc="11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спортом»</a:t>
            </a:r>
            <a:endParaRPr lang="ru-RU" sz="24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411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7228997-1E3F-4796-BC7B-1E6AF2D41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449065"/>
              </p:ext>
            </p:extLst>
          </p:nvPr>
        </p:nvGraphicFramePr>
        <p:xfrm>
          <a:off x="1031700" y="1905000"/>
          <a:ext cx="10739436" cy="481128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{69CF1AB2-1976-4502-BF36-3FF5EA218861}</a:tableStyleId>
              </a:tblPr>
              <a:tblGrid>
                <a:gridCol w="3351212">
                  <a:extLst>
                    <a:ext uri="{9D8B030D-6E8A-4147-A177-3AD203B41FA5}">
                      <a16:colId xmlns:a16="http://schemas.microsoft.com/office/drawing/2014/main" val="135765492"/>
                    </a:ext>
                  </a:extLst>
                </a:gridCol>
                <a:gridCol w="1347953">
                  <a:extLst>
                    <a:ext uri="{9D8B030D-6E8A-4147-A177-3AD203B41FA5}">
                      <a16:colId xmlns:a16="http://schemas.microsoft.com/office/drawing/2014/main" val="991473850"/>
                    </a:ext>
                  </a:extLst>
                </a:gridCol>
                <a:gridCol w="2538247">
                  <a:extLst>
                    <a:ext uri="{9D8B030D-6E8A-4147-A177-3AD203B41FA5}">
                      <a16:colId xmlns:a16="http://schemas.microsoft.com/office/drawing/2014/main" val="3064225714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1413312250"/>
                    </a:ext>
                  </a:extLst>
                </a:gridCol>
                <a:gridCol w="1597024">
                  <a:extLst>
                    <a:ext uri="{9D8B030D-6E8A-4147-A177-3AD203B41FA5}">
                      <a16:colId xmlns:a16="http://schemas.microsoft.com/office/drawing/2014/main" val="2901574137"/>
                    </a:ext>
                  </a:extLst>
                </a:gridCol>
              </a:tblGrid>
              <a:tr h="351746">
                <a:tc>
                  <a:txBody>
                    <a:bodyPr/>
                    <a:lstStyle/>
                    <a:p>
                      <a:pPr marL="975995" marR="961390" algn="ctr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16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430" algn="ctr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95" algn="ctr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49655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3935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17272537"/>
                  </a:ext>
                </a:extLst>
              </a:tr>
              <a:tr h="682317">
                <a:tc>
                  <a:txBody>
                    <a:bodyPr/>
                    <a:lstStyle/>
                    <a:p>
                      <a:pPr marL="91440" marR="448945">
                        <a:lnSpc>
                          <a:spcPct val="88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</a:t>
                      </a:r>
                      <a:r>
                        <a:rPr lang="ru-RU" sz="1400" spc="1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бесплатным,</a:t>
                      </a: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горячим питанием </a:t>
                      </a: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учащихся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начальных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классов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spcBef>
                          <a:spcPts val="95"/>
                        </a:spcBef>
                      </a:pPr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lnSpc>
                          <a:spcPct val="90000"/>
                        </a:lnSpc>
                        <a:spcBef>
                          <a:spcPts val="245"/>
                        </a:spcBef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 </a:t>
                      </a: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начальных</a:t>
                      </a:r>
                      <a:r>
                        <a:rPr lang="ru-RU" sz="1400" spc="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классов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обеспечены горячим</a:t>
                      </a:r>
                      <a:r>
                        <a:rPr lang="ru-RU" sz="14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питанием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66800" algn="l">
                        <a:lnSpc>
                          <a:spcPts val="325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22350" algn="l">
                        <a:lnSpc>
                          <a:spcPts val="325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96179279"/>
                  </a:ext>
                </a:extLst>
              </a:tr>
              <a:tr h="987595">
                <a:tc>
                  <a:txBody>
                    <a:bodyPr/>
                    <a:lstStyle/>
                    <a:p>
                      <a:pPr marL="90805" marR="118110" algn="just">
                        <a:lnSpc>
                          <a:spcPct val="88000"/>
                        </a:lnSpc>
                        <a:spcBef>
                          <a:spcPts val="230"/>
                        </a:spcBef>
                        <a:spcAft>
                          <a:spcPts val="0"/>
                        </a:spcAft>
                      </a:pP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просветительской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деятельности 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формированию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ЗОЖ,</a:t>
                      </a:r>
                      <a:r>
                        <a:rPr lang="ru-RU" sz="1400" spc="1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1440" marR="315595">
                        <a:lnSpc>
                          <a:spcPct val="88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табакокурения,</a:t>
                      </a:r>
                      <a:r>
                        <a:rPr lang="ru-RU" sz="1400" spc="2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употребления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алкоголя</a:t>
                      </a:r>
                      <a:r>
                        <a:rPr lang="ru-RU" sz="1400" spc="2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3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наркотических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1440">
                        <a:lnSpc>
                          <a:spcPts val="1330"/>
                        </a:lnSpc>
                      </a:pP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spcBef>
                          <a:spcPts val="95"/>
                        </a:spcBef>
                      </a:pPr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lnSpc>
                          <a:spcPct val="88000"/>
                        </a:lnSpc>
                        <a:spcBef>
                          <a:spcPts val="230"/>
                        </a:spcBef>
                      </a:pP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общешкольной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раммы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 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противодействию</a:t>
                      </a:r>
                      <a:r>
                        <a:rPr lang="ru-RU" sz="1400" spc="2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  <a:p>
                      <a:pPr marL="90805" algn="l">
                        <a:lnSpc>
                          <a:spcPct val="88000"/>
                        </a:lnSpc>
                        <a:spcBef>
                          <a:spcPts val="20"/>
                        </a:spcBef>
                      </a:pP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профилактике</a:t>
                      </a:r>
                      <a:r>
                        <a:rPr lang="ru-RU" sz="1400" spc="2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вредных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привычек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66800" algn="l">
                        <a:lnSpc>
                          <a:spcPts val="325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22350" algn="l">
                        <a:lnSpc>
                          <a:spcPts val="325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23070477"/>
                  </a:ext>
                </a:extLst>
              </a:tr>
              <a:tr h="1078767">
                <a:tc>
                  <a:txBody>
                    <a:bodyPr/>
                    <a:lstStyle/>
                    <a:p>
                      <a:pPr marL="91440">
                        <a:lnSpc>
                          <a:spcPts val="137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  <a:r>
                        <a:rPr lang="ru-RU" sz="1400" spc="2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школьных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 marR="17145">
                        <a:lnSpc>
                          <a:spcPct val="88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просветительских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400" spc="2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ЗОЖ,</a:t>
                      </a:r>
                      <a:r>
                        <a:rPr lang="ru-RU" sz="1400" spc="1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400" spc="2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 marR="265430">
                        <a:lnSpc>
                          <a:spcPct val="88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курения</a:t>
                      </a:r>
                      <a:r>
                        <a:rPr lang="ru-RU" sz="1400" spc="3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табака,</a:t>
                      </a:r>
                      <a:r>
                        <a:rPr lang="ru-RU" sz="1400" spc="1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употребления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алкоголя</a:t>
                      </a:r>
                      <a:r>
                        <a:rPr lang="ru-RU" sz="1400" spc="2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3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наркотических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ts val="1330"/>
                        </a:lnSpc>
                      </a:pPr>
                      <a:r>
                        <a:rPr lang="ru-RU" sz="1400" spc="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spcBef>
                          <a:spcPts val="95"/>
                        </a:spcBef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400" spc="-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осуществляется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marR="756920" algn="l">
                        <a:lnSpc>
                          <a:spcPct val="88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  <a:r>
                        <a:rPr lang="ru-RU" sz="1400" spc="-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r>
                        <a:rPr lang="ru-RU" sz="1400" spc="-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marR="499110" algn="l">
                        <a:lnSpc>
                          <a:spcPct val="88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3-5</a:t>
                      </a:r>
                      <a:r>
                        <a:rPr lang="ru-RU" sz="14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r>
                        <a:rPr lang="ru-RU" sz="1400" spc="13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2710" marR="113665" algn="l">
                        <a:lnSpc>
                          <a:spcPct val="88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</a:t>
                      </a:r>
                      <a:r>
                        <a:rPr lang="ru-RU" sz="1400" spc="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</a:t>
                      </a:r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21345283"/>
                  </a:ext>
                </a:extLst>
              </a:tr>
              <a:tr h="1292285">
                <a:tc>
                  <a:txBody>
                    <a:bodyPr/>
                    <a:lstStyle/>
                    <a:p>
                      <a:pPr marL="90805" marR="848360">
                        <a:lnSpc>
                          <a:spcPct val="8800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400" spc="-2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раммы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здоровьесбережения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spcBef>
                          <a:spcPts val="100"/>
                        </a:spcBef>
                      </a:pP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marR="436245" algn="l">
                        <a:lnSpc>
                          <a:spcPct val="88000"/>
                        </a:lnSpc>
                        <a:spcBef>
                          <a:spcPts val="230"/>
                        </a:spcBef>
                        <a:spcAft>
                          <a:spcPts val="0"/>
                        </a:spcAft>
                      </a:pPr>
                      <a:r>
                        <a:rPr lang="ru-RU" sz="14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400" spc="9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отдельных</a:t>
                      </a:r>
                      <a:r>
                        <a:rPr lang="ru-RU" sz="14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4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рамм</a:t>
                      </a:r>
                      <a:r>
                        <a:rPr lang="ru-RU" sz="1400" spc="1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здоровьесбережения (в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рамках</a:t>
                      </a:r>
                      <a:r>
                        <a:rPr lang="ru-RU" sz="1400" spc="2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предметного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блока,</a:t>
                      </a:r>
                      <a:r>
                        <a:rPr lang="ru-RU" sz="1400" spc="1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ru-RU" sz="1400" spc="1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отдельных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 marR="315595" algn="l">
                        <a:lnSpc>
                          <a:spcPct val="880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ru-RU" sz="14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преподавателей)</a:t>
                      </a:r>
                      <a:r>
                        <a:rPr lang="ru-RU" sz="1400" spc="2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3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их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полноценная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 algn="l">
                        <a:lnSpc>
                          <a:spcPts val="1330"/>
                        </a:lnSpc>
                      </a:pPr>
                      <a:r>
                        <a:rPr lang="ru-RU" sz="14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805" algn="l">
                        <a:lnSpc>
                          <a:spcPct val="88000"/>
                        </a:lnSpc>
                        <a:spcBef>
                          <a:spcPts val="230"/>
                        </a:spcBef>
                      </a:pP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общешкольной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400" spc="-2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 marR="154940" algn="l">
                        <a:lnSpc>
                          <a:spcPct val="88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ru-RU" sz="1400" spc="11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здоровьесбережения</a:t>
                      </a:r>
                      <a:r>
                        <a:rPr lang="ru-RU" sz="1400" spc="3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ее</a:t>
                      </a:r>
                      <a:r>
                        <a:rPr lang="ru-RU" sz="1400" spc="24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полноценная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0805" algn="l">
                        <a:lnSpc>
                          <a:spcPts val="1330"/>
                        </a:lnSpc>
                      </a:pP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22350" algn="l">
                        <a:lnSpc>
                          <a:spcPts val="325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6553060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35EB94A-8AD2-4B99-9D2C-B6E64F66AD62}"/>
              </a:ext>
            </a:extLst>
          </p:cNvPr>
          <p:cNvSpPr txBox="1"/>
          <p:nvPr/>
        </p:nvSpPr>
        <p:spPr>
          <a:xfrm>
            <a:off x="2286000" y="501254"/>
            <a:ext cx="8061304" cy="856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3360">
              <a:spcBef>
                <a:spcPts val="575"/>
              </a:spcBef>
              <a:spcAft>
                <a:spcPts val="0"/>
              </a:spcAft>
            </a:pPr>
            <a:r>
              <a:rPr lang="ru-RU" sz="240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400" spc="22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 </a:t>
            </a:r>
            <a:r>
              <a:rPr lang="ru-RU" sz="2400" spc="16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«Здоровье»</a:t>
            </a:r>
            <a:endParaRPr lang="ru-RU" sz="24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13360">
              <a:spcBef>
                <a:spcPts val="185"/>
              </a:spcBef>
              <a:spcAft>
                <a:spcPts val="0"/>
              </a:spcAft>
            </a:pPr>
            <a:r>
              <a:rPr lang="ru-RU" sz="2400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Критерий</a:t>
            </a:r>
            <a:r>
              <a:rPr lang="ru-RU" sz="2400" spc="16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«Здоровьесберегающая</a:t>
            </a:r>
            <a:r>
              <a:rPr lang="ru-RU" sz="2400" spc="22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0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среда»</a:t>
            </a:r>
            <a:endParaRPr lang="ru-RU" sz="24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201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39BE1-4BF6-41C6-851E-869ACD69F486}"/>
              </a:ext>
            </a:extLst>
          </p:cNvPr>
          <p:cNvSpPr txBox="1"/>
          <p:nvPr/>
        </p:nvSpPr>
        <p:spPr>
          <a:xfrm>
            <a:off x="990600" y="356271"/>
            <a:ext cx="9448800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>
              <a:lnSpc>
                <a:spcPts val="3295"/>
              </a:lnSpc>
              <a:spcBef>
                <a:spcPts val="385"/>
              </a:spcBef>
              <a:spcAft>
                <a:spcPts val="0"/>
              </a:spcAft>
            </a:pPr>
            <a:r>
              <a:rPr lang="ru-RU" sz="2400" b="1" kern="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400" b="1" kern="0" spc="22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kern="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 </a:t>
            </a:r>
            <a:r>
              <a:rPr lang="ru-RU" sz="2400" b="1" kern="0" spc="16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«Здоровье»</a:t>
            </a:r>
            <a:endParaRPr lang="ru-RU" sz="2400" b="1" kern="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>
              <a:lnSpc>
                <a:spcPts val="2085"/>
              </a:lnSpc>
            </a:pPr>
            <a:r>
              <a:rPr lang="ru-RU" sz="2400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Критерий</a:t>
            </a:r>
            <a:r>
              <a:rPr lang="ru-RU" sz="2400" spc="14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1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«Создание</a:t>
            </a:r>
            <a:r>
              <a:rPr lang="ru-RU" sz="2400" spc="6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4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условий</a:t>
            </a:r>
            <a:r>
              <a:rPr lang="ru-RU" sz="2400" spc="8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для</a:t>
            </a:r>
            <a:r>
              <a:rPr lang="ru-RU" sz="2400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2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занятий</a:t>
            </a:r>
            <a:r>
              <a:rPr lang="ru-RU" sz="2400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3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физической</a:t>
            </a:r>
            <a:r>
              <a:rPr lang="ru-RU" sz="2400" spc="1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1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культурой</a:t>
            </a:r>
            <a:r>
              <a:rPr lang="ru-RU" sz="2400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1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спортом»</a:t>
            </a:r>
            <a:endParaRPr lang="ru-RU" sz="24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5F438F69-5ABA-4FD7-92B7-08324DD79E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870788"/>
              </p:ext>
            </p:extLst>
          </p:nvPr>
        </p:nvGraphicFramePr>
        <p:xfrm>
          <a:off x="130805" y="1838686"/>
          <a:ext cx="11946896" cy="469186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{69CF1AB2-1976-4502-BF36-3FF5EA218861}</a:tableStyleId>
              </a:tblPr>
              <a:tblGrid>
                <a:gridCol w="3793492">
                  <a:extLst>
                    <a:ext uri="{9D8B030D-6E8A-4147-A177-3AD203B41FA5}">
                      <a16:colId xmlns:a16="http://schemas.microsoft.com/office/drawing/2014/main" val="1282505446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367541668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8442683"/>
                    </a:ext>
                  </a:extLst>
                </a:gridCol>
                <a:gridCol w="1776930">
                  <a:extLst>
                    <a:ext uri="{9D8B030D-6E8A-4147-A177-3AD203B41FA5}">
                      <a16:colId xmlns:a16="http://schemas.microsoft.com/office/drawing/2014/main" val="924033290"/>
                    </a:ext>
                  </a:extLst>
                </a:gridCol>
                <a:gridCol w="2109274">
                  <a:extLst>
                    <a:ext uri="{9D8B030D-6E8A-4147-A177-3AD203B41FA5}">
                      <a16:colId xmlns:a16="http://schemas.microsoft.com/office/drawing/2014/main" val="355920883"/>
                    </a:ext>
                  </a:extLst>
                </a:gridCol>
              </a:tblGrid>
              <a:tr h="28577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extLst>
                  <a:ext uri="{0D108BD9-81ED-4DB2-BD59-A6C34878D82A}">
                    <a16:rowId xmlns:a16="http://schemas.microsoft.com/office/drawing/2014/main" val="1106340581"/>
                  </a:ext>
                </a:extLst>
              </a:tr>
              <a:tr h="1126076">
                <a:tc>
                  <a:txBody>
                    <a:bodyPr/>
                    <a:lstStyle/>
                    <a:p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образовательной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организации</a:t>
                      </a:r>
                      <a:r>
                        <a:rPr lang="ru-RU" sz="1200" spc="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спортивной</a:t>
                      </a:r>
                      <a:r>
                        <a:rPr lang="ru-RU" sz="1200" spc="-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инфраструктуры</a:t>
                      </a:r>
                      <a:r>
                        <a:rPr lang="ru-RU" sz="1200" spc="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</a:t>
                      </a:r>
                      <a:r>
                        <a:rPr lang="ru-RU" sz="1200" spc="2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занятий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физической </a:t>
                      </a:r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спортом,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т.ч.,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доступной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населению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 т.ч. </a:t>
                      </a:r>
                      <a:r>
                        <a:rPr lang="ru-RU" sz="12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основе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договоров</a:t>
                      </a:r>
                      <a:r>
                        <a:rPr lang="ru-RU" sz="1200" spc="1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сетевого</a:t>
                      </a:r>
                      <a:r>
                        <a:rPr lang="ru-RU" sz="12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взаимодействия)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extLst>
                  <a:ext uri="{0D108BD9-81ED-4DB2-BD59-A6C34878D82A}">
                    <a16:rowId xmlns:a16="http://schemas.microsoft.com/office/drawing/2014/main" val="631301486"/>
                  </a:ext>
                </a:extLst>
              </a:tr>
              <a:tr h="482604"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Диверсификация деятельности</a:t>
                      </a:r>
                      <a:r>
                        <a:rPr lang="ru-RU" sz="12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школьных</a:t>
                      </a:r>
                      <a:r>
                        <a:rPr lang="ru-RU" sz="1200" spc="3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  <a:r>
                        <a:rPr lang="ru-RU" sz="1200" spc="3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клубов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(по</a:t>
                      </a:r>
                      <a:r>
                        <a:rPr lang="ru-RU" sz="1200" spc="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видам</a:t>
                      </a:r>
                      <a:r>
                        <a:rPr lang="ru-RU" sz="1200" spc="1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6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r>
                        <a:rPr lang="ru-RU" sz="120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ШС</a:t>
                      </a:r>
                      <a:r>
                        <a:rPr lang="ru-RU" sz="1200" spc="-2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lang="ru-RU" sz="1200" spc="-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spc="-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  <a:r>
                        <a:rPr lang="ru-RU" sz="12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200" spc="-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видов</a:t>
                      </a:r>
                      <a:r>
                        <a:rPr lang="ru-RU" sz="12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</a:t>
                      </a:r>
                      <a:r>
                        <a:rPr lang="ru-RU" sz="1200" spc="3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ШС</a:t>
                      </a:r>
                      <a:r>
                        <a:rPr lang="ru-RU" sz="1200" spc="-2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lang="ru-RU" sz="12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2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  <a:r>
                        <a:rPr lang="ru-RU" sz="12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2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видов</a:t>
                      </a:r>
                      <a:r>
                        <a:rPr lang="ru-RU" sz="12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ШС</a:t>
                      </a:r>
                      <a:r>
                        <a:rPr lang="ru-RU" sz="1200" spc="-2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200" spc="-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200" spc="-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</a:t>
                      </a:r>
                      <a:r>
                        <a:rPr lang="ru-RU" sz="1200" spc="-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видов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</a:t>
                      </a:r>
                      <a:r>
                        <a:rPr lang="ru-RU" sz="1200" spc="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ШС</a:t>
                      </a:r>
                      <a:r>
                        <a:rPr lang="ru-RU" sz="1200" spc="-2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extLst>
                  <a:ext uri="{0D108BD9-81ED-4DB2-BD59-A6C34878D82A}">
                    <a16:rowId xmlns:a16="http://schemas.microsoft.com/office/drawing/2014/main" val="1360702991"/>
                  </a:ext>
                </a:extLst>
              </a:tr>
              <a:tr h="1151490">
                <a:tc>
                  <a:txBody>
                    <a:bodyPr/>
                    <a:lstStyle/>
                    <a:p>
                      <a:r>
                        <a:rPr lang="ru-RU" sz="12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200" spc="2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дополнительных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образовательных</a:t>
                      </a:r>
                      <a:r>
                        <a:rPr lang="ru-RU" sz="1200" spc="2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</a:t>
                      </a:r>
                      <a:r>
                        <a:rPr lang="ru-RU" sz="1200" spc="1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2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</a:t>
                      </a:r>
                    </a:p>
                    <a:p>
                      <a:r>
                        <a:rPr lang="ru-RU" sz="12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физической</a:t>
                      </a:r>
                      <a:r>
                        <a:rPr lang="ru-RU" sz="12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2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5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спорта; </a:t>
                      </a:r>
                      <a:r>
                        <a:rPr lang="ru-RU" sz="12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r>
                        <a:rPr lang="ru-RU" sz="12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обучающихся,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постоянно </a:t>
                      </a:r>
                      <a:r>
                        <a:rPr lang="ru-RU" sz="12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посещающих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r>
                        <a:rPr lang="ru-RU" sz="12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дополнительных </a:t>
                      </a:r>
                      <a:r>
                        <a:rPr lang="ru-RU" sz="1200" spc="-3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образовательных</a:t>
                      </a:r>
                      <a:r>
                        <a:rPr lang="ru-RU" sz="1200" spc="-3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</a:t>
                      </a:r>
                      <a:r>
                        <a:rPr lang="ru-RU" sz="1200" spc="1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2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 физической</a:t>
                      </a:r>
                      <a:r>
                        <a:rPr lang="ru-RU" sz="1200" spc="-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</a:t>
                      </a:r>
                      <a:r>
                        <a:rPr lang="ru-RU" sz="1200" spc="3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</a:t>
                      </a:r>
                      <a:r>
                        <a:rPr lang="ru-RU" sz="12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или</a:t>
                      </a:r>
                      <a:r>
                        <a:rPr lang="ru-RU" sz="1200" spc="1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</a:t>
                      </a:r>
                      <a:r>
                        <a:rPr lang="ru-RU" sz="1200" spc="1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 обучающихся</a:t>
                      </a:r>
                    </a:p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постоянно посещают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lang="ru-RU" sz="1200" spc="-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200" spc="-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ru-RU" sz="1200" spc="-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  <a:r>
                        <a:rPr lang="ru-RU" sz="1200" spc="-3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ru-RU" sz="1200" spc="-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постоянно посещают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lang="ru-RU" sz="1200" spc="-4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ru-RU" sz="1200" spc="-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ru-RU" sz="1200" spc="-6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  <a:r>
                        <a:rPr lang="ru-RU" sz="1200" spc="-4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r>
                        <a:rPr lang="ru-RU" sz="1200" spc="-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</a:p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постоянно посещают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ru-RU" sz="1200" spc="-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ru-RU" sz="1200" spc="-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200" spc="-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</a:t>
                      </a:r>
                    </a:p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</a:p>
                    <a:p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постоянно посещают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extLst>
                  <a:ext uri="{0D108BD9-81ED-4DB2-BD59-A6C34878D82A}">
                    <a16:rowId xmlns:a16="http://schemas.microsoft.com/office/drawing/2014/main" val="4063393069"/>
                  </a:ext>
                </a:extLst>
              </a:tr>
              <a:tr h="1447811">
                <a:tc>
                  <a:txBody>
                    <a:bodyPr/>
                    <a:lstStyle/>
                    <a:p>
                      <a:r>
                        <a:rPr lang="ru-RU" sz="12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</a:t>
                      </a:r>
                      <a:r>
                        <a:rPr lang="ru-RU" sz="12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r>
                        <a:rPr lang="ru-RU" sz="1200" spc="1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массовых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физкультурно-</a:t>
                      </a:r>
                      <a:r>
                        <a:rPr lang="ru-RU" sz="1200" spc="-2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мероприятиях</a:t>
                      </a:r>
                      <a:r>
                        <a:rPr lang="ru-RU" sz="1200" spc="2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</a:t>
                      </a:r>
                      <a:r>
                        <a:rPr lang="ru-RU" sz="12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</a:t>
                      </a:r>
                      <a:r>
                        <a:rPr lang="ru-RU" sz="1200" spc="2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</a:t>
                      </a:r>
                      <a:r>
                        <a:rPr lang="ru-RU" sz="1200" spc="2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Всероссийских</a:t>
                      </a:r>
                      <a:r>
                        <a:rPr lang="ru-RU" sz="1200" spc="2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 </a:t>
                      </a:r>
                      <a:r>
                        <a:rPr lang="ru-RU" sz="12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соревнованиях   </a:t>
                      </a:r>
                      <a:r>
                        <a:rPr lang="ru-RU" sz="1200" spc="1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школьников</a:t>
                      </a:r>
                      <a:r>
                        <a:rPr lang="ru-RU" sz="12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200" spc="-2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Президентские</a:t>
                      </a:r>
                      <a:r>
                        <a:rPr lang="ru-RU" sz="1200" spc="3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состязания"</a:t>
                      </a:r>
                      <a:r>
                        <a:rPr lang="ru-RU" sz="1200" spc="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  <a:p>
                      <a:r>
                        <a:rPr lang="ru-RU" sz="12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Всероссийских</a:t>
                      </a:r>
                      <a:r>
                        <a:rPr lang="ru-RU" sz="1200" spc="1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  <a:r>
                        <a:rPr lang="ru-RU" sz="1200" spc="1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играх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школьников</a:t>
                      </a:r>
                      <a:r>
                        <a:rPr lang="ru-RU" sz="1200" spc="2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200" spc="-2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Президентские</a:t>
                      </a:r>
                      <a:r>
                        <a:rPr lang="ru-RU" sz="12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спортивные</a:t>
                      </a:r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игры")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2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</a:p>
                    <a:p>
                      <a:r>
                        <a:rPr lang="ru-RU" sz="12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мероприятиях</a:t>
                      </a:r>
                      <a:r>
                        <a:rPr lang="ru-RU" sz="1200" spc="2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школьном</a:t>
                      </a:r>
                      <a:r>
                        <a:rPr lang="ru-RU" sz="1200" spc="6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уровне</a:t>
                      </a:r>
                      <a:r>
                        <a:rPr lang="ru-RU" sz="1200" spc="-2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2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</a:p>
                    <a:p>
                      <a:r>
                        <a:rPr lang="ru-RU" sz="12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мероприятиях</a:t>
                      </a:r>
                      <a:r>
                        <a:rPr lang="ru-RU" sz="1200" spc="3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2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муниципальном</a:t>
                      </a:r>
                      <a:r>
                        <a:rPr lang="ru-RU" sz="1200" spc="1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уровне</a:t>
                      </a:r>
                      <a:r>
                        <a:rPr lang="ru-RU" sz="1200" spc="-2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2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spc="2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</a:p>
                    <a:p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мероприятиях</a:t>
                      </a:r>
                      <a:r>
                        <a:rPr lang="ru-RU" sz="1200" spc="2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региональном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2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(или)</a:t>
                      </a:r>
                      <a:r>
                        <a:rPr lang="ru-RU" sz="12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всероссийском</a:t>
                      </a:r>
                      <a:r>
                        <a:rPr lang="ru-RU" sz="1200" spc="-2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уровнях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71" marR="58771" marT="0" marB="0" anchor="ctr"/>
                </a:tc>
                <a:extLst>
                  <a:ext uri="{0D108BD9-81ED-4DB2-BD59-A6C34878D82A}">
                    <a16:rowId xmlns:a16="http://schemas.microsoft.com/office/drawing/2014/main" val="30770833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1440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8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FE734B-D4C8-454A-AA5A-BFBDF51B9C1F}"/>
              </a:ext>
            </a:extLst>
          </p:cNvPr>
          <p:cNvSpPr txBox="1"/>
          <p:nvPr/>
        </p:nvSpPr>
        <p:spPr>
          <a:xfrm>
            <a:off x="914400" y="513988"/>
            <a:ext cx="9829799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 algn="ctr">
              <a:lnSpc>
                <a:spcPts val="3295"/>
              </a:lnSpc>
              <a:spcBef>
                <a:spcPts val="385"/>
              </a:spcBef>
              <a:spcAft>
                <a:spcPts val="0"/>
              </a:spcAft>
            </a:pPr>
            <a:r>
              <a:rPr lang="ru-RU" sz="2000" b="1" kern="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000" b="1" kern="0" spc="22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kern="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 </a:t>
            </a:r>
            <a:r>
              <a:rPr lang="ru-RU" sz="2000" b="1" kern="0" spc="16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«Здоровье»</a:t>
            </a:r>
            <a:endParaRPr lang="ru-RU" sz="2000" b="1" kern="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 algn="ctr">
              <a:lnSpc>
                <a:spcPts val="2085"/>
              </a:lnSpc>
            </a:pPr>
            <a:r>
              <a:rPr lang="ru-RU" sz="2000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Критерий</a:t>
            </a:r>
            <a:r>
              <a:rPr lang="ru-RU" sz="2000" spc="14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1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«Создание</a:t>
            </a:r>
            <a:r>
              <a:rPr lang="ru-RU" sz="2000" spc="6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4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условий</a:t>
            </a:r>
            <a:r>
              <a:rPr lang="ru-RU" sz="2000" spc="8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для</a:t>
            </a:r>
            <a:r>
              <a:rPr lang="ru-RU" sz="2000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2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занятий</a:t>
            </a:r>
            <a:r>
              <a:rPr lang="ru-RU" sz="2000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3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физической</a:t>
            </a:r>
            <a:r>
              <a:rPr lang="ru-RU" sz="2000" spc="1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1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культурой</a:t>
            </a:r>
            <a:r>
              <a:rPr lang="ru-RU" sz="2000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z="2000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1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спортом»</a:t>
            </a:r>
            <a:endParaRPr lang="ru-RU" sz="20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3DE60508-2646-4A88-9418-CC48E6B5D1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792097"/>
              </p:ext>
            </p:extLst>
          </p:nvPr>
        </p:nvGraphicFramePr>
        <p:xfrm>
          <a:off x="757726" y="2268647"/>
          <a:ext cx="10739435" cy="398703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{69CF1AB2-1976-4502-BF36-3FF5EA218861}</a:tableStyleId>
              </a:tblPr>
              <a:tblGrid>
                <a:gridCol w="3155395">
                  <a:extLst>
                    <a:ext uri="{9D8B030D-6E8A-4147-A177-3AD203B41FA5}">
                      <a16:colId xmlns:a16="http://schemas.microsoft.com/office/drawing/2014/main" val="1953613219"/>
                    </a:ext>
                  </a:extLst>
                </a:gridCol>
                <a:gridCol w="1896010">
                  <a:extLst>
                    <a:ext uri="{9D8B030D-6E8A-4147-A177-3AD203B41FA5}">
                      <a16:colId xmlns:a16="http://schemas.microsoft.com/office/drawing/2014/main" val="4233756649"/>
                    </a:ext>
                  </a:extLst>
                </a:gridCol>
                <a:gridCol w="1896010">
                  <a:extLst>
                    <a:ext uri="{9D8B030D-6E8A-4147-A177-3AD203B41FA5}">
                      <a16:colId xmlns:a16="http://schemas.microsoft.com/office/drawing/2014/main" val="3062395762"/>
                    </a:ext>
                  </a:extLst>
                </a:gridCol>
                <a:gridCol w="1896010">
                  <a:extLst>
                    <a:ext uri="{9D8B030D-6E8A-4147-A177-3AD203B41FA5}">
                      <a16:colId xmlns:a16="http://schemas.microsoft.com/office/drawing/2014/main" val="3734425269"/>
                    </a:ext>
                  </a:extLst>
                </a:gridCol>
                <a:gridCol w="1896010">
                  <a:extLst>
                    <a:ext uri="{9D8B030D-6E8A-4147-A177-3AD203B41FA5}">
                      <a16:colId xmlns:a16="http://schemas.microsoft.com/office/drawing/2014/main" val="2376993346"/>
                    </a:ext>
                  </a:extLst>
                </a:gridCol>
              </a:tblGrid>
              <a:tr h="35991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0319011"/>
                  </a:ext>
                </a:extLst>
              </a:tr>
              <a:tr h="1480636">
                <a:tc>
                  <a:txBody>
                    <a:bodyPr/>
                    <a:lstStyle/>
                    <a:p>
                      <a:pPr algn="ctr"/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победителей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призеров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  <a:r>
                        <a:rPr lang="ru-RU" sz="1400" spc="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соревнований</a:t>
                      </a:r>
                      <a:r>
                        <a:rPr lang="ru-RU" sz="1400" spc="3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</a:t>
                      </a:r>
                      <a:r>
                        <a:rPr lang="ru-RU" sz="1400" spc="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Всероссийских</a:t>
                      </a:r>
                      <a:r>
                        <a:rPr lang="ru-RU" sz="1400" spc="1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соревнованиях</a:t>
                      </a:r>
                      <a:r>
                        <a:rPr lang="ru-RU" sz="1400" spc="2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школьников</a:t>
                      </a:r>
                      <a:r>
                        <a:rPr lang="ru-RU" sz="1400" spc="-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400" spc="-2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Президентские</a:t>
                      </a:r>
                      <a:r>
                        <a:rPr lang="ru-RU" sz="1400" spc="3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состязания"</a:t>
                      </a:r>
                      <a:r>
                        <a:rPr lang="ru-RU" sz="1400" spc="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Всероссийских</a:t>
                      </a:r>
                      <a:r>
                        <a:rPr lang="ru-RU" sz="1400" spc="1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спортивных</a:t>
                      </a:r>
                    </a:p>
                    <a:p>
                      <a:pPr algn="ctr"/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играх</a:t>
                      </a:r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школьников</a:t>
                      </a:r>
                      <a:r>
                        <a:rPr lang="ru-RU" sz="1400" spc="13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400" spc="-2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Президентские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спортивные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игры")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победителей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(или) 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призеров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муниципальном</a:t>
                      </a:r>
                      <a:r>
                        <a:rPr lang="ru-RU" sz="1400" spc="-2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уровне</a:t>
                      </a:r>
                      <a:r>
                        <a:rPr lang="ru-RU" sz="1400" spc="-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победителей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(или) 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призеров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региональном</a:t>
                      </a:r>
                      <a:r>
                        <a:rPr lang="ru-RU" sz="1400" spc="1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(или)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всероссийском</a:t>
                      </a:r>
                      <a:r>
                        <a:rPr lang="ru-RU" sz="1400" spc="-2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уровне</a:t>
                      </a:r>
                      <a:r>
                        <a:rPr lang="ru-RU" sz="1400" spc="-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21705509"/>
                  </a:ext>
                </a:extLst>
              </a:tr>
              <a:tr h="1168352">
                <a:tc>
                  <a:txBody>
                    <a:bodyPr/>
                    <a:lstStyle/>
                    <a:p>
                      <a:pPr algn="ctr"/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обучающихся,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получивших</a:t>
                      </a:r>
                      <a:r>
                        <a:rPr lang="ru-RU" sz="1400" spc="1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отличия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-1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r>
                        <a:rPr lang="ru-RU" sz="1400" spc="-1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</a:t>
                      </a:r>
                      <a:r>
                        <a:rPr lang="ru-RU" sz="1400" spc="1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«ГТО»</a:t>
                      </a:r>
                      <a:r>
                        <a:rPr lang="ru-RU" sz="1400" spc="-4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установленном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порядке,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соответствующий </a:t>
                      </a:r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его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возрастной</a:t>
                      </a:r>
                      <a:r>
                        <a:rPr lang="ru-RU" sz="1400" spc="-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категории</a:t>
                      </a:r>
                      <a:r>
                        <a:rPr lang="ru-RU" sz="1400" spc="-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400" spc="-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400" spc="-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сентября</a:t>
                      </a:r>
                    </a:p>
                    <a:p>
                      <a:pPr algn="ctr"/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отчетного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обучающихся,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имеющих</a:t>
                      </a:r>
                      <a:r>
                        <a:rPr lang="ru-RU" sz="1400" spc="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отличия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-2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r>
                        <a:rPr lang="ru-RU" sz="1400" spc="-2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</a:t>
                      </a:r>
                      <a:r>
                        <a:rPr lang="ru-RU" sz="14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«ГТО»,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подтвержденный</a:t>
                      </a:r>
                      <a:r>
                        <a:rPr lang="ru-RU" sz="1400" spc="1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удостоверением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</a:t>
                      </a:r>
                      <a:r>
                        <a:rPr lang="ru-RU" sz="1400" spc="2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400" spc="-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  <a:p>
                      <a:pPr algn="ctr"/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обучающихся,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имеющих</a:t>
                      </a:r>
                      <a:r>
                        <a:rPr lang="ru-RU" sz="1400" spc="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отличия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«ГТО»,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подтвержденный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удостоверением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lang="ru-RU" sz="1400" spc="1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400" spc="-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</a:t>
                      </a:r>
                      <a:r>
                        <a:rPr lang="ru-RU" sz="1400" spc="2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29%</a:t>
                      </a:r>
                    </a:p>
                    <a:p>
                      <a:pPr algn="ctr"/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обучающихся,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имеющих</a:t>
                      </a:r>
                      <a:r>
                        <a:rPr lang="ru-RU" sz="1400" spc="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отличия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«ГТО»,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подтвержденный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удостоверением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30% и</a:t>
                      </a:r>
                      <a:r>
                        <a:rPr lang="ru-RU" sz="14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обучающихся,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имеющих</a:t>
                      </a:r>
                      <a:r>
                        <a:rPr lang="ru-RU" sz="1400" spc="2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отличия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«ГТО»,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подтвержденный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удостоверением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7592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482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A47DFA-EBE1-4936-8676-AFC6784AD367}"/>
              </a:ext>
            </a:extLst>
          </p:cNvPr>
          <p:cNvSpPr txBox="1"/>
          <p:nvPr/>
        </p:nvSpPr>
        <p:spPr>
          <a:xfrm>
            <a:off x="1295400" y="661290"/>
            <a:ext cx="9220199" cy="789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 algn="ctr">
              <a:lnSpc>
                <a:spcPts val="3295"/>
              </a:lnSpc>
              <a:spcBef>
                <a:spcPts val="385"/>
              </a:spcBef>
              <a:spcAft>
                <a:spcPts val="0"/>
              </a:spcAft>
            </a:pPr>
            <a:r>
              <a:rPr lang="ru-RU" sz="2400" b="1" kern="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400" b="1" kern="0" spc="21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kern="0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</a:t>
            </a:r>
            <a:r>
              <a:rPr lang="ru-RU" sz="2400" b="1" kern="0" spc="24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kern="0" spc="16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«Здоровье»</a:t>
            </a:r>
            <a:endParaRPr lang="ru-RU" sz="2400" b="1" kern="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 algn="ctr">
              <a:lnSpc>
                <a:spcPts val="2085"/>
              </a:lnSpc>
            </a:pPr>
            <a:r>
              <a:rPr lang="ru-RU" sz="2400" spc="16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Распределение</a:t>
            </a:r>
            <a:r>
              <a:rPr lang="ru-RU" sz="2400" spc="6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9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</a:t>
            </a:r>
            <a:r>
              <a:rPr lang="ru-RU" sz="2400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15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уровням</a:t>
            </a:r>
            <a:endParaRPr lang="ru-RU" sz="24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1A552177-C9F8-4C19-8F4D-4CE823219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868859"/>
              </p:ext>
            </p:extLst>
          </p:nvPr>
        </p:nvGraphicFramePr>
        <p:xfrm>
          <a:off x="1134347" y="2275840"/>
          <a:ext cx="9542304" cy="23063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180768">
                  <a:extLst>
                    <a:ext uri="{9D8B030D-6E8A-4147-A177-3AD203B41FA5}">
                      <a16:colId xmlns:a16="http://schemas.microsoft.com/office/drawing/2014/main" val="3244593215"/>
                    </a:ext>
                  </a:extLst>
                </a:gridCol>
                <a:gridCol w="3180768">
                  <a:extLst>
                    <a:ext uri="{9D8B030D-6E8A-4147-A177-3AD203B41FA5}">
                      <a16:colId xmlns:a16="http://schemas.microsoft.com/office/drawing/2014/main" val="3840883832"/>
                    </a:ext>
                  </a:extLst>
                </a:gridCol>
                <a:gridCol w="3180768">
                  <a:extLst>
                    <a:ext uri="{9D8B030D-6E8A-4147-A177-3AD203B41FA5}">
                      <a16:colId xmlns:a16="http://schemas.microsoft.com/office/drawing/2014/main" val="3910008918"/>
                    </a:ext>
                  </a:extLst>
                </a:gridCol>
              </a:tblGrid>
              <a:tr h="576580">
                <a:tc rowSpan="4">
                  <a:txBody>
                    <a:bodyPr/>
                    <a:lstStyle/>
                    <a:p>
                      <a:pPr marL="90805"/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90805"/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90805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709930" marR="152400" indent="-539750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ru-RU" sz="1600" b="1" spc="13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Распределение </a:t>
                      </a:r>
                      <a:r>
                        <a:rPr lang="ru-RU" sz="1600" b="1" spc="9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600" b="1" spc="-47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600" b="1" spc="13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уровням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22985">
                        <a:spcBef>
                          <a:spcPts val="1290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1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Уровень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69645" marR="952500" algn="ctr">
                        <a:spcBef>
                          <a:spcPts val="1290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13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Диапазон</a:t>
                      </a:r>
                      <a:r>
                        <a:rPr lang="ru-RU" sz="1600" b="1" spc="-33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821014"/>
                  </a:ext>
                </a:extLst>
              </a:tr>
              <a:tr h="576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028700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ru-RU" sz="1600" spc="13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Базовый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67740" marR="95250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7-12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1494290"/>
                  </a:ext>
                </a:extLst>
              </a:tr>
              <a:tr h="576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013460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ru-RU" sz="1600" spc="15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Средний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69645" marR="939165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13-19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9395627"/>
                  </a:ext>
                </a:extLst>
              </a:tr>
              <a:tr h="576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061085"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ru-RU" sz="1600" spc="145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Полный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69645" marR="947420" algn="ctr"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ru-RU" sz="1600" spc="4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20-22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54542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A3F2237-9DF9-4A3A-AE98-35DCBFFA75A1}"/>
              </a:ext>
            </a:extLst>
          </p:cNvPr>
          <p:cNvSpPr txBox="1"/>
          <p:nvPr/>
        </p:nvSpPr>
        <p:spPr>
          <a:xfrm>
            <a:off x="1600200" y="4876800"/>
            <a:ext cx="9677400" cy="10033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91440" indent="-635">
              <a:lnSpc>
                <a:spcPct val="98000"/>
              </a:lnSpc>
              <a:spcBef>
                <a:spcPts val="305"/>
              </a:spcBef>
              <a:spcAft>
                <a:spcPts val="0"/>
              </a:spcAft>
            </a:pPr>
            <a:r>
              <a:rPr lang="ru-RU" sz="2000" spc="1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Пр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z="2000" spc="42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нулевом</a:t>
            </a:r>
            <a:r>
              <a:rPr lang="ru-RU" sz="2000" spc="4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3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значении</a:t>
            </a:r>
            <a:r>
              <a:rPr lang="ru-RU" sz="2000" spc="43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6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хотя</a:t>
            </a:r>
            <a:r>
              <a:rPr lang="ru-RU" sz="2000" spc="2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8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бы</a:t>
            </a:r>
            <a:r>
              <a:rPr lang="ru-RU" sz="2000" spc="3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1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одного</a:t>
            </a:r>
            <a:r>
              <a:rPr lang="ru-RU" sz="2000" spc="3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из</a:t>
            </a:r>
            <a:r>
              <a:rPr lang="ru-RU" sz="2000" spc="4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«критических»</a:t>
            </a:r>
            <a:r>
              <a:rPr lang="ru-RU" sz="2000" spc="-46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1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показателей</a:t>
            </a:r>
            <a:r>
              <a:rPr lang="ru-RU" sz="2000" spc="3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результат</a:t>
            </a:r>
            <a:r>
              <a:rPr lang="ru-RU" sz="2000" spc="27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</a:t>
            </a:r>
            <a:r>
              <a:rPr lang="ru-RU" sz="2000" spc="33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данному</a:t>
            </a:r>
            <a:r>
              <a:rPr lang="ru-RU" sz="2000" spc="35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4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направлению</a:t>
            </a:r>
            <a:r>
              <a:rPr lang="ru-RU" sz="2000" spc="-34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91440"/>
            <a:r>
              <a:rPr lang="ru-RU" sz="2000" spc="1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</a:t>
            </a:r>
            <a:r>
              <a:rPr lang="ru-RU" sz="2000" spc="-2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</a:t>
            </a:r>
            <a:r>
              <a:rPr lang="ru-RU" sz="2000" spc="-2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</a:t>
            </a:r>
            <a:r>
              <a:rPr lang="ru-RU" sz="2000" spc="-1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Л</a:t>
            </a:r>
            <a:r>
              <a:rPr lang="ru-RU" sz="2000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ЯЕТСЯ,</a:t>
            </a:r>
            <a:r>
              <a:rPr lang="ru-RU" sz="2000" spc="27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уровень</a:t>
            </a:r>
            <a:r>
              <a:rPr lang="ru-RU" sz="2000" spc="3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соответствия</a:t>
            </a:r>
            <a:r>
              <a:rPr lang="ru-RU" sz="2000" spc="37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–</a:t>
            </a:r>
            <a:r>
              <a:rPr lang="ru-RU" sz="2000" spc="-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</a:t>
            </a:r>
            <a:r>
              <a:rPr lang="ru-RU" sz="2000" spc="-15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z="2000" spc="-18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ЖЕ</a:t>
            </a:r>
            <a:r>
              <a:rPr lang="ru-RU" sz="2000" spc="36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Б</a:t>
            </a:r>
            <a:r>
              <a:rPr lang="ru-RU" sz="2000" spc="-1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А</a:t>
            </a:r>
            <a:r>
              <a:rPr lang="ru-RU" sz="2000" spc="-1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ЗОВ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</a:t>
            </a:r>
            <a:r>
              <a:rPr lang="ru-RU" sz="2000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spc="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ГО</a:t>
            </a:r>
            <a:r>
              <a:rPr lang="ru-RU" sz="2000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71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927959-763B-42BC-B904-6CAF0B1850F2}"/>
              </a:ext>
            </a:extLst>
          </p:cNvPr>
          <p:cNvSpPr txBox="1"/>
          <p:nvPr/>
        </p:nvSpPr>
        <p:spPr>
          <a:xfrm>
            <a:off x="228601" y="2119291"/>
            <a:ext cx="11658600" cy="4026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65480">
              <a:spcBef>
                <a:spcPts val="500"/>
              </a:spcBef>
            </a:pPr>
            <a:r>
              <a:rPr lang="ru-RU" sz="2800" b="1" spc="26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800" b="1" spc="18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22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НАП</a:t>
            </a:r>
            <a:r>
              <a:rPr lang="ru-RU" sz="2800" b="1" spc="-38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b="1" spc="-37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16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АВ</a:t>
            </a:r>
            <a:r>
              <a:rPr lang="ru-RU" sz="2800" b="1" spc="-37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800" b="1" spc="-38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b="1" spc="-37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16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НИ</a:t>
            </a:r>
            <a:r>
              <a:rPr lang="ru-RU" sz="2800" b="1" spc="-38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b="1" spc="26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215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«ВОСПИТАНИЕ»</a:t>
            </a:r>
            <a:endParaRPr lang="ru-RU" sz="2800" b="1" dirty="0">
              <a:effectLst/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marL="742950" lvl="1" indent="-285750">
              <a:spcBef>
                <a:spcPts val="1630"/>
              </a:spcBef>
              <a:spcAft>
                <a:spcPts val="0"/>
              </a:spcAft>
              <a:buSzPts val="1800"/>
              <a:buFont typeface="Wingdings" panose="05000000000000000000" pitchFamily="2" charset="2"/>
              <a:buChar char=""/>
              <a:tabLst>
                <a:tab pos="1014730" algn="l"/>
                <a:tab pos="1016000" algn="l"/>
              </a:tabLst>
            </a:pPr>
            <a:r>
              <a:rPr lang="ru-RU" sz="2800" spc="15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Критерий</a:t>
            </a:r>
            <a:r>
              <a:rPr lang="ru-RU" sz="2800" spc="16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800" spc="13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«Организация</a:t>
            </a:r>
            <a:r>
              <a:rPr lang="ru-RU" sz="2800" spc="11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800" spc="12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воспитательной</a:t>
            </a:r>
            <a:r>
              <a:rPr lang="ru-RU" sz="2800" spc="7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800" spc="9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деятельности»</a:t>
            </a:r>
            <a:endParaRPr lang="ru-RU" sz="28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Times New Roman" panose="02020603050405020304" pitchFamily="18" charset="0"/>
            </a:endParaRPr>
          </a:p>
          <a:p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marL="742950" marR="4367530" lvl="1" indent="-285750">
              <a:lnSpc>
                <a:spcPct val="98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"/>
              <a:tabLst>
                <a:tab pos="1014730" algn="l"/>
                <a:tab pos="1016000" algn="l"/>
              </a:tabLst>
            </a:pPr>
            <a:r>
              <a:rPr lang="ru-RU" sz="2800" spc="15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Критерий</a:t>
            </a:r>
            <a:r>
              <a:rPr lang="ru-RU" sz="2800" spc="16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800" spc="11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«Ученическое</a:t>
            </a:r>
            <a:r>
              <a:rPr lang="ru-RU" sz="2800" spc="135" dirty="0"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800" spc="13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самоуправление, </a:t>
            </a:r>
            <a:r>
              <a:rPr lang="ru-RU" sz="2800" spc="150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волонтерское</a:t>
            </a:r>
            <a:r>
              <a:rPr lang="ru-RU" sz="2800" spc="-545" dirty="0"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 </a:t>
            </a:r>
            <a:r>
              <a:rPr lang="ru-RU" sz="2800" spc="125" dirty="0">
                <a:effectLst/>
                <a:latin typeface="Times New Roman" panose="02020603050405020304" pitchFamily="18" charset="0"/>
                <a:ea typeface="Wingdings" panose="05000000000000000000" pitchFamily="2" charset="2"/>
                <a:cs typeface="Times New Roman" panose="02020603050405020304" pitchFamily="18" charset="0"/>
              </a:rPr>
              <a:t>движение»</a:t>
            </a:r>
            <a:endParaRPr lang="ru-RU" sz="28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Times New Roman" panose="02020603050405020304" pitchFamily="18" charset="0"/>
            </a:endParaRPr>
          </a:p>
          <a:p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00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ru-RU" sz="18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ru-RU" sz="100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ru-RU" sz="18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097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E2806B-4C21-4988-98EF-B67DEFFB8105}"/>
              </a:ext>
            </a:extLst>
          </p:cNvPr>
          <p:cNvSpPr txBox="1"/>
          <p:nvPr/>
        </p:nvSpPr>
        <p:spPr>
          <a:xfrm>
            <a:off x="914400" y="604784"/>
            <a:ext cx="960120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 algn="ctr">
              <a:lnSpc>
                <a:spcPts val="3295"/>
              </a:lnSpc>
              <a:spcBef>
                <a:spcPts val="1585"/>
              </a:spcBef>
              <a:spcAft>
                <a:spcPts val="0"/>
              </a:spcAft>
            </a:pPr>
            <a:r>
              <a:rPr lang="ru-RU" sz="24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400" b="1" spc="20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</a:t>
            </a:r>
            <a:r>
              <a:rPr lang="ru-RU" sz="2400" b="1" spc="2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8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«Воспитание»</a:t>
            </a:r>
            <a:endParaRPr lang="ru-RU" sz="24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 algn="ctr">
              <a:lnSpc>
                <a:spcPts val="2085"/>
              </a:lnSpc>
            </a:pPr>
            <a:r>
              <a:rPr lang="ru-RU" sz="2400" b="1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Критерий</a:t>
            </a:r>
            <a:r>
              <a:rPr lang="ru-RU" sz="2400" b="1" spc="15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«Организация</a:t>
            </a:r>
            <a:r>
              <a:rPr lang="ru-RU" sz="2400" b="1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2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воспитательной</a:t>
            </a:r>
            <a:r>
              <a:rPr lang="ru-RU" sz="2400" b="1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9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деятельности»</a:t>
            </a:r>
            <a:endParaRPr lang="ru-RU" sz="24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22868692-43D2-4636-9207-8DC05EE13B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35250"/>
              </p:ext>
            </p:extLst>
          </p:nvPr>
        </p:nvGraphicFramePr>
        <p:xfrm>
          <a:off x="726281" y="2031990"/>
          <a:ext cx="10551319" cy="392338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607719">
                  <a:extLst>
                    <a:ext uri="{9D8B030D-6E8A-4147-A177-3AD203B41FA5}">
                      <a16:colId xmlns:a16="http://schemas.microsoft.com/office/drawing/2014/main" val="310507445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9698259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26216879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53356047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3139065255"/>
                    </a:ext>
                  </a:extLst>
                </a:gridCol>
              </a:tblGrid>
              <a:tr h="253218">
                <a:tc>
                  <a:txBody>
                    <a:bodyPr/>
                    <a:lstStyle/>
                    <a:p>
                      <a:pPr marL="90043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  <a:p>
                      <a:pPr marL="90043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endParaRPr lang="ru-RU" sz="1600" b="1" spc="90" dirty="0">
                        <a:solidFill>
                          <a:srgbClr val="1B318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algn="ctr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algn="ctr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8385" algn="ctr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7115" algn="ctr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602270"/>
                  </a:ext>
                </a:extLst>
              </a:tr>
              <a:tr h="588062">
                <a:tc>
                  <a:txBody>
                    <a:bodyPr/>
                    <a:lstStyle/>
                    <a:p>
                      <a:pPr marL="91440">
                        <a:lnSpc>
                          <a:spcPts val="137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ru-RU" sz="14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Использование</a:t>
                      </a:r>
                      <a:r>
                        <a:rPr lang="ru-RU" sz="1400" spc="-2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государственных</a:t>
                      </a:r>
                      <a:r>
                        <a:rPr lang="ru-RU" sz="1400" spc="2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символов </a:t>
                      </a:r>
                      <a:r>
                        <a:rPr lang="ru-RU" sz="14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ru-RU" sz="1400" spc="-2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lang="ru-RU" sz="1400" spc="-2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обучении</a:t>
                      </a:r>
                      <a:r>
                        <a:rPr lang="ru-RU" sz="14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1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воспитании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ru-RU" sz="1400" spc="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25525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22350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062242"/>
                  </a:ext>
                </a:extLst>
              </a:tr>
              <a:tr h="588062"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90"/>
                        </a:spcBef>
                      </a:pP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Реализация</a:t>
                      </a:r>
                      <a:r>
                        <a:rPr lang="ru-RU" sz="1400" spc="2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рабочей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4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раммы </a:t>
                      </a:r>
                      <a:r>
                        <a:rPr lang="ru-RU" sz="1400" spc="8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воспитания,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том</a:t>
                      </a:r>
                      <a:r>
                        <a:rPr lang="ru-RU" sz="14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числе</a:t>
                      </a: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для</a:t>
                      </a:r>
                      <a:r>
                        <a:rPr lang="ru-RU" sz="1400" spc="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r>
                        <a:rPr lang="ru-RU" sz="1400" spc="1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400" spc="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1400" spc="-2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ВЗ</a:t>
                      </a:r>
                      <a:r>
                        <a:rPr lang="ru-RU" sz="1400" spc="-2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0805" algn="ctr">
                        <a:spcBef>
                          <a:spcPts val="95"/>
                        </a:spcBef>
                      </a:pPr>
                      <a:r>
                        <a:rPr lang="ru-RU" sz="1400" spc="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ru-RU" sz="1400" spc="9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25525" algn="ctr">
                        <a:lnSpc>
                          <a:spcPts val="3250"/>
                        </a:lnSpc>
                      </a:pPr>
                      <a:r>
                        <a:rPr lang="ru-RU" sz="14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22350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9281181"/>
                  </a:ext>
                </a:extLst>
              </a:tr>
              <a:tr h="588658"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125"/>
                        </a:spcBef>
                      </a:pP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Реализация</a:t>
                      </a:r>
                      <a:r>
                        <a:rPr lang="ru-RU" sz="1400" spc="2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календарного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плана</a:t>
                      </a:r>
                      <a:r>
                        <a:rPr lang="ru-RU" sz="1400" spc="2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воспитательной</a:t>
                      </a:r>
                      <a:r>
                        <a:rPr lang="ru-RU" sz="1400" spc="3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работы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0805" algn="ctr">
                        <a:spcBef>
                          <a:spcPts val="95"/>
                        </a:spcBef>
                      </a:pPr>
                      <a:r>
                        <a:rPr lang="ru-RU" sz="1400" spc="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ru-RU" sz="14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25525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22350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198345"/>
                  </a:ext>
                </a:extLst>
              </a:tr>
              <a:tr h="1000361">
                <a:tc>
                  <a:txBody>
                    <a:bodyPr/>
                    <a:lstStyle/>
                    <a:p>
                      <a:pPr marL="91440" marR="134620">
                        <a:lnSpc>
                          <a:spcPct val="88000"/>
                        </a:lnSpc>
                        <a:spcBef>
                          <a:spcPts val="230"/>
                        </a:spcBef>
                        <a:spcAft>
                          <a:spcPts val="0"/>
                        </a:spcAft>
                      </a:pP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Наличие </a:t>
                      </a:r>
                      <a:r>
                        <a:rPr lang="ru-RU" sz="14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советника </a:t>
                      </a: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директора</a:t>
                      </a:r>
                      <a:r>
                        <a:rPr lang="ru-RU" sz="14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400" spc="2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воспитанию</a:t>
                      </a:r>
                      <a:r>
                        <a:rPr lang="ru-RU" sz="1400" spc="28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взаимодействию</a:t>
                      </a:r>
                      <a:r>
                        <a:rPr lang="ru-RU" sz="1400" spc="2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400" spc="2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детскими</a:t>
                      </a:r>
                      <a:r>
                        <a:rPr lang="ru-RU" sz="14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общественными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объединениями</a:t>
                      </a:r>
                      <a:r>
                        <a:rPr lang="ru-RU" sz="14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-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(с</a:t>
                      </a:r>
                      <a:r>
                        <a:rPr lang="ru-RU" sz="1400" spc="-6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400" spc="-7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сентября</a:t>
                      </a:r>
                      <a:r>
                        <a:rPr lang="ru-RU" sz="1400" spc="-3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2023</a:t>
                      </a:r>
                      <a:r>
                        <a:rPr lang="ru-RU" sz="1400" spc="-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года)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0805" algn="ctr">
                        <a:spcBef>
                          <a:spcPts val="95"/>
                        </a:spcBef>
                      </a:pPr>
                      <a:r>
                        <a:rPr lang="ru-RU" sz="1400" spc="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ru-RU" sz="1400" spc="9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6480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3305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1995592"/>
                  </a:ext>
                </a:extLst>
              </a:tr>
              <a:tr h="493432">
                <a:tc>
                  <a:txBody>
                    <a:bodyPr/>
                    <a:lstStyle/>
                    <a:p>
                      <a:pPr marL="91440" marR="403225">
                        <a:lnSpc>
                          <a:spcPct val="8800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ru-RU" sz="1400" spc="1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Функционирование</a:t>
                      </a:r>
                      <a:r>
                        <a:rPr lang="ru-RU" sz="1400" spc="14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Совета  </a:t>
                      </a:r>
                      <a:r>
                        <a:rPr lang="ru-RU" sz="14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родителей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0805" algn="ctr">
                        <a:spcBef>
                          <a:spcPts val="100"/>
                        </a:spcBef>
                      </a:pPr>
                      <a:r>
                        <a:rPr lang="ru-RU" sz="1400" spc="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ru-RU" sz="1400" spc="9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46480" algn="ctr">
                        <a:lnSpc>
                          <a:spcPts val="3250"/>
                        </a:lnSpc>
                      </a:pPr>
                      <a:r>
                        <a:rPr lang="ru-RU" sz="14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tc>
                  <a:txBody>
                    <a:bodyPr/>
                    <a:lstStyle/>
                    <a:p>
                      <a:pPr marL="1043305" algn="ctr">
                        <a:lnSpc>
                          <a:spcPts val="3250"/>
                        </a:lnSpc>
                      </a:pPr>
                      <a:r>
                        <a:rPr lang="ru-RU" sz="14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6575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3513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FEAC31-A8DD-4FF4-9336-460C650C11B0}"/>
              </a:ext>
            </a:extLst>
          </p:cNvPr>
          <p:cNvSpPr txBox="1"/>
          <p:nvPr/>
        </p:nvSpPr>
        <p:spPr>
          <a:xfrm>
            <a:off x="1048265" y="513988"/>
            <a:ext cx="8933935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 algn="ctr">
              <a:lnSpc>
                <a:spcPts val="3295"/>
              </a:lnSpc>
              <a:spcBef>
                <a:spcPts val="1585"/>
              </a:spcBef>
              <a:spcAft>
                <a:spcPts val="0"/>
              </a:spcAft>
            </a:pPr>
            <a:r>
              <a:rPr lang="ru-RU" sz="22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200" b="1" spc="20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</a:t>
            </a:r>
            <a:r>
              <a:rPr lang="ru-RU" sz="2200" b="1" spc="2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spc="18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«Воспитание»</a:t>
            </a:r>
            <a:endParaRPr lang="ru-RU" sz="22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 algn="ctr">
              <a:lnSpc>
                <a:spcPts val="2085"/>
              </a:lnSpc>
            </a:pPr>
            <a:r>
              <a:rPr lang="ru-RU" sz="2200" b="1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Критерий</a:t>
            </a:r>
            <a:r>
              <a:rPr lang="ru-RU" sz="2200" b="1" spc="15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spc="1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«Организация</a:t>
            </a:r>
            <a:r>
              <a:rPr lang="ru-RU" sz="2200" b="1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spc="12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воспитательной</a:t>
            </a:r>
            <a:r>
              <a:rPr lang="ru-RU" sz="2200" b="1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spc="9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деятельности»</a:t>
            </a:r>
            <a:endParaRPr lang="ru-RU" sz="22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1637E2C-3C23-4298-A459-FB3FB22EDC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659400"/>
              </p:ext>
            </p:extLst>
          </p:nvPr>
        </p:nvGraphicFramePr>
        <p:xfrm>
          <a:off x="950379" y="1982600"/>
          <a:ext cx="10518254" cy="458469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500318">
                  <a:extLst>
                    <a:ext uri="{9D8B030D-6E8A-4147-A177-3AD203B41FA5}">
                      <a16:colId xmlns:a16="http://schemas.microsoft.com/office/drawing/2014/main" val="1644039843"/>
                    </a:ext>
                  </a:extLst>
                </a:gridCol>
                <a:gridCol w="2004484">
                  <a:extLst>
                    <a:ext uri="{9D8B030D-6E8A-4147-A177-3AD203B41FA5}">
                      <a16:colId xmlns:a16="http://schemas.microsoft.com/office/drawing/2014/main" val="2205319379"/>
                    </a:ext>
                  </a:extLst>
                </a:gridCol>
                <a:gridCol w="2004484">
                  <a:extLst>
                    <a:ext uri="{9D8B030D-6E8A-4147-A177-3AD203B41FA5}">
                      <a16:colId xmlns:a16="http://schemas.microsoft.com/office/drawing/2014/main" val="3513993438"/>
                    </a:ext>
                  </a:extLst>
                </a:gridCol>
                <a:gridCol w="2004484">
                  <a:extLst>
                    <a:ext uri="{9D8B030D-6E8A-4147-A177-3AD203B41FA5}">
                      <a16:colId xmlns:a16="http://schemas.microsoft.com/office/drawing/2014/main" val="1370883606"/>
                    </a:ext>
                  </a:extLst>
                </a:gridCol>
                <a:gridCol w="2004484">
                  <a:extLst>
                    <a:ext uri="{9D8B030D-6E8A-4147-A177-3AD203B41FA5}">
                      <a16:colId xmlns:a16="http://schemas.microsoft.com/office/drawing/2014/main" val="1858661432"/>
                    </a:ext>
                  </a:extLst>
                </a:gridCol>
              </a:tblGrid>
              <a:tr h="272004">
                <a:tc>
                  <a:txBody>
                    <a:bodyPr/>
                    <a:lstStyle/>
                    <a:p>
                      <a:pPr marL="890905" algn="ctr">
                        <a:spcBef>
                          <a:spcPts val="285"/>
                        </a:spcBef>
                        <a:spcAft>
                          <a:spcPts val="0"/>
                        </a:spcAft>
                      </a:pPr>
                      <a:r>
                        <a:rPr lang="ru-RU" sz="1100" b="1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algn="ctr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algn="ctr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0765" algn="ctr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spcBef>
                          <a:spcPts val="235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3715063"/>
                  </a:ext>
                </a:extLst>
              </a:tr>
              <a:tr h="1266608">
                <a:tc>
                  <a:txBody>
                    <a:bodyPr/>
                    <a:lstStyle/>
                    <a:p>
                      <a:pPr marL="90805">
                        <a:lnSpc>
                          <a:spcPct val="88000"/>
                        </a:lnSpc>
                        <a:spcBef>
                          <a:spcPts val="225"/>
                        </a:spcBef>
                      </a:pP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Взаимодействие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образовательной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351790">
                        <a:lnSpc>
                          <a:spcPct val="88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организации</a:t>
                      </a:r>
                      <a:r>
                        <a:rPr lang="ru-RU" sz="1100" spc="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родителей</a:t>
                      </a:r>
                      <a:r>
                        <a:rPr lang="ru-RU" sz="1100" spc="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процессе</a:t>
                      </a:r>
                      <a:r>
                        <a:rPr lang="ru-RU" sz="1100" spc="26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реализации</a:t>
                      </a:r>
                      <a:r>
                        <a:rPr lang="ru-RU" sz="1100" spc="-2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920750">
                        <a:lnSpc>
                          <a:spcPct val="88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рабочей</a:t>
                      </a:r>
                      <a:r>
                        <a:rPr lang="ru-RU" sz="1100" spc="2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раммы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воспитания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90"/>
                        </a:spcBef>
                      </a:pPr>
                      <a:r>
                        <a:rPr lang="ru-RU" sz="1100" spc="-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100" spc="-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-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осуществляется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 marR="619760">
                        <a:lnSpc>
                          <a:spcPct val="88000"/>
                        </a:lnSpc>
                        <a:spcBef>
                          <a:spcPts val="225"/>
                        </a:spcBef>
                        <a:spcAft>
                          <a:spcPts val="0"/>
                        </a:spcAft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осуществляется</a:t>
                      </a:r>
                      <a:r>
                        <a:rPr lang="ru-RU" sz="1100" spc="2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использованием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331470">
                        <a:lnSpc>
                          <a:spcPct val="88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регламентированных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форм</a:t>
                      </a:r>
                      <a:r>
                        <a:rPr lang="ru-RU" sz="1100" spc="-6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взаимодействия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 marR="619760">
                        <a:lnSpc>
                          <a:spcPct val="88000"/>
                        </a:lnSpc>
                        <a:spcBef>
                          <a:spcPts val="225"/>
                        </a:spcBef>
                        <a:spcAft>
                          <a:spcPts val="0"/>
                        </a:spcAft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осуществляется</a:t>
                      </a:r>
                      <a:r>
                        <a:rPr lang="ru-RU" sz="1100" spc="2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использованием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ct val="88000"/>
                        </a:lnSpc>
                        <a:spcBef>
                          <a:spcPts val="15"/>
                        </a:spcBef>
                      </a:pP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регламентированных и</a:t>
                      </a:r>
                      <a:r>
                        <a:rPr lang="ru-RU" sz="1100" spc="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неформальных</a:t>
                      </a:r>
                      <a:r>
                        <a:rPr lang="ru-RU" sz="1100" spc="2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форм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взаимодействия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88000"/>
                        </a:lnSpc>
                        <a:spcBef>
                          <a:spcPts val="225"/>
                        </a:spcBef>
                      </a:pP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трансляция </a:t>
                      </a:r>
                      <a:r>
                        <a:rPr lang="ru-RU" sz="1100" spc="7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опыта</a:t>
                      </a:r>
                      <a:r>
                        <a:rPr lang="ru-RU" sz="1100" spc="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организации</a:t>
                      </a:r>
                      <a:r>
                        <a:rPr lang="ru-RU" sz="1100" spc="-2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ct val="88000"/>
                        </a:lnSpc>
                        <a:spcBef>
                          <a:spcPts val="15"/>
                        </a:spcBef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взаимодействия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образовательной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организации</a:t>
                      </a:r>
                      <a:r>
                        <a:rPr lang="ru-RU" sz="1100" spc="2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ct val="88000"/>
                        </a:lnSpc>
                        <a:spcBef>
                          <a:spcPts val="20"/>
                        </a:spcBef>
                      </a:pP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родителей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100" spc="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процессе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реализации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рабочей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программы</a:t>
                      </a:r>
                      <a:r>
                        <a:rPr lang="ru-RU" sz="1100" spc="-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воспитания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8129060"/>
                  </a:ext>
                </a:extLst>
              </a:tr>
              <a:tr h="967581"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125"/>
                        </a:spcBef>
                      </a:pPr>
                      <a:r>
                        <a:rPr lang="ru-RU" sz="1100" spc="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100" spc="25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школьной</a:t>
                      </a:r>
                      <a:r>
                        <a:rPr lang="ru-RU" sz="1100" spc="-25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161290">
                        <a:lnSpc>
                          <a:spcPct val="90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символики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(флаг </a:t>
                      </a:r>
                      <a:r>
                        <a:rPr lang="ru-RU" sz="1100" spc="7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школы,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1100" spc="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имн</a:t>
                      </a:r>
                      <a:r>
                        <a:rPr lang="ru-RU" sz="1100" spc="-3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7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школы,</a:t>
                      </a:r>
                      <a:r>
                        <a:rPr lang="ru-RU" sz="1100" spc="1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эмблема</a:t>
                      </a:r>
                      <a:r>
                        <a:rPr lang="ru-RU" sz="1100" spc="24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школы,</a:t>
                      </a:r>
                      <a:r>
                        <a:rPr lang="ru-RU" sz="1100" spc="9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элементы школьного костюма</a:t>
                      </a:r>
                      <a:r>
                        <a:rPr lang="ru-RU" sz="1100" spc="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т.п.)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95"/>
                        </a:spcBef>
                      </a:pPr>
                      <a:r>
                        <a:rPr lang="ru-RU" sz="1100" spc="8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 marR="357505">
                        <a:lnSpc>
                          <a:spcPct val="90000"/>
                        </a:lnSpc>
                        <a:spcBef>
                          <a:spcPts val="245"/>
                        </a:spcBef>
                        <a:spcAft>
                          <a:spcPts val="0"/>
                        </a:spcAft>
                      </a:pPr>
                      <a:r>
                        <a:rPr lang="ru-RU" sz="1100" spc="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школьной</a:t>
                      </a:r>
                      <a:r>
                        <a:rPr lang="ru-RU" sz="1100" spc="1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символики</a:t>
                      </a:r>
                      <a:r>
                        <a:rPr lang="ru-RU" sz="1100" spc="11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(флаг</a:t>
                      </a:r>
                      <a:r>
                        <a:rPr lang="ru-RU" sz="1100" spc="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школы,</a:t>
                      </a:r>
                      <a:r>
                        <a:rPr lang="ru-RU" sz="1100" spc="2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имн</a:t>
                      </a:r>
                      <a:r>
                        <a:rPr lang="ru-RU" sz="1100" spc="27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школы,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эмблема</a:t>
                      </a:r>
                      <a:r>
                        <a:rPr lang="ru-RU" sz="1100" spc="2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школы,</a:t>
                      </a: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элементы</a:t>
                      </a:r>
                      <a:r>
                        <a:rPr lang="ru-RU" sz="1100" spc="-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школьного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ts val="1300"/>
                        </a:lnSpc>
                      </a:pP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костюма</a:t>
                      </a:r>
                      <a:r>
                        <a:rPr lang="ru-RU" sz="1100" spc="2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8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т.п.)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16000">
                        <a:lnSpc>
                          <a:spcPts val="3250"/>
                        </a:lnSpc>
                      </a:pP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260" algn="ctr">
                        <a:lnSpc>
                          <a:spcPts val="3250"/>
                        </a:lnSpc>
                      </a:pP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188505"/>
                  </a:ext>
                </a:extLst>
              </a:tr>
              <a:tr h="1266608"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95"/>
                        </a:spcBef>
                      </a:pPr>
                      <a:r>
                        <a:rPr lang="ru-RU" sz="1100" spc="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Реализация</a:t>
                      </a:r>
                      <a:r>
                        <a:rPr lang="ru-RU" sz="1100" spc="27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рамм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473710">
                        <a:lnSpc>
                          <a:spcPct val="88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краеведения</a:t>
                      </a:r>
                      <a:r>
                        <a:rPr lang="ru-RU" sz="1100" spc="5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8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школьного</a:t>
                      </a:r>
                      <a:r>
                        <a:rPr lang="ru-RU" sz="1100" spc="-3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туризма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 marR="619760">
                        <a:lnSpc>
                          <a:spcPct val="88000"/>
                        </a:lnSpc>
                        <a:spcBef>
                          <a:spcPts val="230"/>
                        </a:spcBef>
                        <a:spcAft>
                          <a:spcPts val="0"/>
                        </a:spcAft>
                      </a:pPr>
                      <a:r>
                        <a:rPr lang="ru-RU" sz="1100" spc="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100" spc="27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реализуются</a:t>
                      </a:r>
                      <a:r>
                        <a:rPr lang="ru-RU" sz="1100" spc="-3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100" spc="-23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раммы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699135">
                        <a:lnSpc>
                          <a:spcPct val="88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краеведения</a:t>
                      </a: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школьного</a:t>
                      </a:r>
                      <a:r>
                        <a:rPr lang="ru-RU" sz="1100" spc="-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туризма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95"/>
                        </a:spcBef>
                      </a:pPr>
                      <a:r>
                        <a:rPr lang="ru-RU" sz="1100" spc="9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реализуется</a:t>
                      </a:r>
                      <a:r>
                        <a:rPr lang="ru-RU" sz="1100" spc="18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ts val="1295"/>
                        </a:lnSpc>
                      </a:pP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636905">
                        <a:lnSpc>
                          <a:spcPct val="88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краеведения</a:t>
                      </a:r>
                      <a:r>
                        <a:rPr lang="ru-RU" sz="1100" spc="27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8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или</a:t>
                      </a:r>
                      <a:r>
                        <a:rPr lang="ru-RU" sz="1100" spc="-3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школьного</a:t>
                      </a:r>
                      <a:r>
                        <a:rPr lang="ru-RU" sz="1100" spc="-8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туризма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95"/>
                        </a:spcBef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реализуются</a:t>
                      </a:r>
                      <a:r>
                        <a:rPr lang="ru-RU" sz="1100" spc="1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ts val="1295"/>
                        </a:lnSpc>
                      </a:pP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>
                        <a:lnSpc>
                          <a:spcPts val="1295"/>
                        </a:lnSpc>
                      </a:pP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краеведения</a:t>
                      </a:r>
                      <a:r>
                        <a:rPr lang="ru-RU" sz="1100" spc="2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3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245110">
                        <a:lnSpc>
                          <a:spcPct val="88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100" spc="4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школьного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9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туризма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1370"/>
                        </a:lnSpc>
                        <a:spcBef>
                          <a:spcPts val="95"/>
                        </a:spcBef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реализуются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147955">
                        <a:lnSpc>
                          <a:spcPct val="88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раммы</a:t>
                      </a:r>
                      <a:r>
                        <a:rPr lang="ru-RU" sz="1100" spc="2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100" spc="5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каждому</a:t>
                      </a:r>
                      <a:r>
                        <a:rPr lang="ru-RU" sz="1100" spc="-3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spc="26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направлений</a:t>
                      </a:r>
                      <a:r>
                        <a:rPr lang="ru-RU" sz="1100" spc="-2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805" marR="485140">
                        <a:lnSpc>
                          <a:spcPct val="88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(краеведение</a:t>
                      </a:r>
                      <a:r>
                        <a:rPr lang="ru-RU" sz="1100" spc="2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100" spc="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школьный</a:t>
                      </a:r>
                      <a:r>
                        <a:rPr lang="ru-RU" sz="1100" spc="2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6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туризм),</a:t>
                      </a:r>
                      <a:r>
                        <a:rPr lang="ru-RU" sz="1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причем </a:t>
                      </a:r>
                      <a:r>
                        <a:rPr lang="ru-RU" sz="1100" spc="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100" spc="9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одному </a:t>
                      </a:r>
                      <a:r>
                        <a:rPr lang="ru-RU" sz="1100" spc="5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spc="6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направлений </a:t>
                      </a:r>
                      <a:r>
                        <a:rPr lang="ru-RU" sz="1100" spc="8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более </a:t>
                      </a: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100" spc="5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прог</a:t>
                      </a:r>
                      <a:r>
                        <a:rPr lang="ru-RU" sz="1100" spc="11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раммы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575903"/>
                  </a:ext>
                </a:extLst>
              </a:tr>
              <a:tr h="811898">
                <a:tc>
                  <a:txBody>
                    <a:bodyPr/>
                    <a:lstStyle/>
                    <a:p>
                      <a:pPr marL="90805" marR="892175" algn="just">
                        <a:lnSpc>
                          <a:spcPct val="8800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Организация </a:t>
                      </a:r>
                      <a:r>
                        <a:rPr lang="ru-RU" sz="1100" spc="9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летних</a:t>
                      </a:r>
                      <a:r>
                        <a:rPr lang="ru-RU" sz="1100" spc="-3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8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тематических </a:t>
                      </a:r>
                      <a:r>
                        <a:rPr lang="ru-RU" sz="1100" spc="10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смен </a:t>
                      </a: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100" spc="-36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11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школьном</a:t>
                      </a:r>
                      <a:r>
                        <a:rPr lang="ru-RU" sz="1100" spc="5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spc="85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лагере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100"/>
                        </a:spcBef>
                      </a:pPr>
                      <a:r>
                        <a:rPr lang="ru-RU" sz="1100" spc="8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spcBef>
                          <a:spcPts val="100"/>
                        </a:spcBef>
                      </a:pPr>
                      <a:r>
                        <a:rPr lang="ru-RU" sz="1100" spc="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16000">
                        <a:lnSpc>
                          <a:spcPts val="3250"/>
                        </a:lnSpc>
                      </a:pPr>
                      <a:r>
                        <a:rPr lang="ru-RU" sz="110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260" algn="ctr">
                        <a:lnSpc>
                          <a:spcPts val="3250"/>
                        </a:lnSpc>
                      </a:pPr>
                      <a:r>
                        <a:rPr lang="ru-RU" sz="1100" dirty="0">
                          <a:solidFill>
                            <a:srgbClr val="1B318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9488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0104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7BB2AC-F4E4-4221-9121-30A1167CBBC0}"/>
              </a:ext>
            </a:extLst>
          </p:cNvPr>
          <p:cNvSpPr txBox="1"/>
          <p:nvPr/>
        </p:nvSpPr>
        <p:spPr>
          <a:xfrm>
            <a:off x="838200" y="513988"/>
            <a:ext cx="9601199" cy="789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 algn="ctr">
              <a:lnSpc>
                <a:spcPts val="3295"/>
              </a:lnSpc>
              <a:spcBef>
                <a:spcPts val="1585"/>
              </a:spcBef>
              <a:spcAft>
                <a:spcPts val="0"/>
              </a:spcAft>
            </a:pPr>
            <a:r>
              <a:rPr lang="ru-RU" sz="24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400" b="1" spc="20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</a:t>
            </a:r>
            <a:r>
              <a:rPr lang="ru-RU" sz="2400" b="1" spc="2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8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«Воспитание»</a:t>
            </a:r>
            <a:endParaRPr lang="ru-RU" sz="24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 algn="ctr">
              <a:lnSpc>
                <a:spcPts val="2085"/>
              </a:lnSpc>
            </a:pPr>
            <a:r>
              <a:rPr lang="ru-RU" sz="2400" b="1" spc="15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Критерий</a:t>
            </a:r>
            <a:r>
              <a:rPr lang="ru-RU" sz="2400" b="1" spc="15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«Организация</a:t>
            </a:r>
            <a:r>
              <a:rPr lang="ru-RU" sz="2400" b="1" spc="1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12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воспитательной</a:t>
            </a:r>
            <a:r>
              <a:rPr lang="ru-RU" sz="2400" b="1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9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деятельности»</a:t>
            </a:r>
            <a:endParaRPr lang="ru-RU" sz="24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AE23C778-886B-48DA-A894-DD45FD6B8B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425311"/>
              </p:ext>
            </p:extLst>
          </p:nvPr>
        </p:nvGraphicFramePr>
        <p:xfrm>
          <a:off x="1048265" y="1823993"/>
          <a:ext cx="10820399" cy="48573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{C4B1156A-380E-4F78-BDF5-A606A8083BF9}</a:tableStyleId>
              </a:tblPr>
              <a:tblGrid>
                <a:gridCol w="3582429">
                  <a:extLst>
                    <a:ext uri="{9D8B030D-6E8A-4147-A177-3AD203B41FA5}">
                      <a16:colId xmlns:a16="http://schemas.microsoft.com/office/drawing/2014/main" val="2366742160"/>
                    </a:ext>
                  </a:extLst>
                </a:gridCol>
                <a:gridCol w="1900881">
                  <a:extLst>
                    <a:ext uri="{9D8B030D-6E8A-4147-A177-3AD203B41FA5}">
                      <a16:colId xmlns:a16="http://schemas.microsoft.com/office/drawing/2014/main" val="3470583918"/>
                    </a:ext>
                  </a:extLst>
                </a:gridCol>
                <a:gridCol w="1704693">
                  <a:extLst>
                    <a:ext uri="{9D8B030D-6E8A-4147-A177-3AD203B41FA5}">
                      <a16:colId xmlns:a16="http://schemas.microsoft.com/office/drawing/2014/main" val="2912129029"/>
                    </a:ext>
                  </a:extLst>
                </a:gridCol>
                <a:gridCol w="1628617">
                  <a:extLst>
                    <a:ext uri="{9D8B030D-6E8A-4147-A177-3AD203B41FA5}">
                      <a16:colId xmlns:a16="http://schemas.microsoft.com/office/drawing/2014/main" val="601947265"/>
                    </a:ext>
                  </a:extLst>
                </a:gridCol>
                <a:gridCol w="2003779">
                  <a:extLst>
                    <a:ext uri="{9D8B030D-6E8A-4147-A177-3AD203B41FA5}">
                      <a16:colId xmlns:a16="http://schemas.microsoft.com/office/drawing/2014/main" val="2881673510"/>
                    </a:ext>
                  </a:extLst>
                </a:gridCol>
              </a:tblGrid>
              <a:tr h="29708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57483693"/>
                  </a:ext>
                </a:extLst>
              </a:tr>
              <a:tr h="374677">
                <a:tc>
                  <a:txBody>
                    <a:bodyPr/>
                    <a:lstStyle/>
                    <a:p>
                      <a:pPr algn="ctr"/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</a:t>
                      </a:r>
                      <a:r>
                        <a:rPr lang="ru-RU" sz="1400" spc="1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Совета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2389184"/>
                  </a:ext>
                </a:extLst>
              </a:tr>
              <a:tr h="562015">
                <a:tc>
                  <a:txBody>
                    <a:bodyPr/>
                    <a:lstStyle/>
                    <a:p>
                      <a:pPr algn="ctr"/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первичного</a:t>
                      </a:r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отделения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lang="ru-RU" sz="1400" spc="-2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ДДМ</a:t>
                      </a:r>
                      <a:r>
                        <a:rPr lang="ru-RU" sz="1400" spc="-2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«Движение</a:t>
                      </a:r>
                      <a:r>
                        <a:rPr lang="ru-RU" sz="1400" spc="3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первых»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79078001"/>
                  </a:ext>
                </a:extLst>
              </a:tr>
              <a:tr h="562015">
                <a:tc>
                  <a:txBody>
                    <a:bodyPr/>
                    <a:lstStyle/>
                    <a:p>
                      <a:pPr algn="ctr"/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центра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детских инициатив,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пространства</a:t>
                      </a:r>
                      <a:r>
                        <a:rPr lang="ru-RU" sz="1400" spc="1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ученического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самоуправления</a:t>
                      </a:r>
                      <a:r>
                        <a:rPr lang="ru-RU" sz="1400" spc="-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1751622"/>
                  </a:ext>
                </a:extLst>
              </a:tr>
              <a:tr h="562015">
                <a:tc>
                  <a:txBody>
                    <a:bodyPr/>
                    <a:lstStyle/>
                    <a:p>
                      <a:pPr algn="ctr"/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</a:t>
                      </a:r>
                      <a:r>
                        <a:rPr lang="ru-RU" sz="1400" spc="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«Орлята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России»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</a:t>
                      </a:r>
                      <a:r>
                        <a:rPr lang="ru-RU" sz="1400" spc="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начального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7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</a:t>
                      </a:r>
                      <a:r>
                        <a:rPr lang="ru-RU" sz="1400" spc="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89324497"/>
                  </a:ext>
                </a:extLst>
              </a:tr>
              <a:tr h="749354">
                <a:tc>
                  <a:txBody>
                    <a:bodyPr/>
                    <a:lstStyle/>
                    <a:p>
                      <a:pPr algn="ctr"/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представительств</a:t>
                      </a:r>
                      <a:r>
                        <a:rPr lang="ru-RU" sz="1400" spc="13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детских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молодежных</a:t>
                      </a:r>
                      <a:r>
                        <a:rPr lang="ru-RU" sz="1400" spc="2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общественных</a:t>
                      </a:r>
                      <a:r>
                        <a:rPr lang="ru-RU" sz="1400" spc="-2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1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объединений </a:t>
                      </a:r>
                      <a:r>
                        <a:rPr lang="ru-RU" sz="14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</a:t>
                      </a:r>
                      <a:r>
                        <a:rPr lang="ru-RU" sz="1400" spc="5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Юнармия</a:t>
                      </a:r>
                      <a:r>
                        <a:rPr lang="ru-RU" sz="14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lang="ru-RU" sz="1400" spc="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«Большая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перемена»</a:t>
                      </a:r>
                      <a:r>
                        <a:rPr lang="ru-RU" sz="1400" spc="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др.)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76509410"/>
                  </a:ext>
                </a:extLst>
              </a:tr>
              <a:tr h="749354">
                <a:tc>
                  <a:txBody>
                    <a:bodyPr/>
                    <a:lstStyle/>
                    <a:p>
                      <a:pPr algn="ctr"/>
                      <a:r>
                        <a:rPr lang="ru-RU" sz="1400" spc="7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в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волонтёрском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движении </a:t>
                      </a:r>
                      <a:r>
                        <a:rPr lang="ru-RU" sz="1400" spc="6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 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основного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</a:t>
                      </a:r>
                      <a:r>
                        <a:rPr lang="ru-RU" sz="1400" spc="28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400" spc="3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4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(или)</a:t>
                      </a:r>
                      <a:r>
                        <a:rPr lang="ru-RU" sz="1400" spc="10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среднего</a:t>
                      </a:r>
                      <a:r>
                        <a:rPr lang="ru-RU" sz="1400" spc="2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</a:t>
                      </a:r>
                      <a:r>
                        <a:rPr lang="ru-RU" sz="1400" spc="1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участвуют</a:t>
                      </a:r>
                      <a:r>
                        <a:rPr lang="ru-RU" sz="1400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</a:p>
                    <a:p>
                      <a:pPr algn="ctr"/>
                      <a:r>
                        <a:rPr lang="ru-RU" sz="1400" spc="10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волонтёрском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движении</a:t>
                      </a:r>
                      <a:r>
                        <a:rPr lang="ru-RU" sz="1400" spc="-2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9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</a:t>
                      </a:r>
                      <a:r>
                        <a:rPr lang="ru-RU" sz="1400" spc="-36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7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участвуют</a:t>
                      </a:r>
                      <a:r>
                        <a:rPr lang="ru-RU" sz="1400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волонтёрском</a:t>
                      </a:r>
                      <a:r>
                        <a:rPr lang="ru-RU" sz="14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1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движении</a:t>
                      </a:r>
                      <a:r>
                        <a:rPr lang="ru-RU" sz="1400" spc="-2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30263232"/>
                  </a:ext>
                </a:extLst>
              </a:tr>
              <a:tr h="584540">
                <a:tc>
                  <a:txBody>
                    <a:bodyPr/>
                    <a:lstStyle/>
                    <a:p>
                      <a:pPr algn="ctr"/>
                      <a:r>
                        <a:rPr lang="ru-RU" sz="1400" spc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школьных</a:t>
                      </a:r>
                      <a:r>
                        <a:rPr lang="ru-RU" sz="1400" spc="11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военно-</a:t>
                      </a:r>
                      <a:r>
                        <a:rPr lang="ru-RU" sz="1400" spc="-36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9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патриотических</a:t>
                      </a:r>
                      <a:r>
                        <a:rPr lang="ru-RU" sz="1400" spc="5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spc="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клубов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8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pc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47143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0866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D2211F34-6071-450A-B11D-73E4CD4B15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051364"/>
              </p:ext>
            </p:extLst>
          </p:nvPr>
        </p:nvGraphicFramePr>
        <p:xfrm>
          <a:off x="1243012" y="2219686"/>
          <a:ext cx="10010775" cy="26390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336925">
                  <a:extLst>
                    <a:ext uri="{9D8B030D-6E8A-4147-A177-3AD203B41FA5}">
                      <a16:colId xmlns:a16="http://schemas.microsoft.com/office/drawing/2014/main" val="2092457463"/>
                    </a:ext>
                  </a:extLst>
                </a:gridCol>
                <a:gridCol w="3336925">
                  <a:extLst>
                    <a:ext uri="{9D8B030D-6E8A-4147-A177-3AD203B41FA5}">
                      <a16:colId xmlns:a16="http://schemas.microsoft.com/office/drawing/2014/main" val="2279482264"/>
                    </a:ext>
                  </a:extLst>
                </a:gridCol>
                <a:gridCol w="3336925">
                  <a:extLst>
                    <a:ext uri="{9D8B030D-6E8A-4147-A177-3AD203B41FA5}">
                      <a16:colId xmlns:a16="http://schemas.microsoft.com/office/drawing/2014/main" val="3813422889"/>
                    </a:ext>
                  </a:extLst>
                </a:gridCol>
              </a:tblGrid>
              <a:tr h="659765">
                <a:tc rowSpan="4">
                  <a:txBody>
                    <a:bodyPr/>
                    <a:lstStyle/>
                    <a:p>
                      <a:pPr marL="90805"/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90805"/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90805"/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90805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480060" marR="481965" indent="-224790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ru-RU" sz="1600" b="1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Распределение</a:t>
                      </a:r>
                      <a:r>
                        <a:rPr lang="ru-RU" sz="1600" b="1" spc="-47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spc="9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600" b="1" spc="8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spc="1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уровням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38555" marR="1082675" algn="ctr">
                        <a:spcBef>
                          <a:spcPts val="1615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1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Уровень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38555" marR="1144270" algn="ctr">
                        <a:spcBef>
                          <a:spcPts val="1615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12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Диапазон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3933105"/>
                  </a:ext>
                </a:extLst>
              </a:tr>
              <a:tr h="6597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08405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ru-RU" sz="1600" spc="13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Базовый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38555" marR="113030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10-14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5950358"/>
                  </a:ext>
                </a:extLst>
              </a:tr>
              <a:tr h="6597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88720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ru-RU" sz="1600" spc="16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Средний</a:t>
                      </a:r>
                      <a:r>
                        <a:rPr lang="ru-RU" sz="1600" spc="-31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38555" marR="113030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15-17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2286815"/>
                  </a:ext>
                </a:extLst>
              </a:tr>
              <a:tr h="6597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38555" marR="114046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ru-RU" sz="1600" spc="145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Полный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38555" marR="1128395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18-20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800919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28AF7E7-6B65-4667-B4C3-2CF1619C376F}"/>
              </a:ext>
            </a:extLst>
          </p:cNvPr>
          <p:cNvSpPr txBox="1"/>
          <p:nvPr/>
        </p:nvSpPr>
        <p:spPr>
          <a:xfrm>
            <a:off x="838200" y="582378"/>
            <a:ext cx="9144000" cy="801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1615" algn="ctr">
              <a:lnSpc>
                <a:spcPts val="3295"/>
              </a:lnSpc>
              <a:spcBef>
                <a:spcPts val="1585"/>
              </a:spcBef>
              <a:spcAft>
                <a:spcPts val="0"/>
              </a:spcAft>
            </a:pPr>
            <a:r>
              <a:rPr lang="ru-RU" sz="28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Магистральное</a:t>
            </a:r>
            <a:r>
              <a:rPr lang="ru-RU" sz="2800" b="1" spc="20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24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направление</a:t>
            </a:r>
            <a:r>
              <a:rPr lang="ru-RU" sz="2800" b="1" spc="23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18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«Воспитание»</a:t>
            </a:r>
            <a:endParaRPr lang="ru-RU" sz="28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21615" algn="ctr">
              <a:lnSpc>
                <a:spcPts val="2085"/>
              </a:lnSpc>
            </a:pPr>
            <a:r>
              <a:rPr lang="ru-RU" sz="2800" b="1" spc="16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Распределение</a:t>
            </a:r>
            <a:r>
              <a:rPr lang="ru-RU" sz="2800" b="1" spc="65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9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</a:t>
            </a:r>
            <a:r>
              <a:rPr lang="ru-RU" sz="2800" b="1" spc="7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15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уровням</a:t>
            </a:r>
            <a:endParaRPr lang="ru-RU" sz="2800" b="1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7FB825-8411-4848-AD3F-42F65F0178BE}"/>
              </a:ext>
            </a:extLst>
          </p:cNvPr>
          <p:cNvSpPr txBox="1"/>
          <p:nvPr/>
        </p:nvSpPr>
        <p:spPr>
          <a:xfrm>
            <a:off x="2362200" y="5356814"/>
            <a:ext cx="7772400" cy="912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91440" indent="-635">
              <a:lnSpc>
                <a:spcPct val="98000"/>
              </a:lnSpc>
              <a:spcBef>
                <a:spcPts val="305"/>
              </a:spcBef>
              <a:spcAft>
                <a:spcPts val="0"/>
              </a:spcAft>
            </a:pPr>
            <a:r>
              <a:rPr lang="ru-RU" spc="1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Пр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pc="42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нулевом</a:t>
            </a:r>
            <a:r>
              <a:rPr lang="ru-RU" spc="4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3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значении</a:t>
            </a:r>
            <a:r>
              <a:rPr lang="ru-RU" spc="43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6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хотя</a:t>
            </a:r>
            <a:r>
              <a:rPr lang="ru-RU" spc="2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8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бы</a:t>
            </a:r>
            <a:r>
              <a:rPr lang="ru-RU" spc="3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1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одного</a:t>
            </a:r>
            <a:r>
              <a:rPr lang="ru-RU" spc="3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из</a:t>
            </a:r>
            <a:r>
              <a:rPr lang="ru-RU" spc="4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«критических»</a:t>
            </a:r>
            <a:r>
              <a:rPr lang="ru-RU" spc="-46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1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показателей</a:t>
            </a:r>
            <a:r>
              <a:rPr lang="ru-RU" spc="3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результат</a:t>
            </a:r>
            <a:r>
              <a:rPr lang="ru-RU" spc="27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</a:t>
            </a:r>
            <a:r>
              <a:rPr lang="ru-RU" spc="33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данному</a:t>
            </a:r>
            <a:r>
              <a:rPr lang="ru-RU" spc="35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4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направлению</a:t>
            </a:r>
            <a:r>
              <a:rPr lang="ru-RU" spc="-34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91440"/>
            <a:r>
              <a:rPr lang="ru-RU" spc="1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</a:t>
            </a:r>
            <a:r>
              <a:rPr lang="ru-RU" spc="-2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</a:t>
            </a:r>
            <a:r>
              <a:rPr lang="ru-RU" spc="-20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</a:t>
            </a:r>
            <a:r>
              <a:rPr lang="ru-RU" spc="-1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Л</a:t>
            </a:r>
            <a:r>
              <a:rPr lang="ru-RU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ЯЕТСЯ,</a:t>
            </a:r>
            <a:r>
              <a:rPr lang="ru-RU" spc="27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уровень</a:t>
            </a:r>
            <a:r>
              <a:rPr lang="ru-RU" spc="3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1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соответствия</a:t>
            </a:r>
            <a:r>
              <a:rPr lang="ru-RU" spc="37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–</a:t>
            </a:r>
            <a:r>
              <a:rPr lang="ru-RU" spc="-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</a:t>
            </a:r>
            <a:r>
              <a:rPr lang="ru-RU" spc="-15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</a:t>
            </a:r>
            <a:r>
              <a:rPr lang="ru-RU" spc="-18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ЖЕ</a:t>
            </a:r>
            <a:r>
              <a:rPr lang="ru-RU" spc="36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Б</a:t>
            </a:r>
            <a:r>
              <a:rPr lang="ru-RU" spc="-1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А</a:t>
            </a:r>
            <a:r>
              <a:rPr lang="ru-RU" spc="-19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130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ЗОВ</a:t>
            </a:r>
            <a:r>
              <a:rPr lang="ru-RU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</a:t>
            </a:r>
            <a:r>
              <a:rPr lang="ru-RU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pc="9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ГО</a:t>
            </a:r>
            <a:r>
              <a:rPr lang="ru-RU" spc="-205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1F5F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08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C2B571-4E64-45CD-B706-2711EE24E359}"/>
              </a:ext>
            </a:extLst>
          </p:cNvPr>
          <p:cNvSpPr txBox="1"/>
          <p:nvPr/>
        </p:nvSpPr>
        <p:spPr>
          <a:xfrm>
            <a:off x="3048000" y="3247647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4182110" algn="l"/>
              </a:tabLst>
            </a:pPr>
            <a:r>
              <a:rPr lang="ru-RU" sz="2800" dirty="0"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Телефон 8988 300 92 19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FBCC98-F4BF-4C83-ABFD-91B023D9609A}"/>
              </a:ext>
            </a:extLst>
          </p:cNvPr>
          <p:cNvSpPr txBox="1"/>
          <p:nvPr/>
        </p:nvSpPr>
        <p:spPr>
          <a:xfrm>
            <a:off x="3056253" y="4064557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почта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gulzhan1507@mail.ru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1904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1455</Words>
  <Application>Microsoft Office PowerPoint</Application>
  <PresentationFormat>Широкоэкранный</PresentationFormat>
  <Paragraphs>370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 MT</vt:lpstr>
      <vt:lpstr>Calibri</vt:lpstr>
      <vt:lpstr>Tahoma</vt:lpstr>
      <vt:lpstr>Times New Roman</vt:lpstr>
      <vt:lpstr>Wingdings</vt:lpstr>
      <vt:lpstr>Office Theme</vt:lpstr>
      <vt:lpstr>ПРОЕКТ «ШКОЛА МИНПРОСВЕЩЕНИЯ РОССИИ»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Гульжан</cp:lastModifiedBy>
  <cp:revision>47</cp:revision>
  <cp:lastPrinted>2024-02-27T06:33:23Z</cp:lastPrinted>
  <dcterms:created xsi:type="dcterms:W3CDTF">2024-02-24T19:01:54Z</dcterms:created>
  <dcterms:modified xsi:type="dcterms:W3CDTF">2024-02-27T06:43:50Z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2024-02-24T00:00:00Z</vt:filetime>
  </property>
  <property fmtid="{D5CDD505-2E9C-101B-9397-08002B2CF9AE}" pid="5" name="Producer">
    <vt:lpwstr>Microsoft® PowerPoint® 2010</vt:lpwstr>
  </property>
</Properties>
</file>