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73" r:id="rId3"/>
    <p:sldId id="259" r:id="rId4"/>
    <p:sldId id="272" r:id="rId5"/>
    <p:sldId id="274" r:id="rId6"/>
    <p:sldId id="269" r:id="rId7"/>
    <p:sldId id="267" r:id="rId8"/>
    <p:sldId id="271" r:id="rId9"/>
    <p:sldId id="278" r:id="rId10"/>
    <p:sldId id="270" r:id="rId11"/>
    <p:sldId id="275" r:id="rId12"/>
    <p:sldId id="276" r:id="rId13"/>
    <p:sldId id="277" r:id="rId14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1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DF2F7"/>
    <a:srgbClr val="6B46CC"/>
    <a:srgbClr val="5C4DCE"/>
    <a:srgbClr val="682EA7"/>
    <a:srgbClr val="7E38C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408" y="60"/>
      </p:cViewPr>
      <p:guideLst>
        <p:guide orient="horz" pos="2880"/>
        <p:guide pos="1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KO\Downloads\&#1042;&#1099;&#1075;&#1088;&#1091;&#1079;&#1082;&#1072;%202023-11-14%20(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KO\Downloads\&#1042;&#1099;&#1075;&#1088;&#1091;&#1079;&#1082;&#1072;%202023-11-14%20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dirty="0"/>
              <a:t>«Учитель. Школьная команда»</a:t>
            </a:r>
          </a:p>
        </c:rich>
      </c:tx>
      <c:layout>
        <c:manualLayout>
          <c:xMode val="edge"/>
          <c:yMode val="edge"/>
          <c:x val="0.32537182852143481"/>
          <c:y val="1.446858238843589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3.4135297743281501E-2"/>
          <c:y val="0.15319444444444488"/>
          <c:w val="0.52012529113578965"/>
          <c:h val="0.7773611111111115"/>
        </c:manualLayout>
      </c:layout>
      <c:pieChart>
        <c:varyColors val="1"/>
        <c:ser>
          <c:idx val="0"/>
          <c:order val="0"/>
          <c:dPt>
            <c:idx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46-41F6-9BC2-0D71BA841D4E}"/>
              </c:ext>
            </c:extLst>
          </c:dPt>
          <c:dPt>
            <c:idx val="1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46-41F6-9BC2-0D71BA841D4E}"/>
              </c:ext>
            </c:extLst>
          </c:dPt>
          <c:dPt>
            <c:idx val="2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46-41F6-9BC2-0D71BA841D4E}"/>
              </c:ext>
            </c:extLst>
          </c:dPt>
          <c:dPt>
            <c:idx val="3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46-41F6-9BC2-0D71BA841D4E}"/>
              </c:ext>
            </c:extLst>
          </c:dPt>
          <c:dLbls>
            <c:dLbl>
              <c:idx val="0"/>
              <c:layout>
                <c:manualLayout>
                  <c:x val="-0.12631691004873716"/>
                  <c:y val="0.17765932579471985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E46-41F6-9BC2-0D71BA841D4E}"/>
                </c:ext>
              </c:extLst>
            </c:dLbl>
            <c:dLbl>
              <c:idx val="1"/>
              <c:layout>
                <c:manualLayout>
                  <c:x val="-0.15387685394673298"/>
                  <c:y val="-0.1553942756567995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E46-41F6-9BC2-0D71BA841D4E}"/>
                </c:ext>
              </c:extLst>
            </c:dLbl>
            <c:dLbl>
              <c:idx val="2"/>
              <c:layout>
                <c:manualLayout>
                  <c:x val="0.10474642401213634"/>
                  <c:y val="-4.4123651210265458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E46-41F6-9BC2-0D71BA841D4E}"/>
                </c:ext>
              </c:extLst>
            </c:dLbl>
            <c:dLbl>
              <c:idx val="3"/>
              <c:layout>
                <c:manualLayout>
                  <c:x val="-4.6719378827646735E-2"/>
                  <c:y val="1.9885535141440794E-3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E46-41F6-9BC2-0D71BA841D4E}"/>
                </c:ext>
              </c:extLst>
            </c:dLbl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inEnd"/>
            <c:showVal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Учитель!$H$1:$K$1</c:f>
              <c:strCache>
                <c:ptCount val="4"/>
                <c:pt idx="0">
                  <c:v>Ниже базового</c:v>
                </c:pt>
                <c:pt idx="1">
                  <c:v>Базовый уровень</c:v>
                </c:pt>
                <c:pt idx="2">
                  <c:v>Средний уровень</c:v>
                </c:pt>
                <c:pt idx="3">
                  <c:v>Высокий уровень</c:v>
                </c:pt>
              </c:strCache>
            </c:strRef>
          </c:cat>
          <c:val>
            <c:numRef>
              <c:f>Учитель!$H$52:$K$52</c:f>
              <c:numCache>
                <c:formatCode>General</c:formatCode>
                <c:ptCount val="4"/>
                <c:pt idx="0">
                  <c:v>180</c:v>
                </c:pt>
                <c:pt idx="1">
                  <c:v>223</c:v>
                </c:pt>
                <c:pt idx="2">
                  <c:v>392</c:v>
                </c:pt>
                <c:pt idx="3">
                  <c:v>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E46-41F6-9BC2-0D71BA841D4E}"/>
            </c:ext>
          </c:extLst>
        </c:ser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4619260354913777"/>
          <c:y val="0.37173483522892981"/>
          <c:w val="0.28576815398075295"/>
          <c:h val="0.26620589093030034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>
          <a:solidFill>
            <a:sysClr val="windowText" lastClr="000000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по критерию </a:t>
            </a:r>
            <a:r>
              <a:rPr lang="ru-RU" sz="1800" b="1" i="0" baseline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«Учитель. Школьная команда»</a:t>
            </a:r>
            <a:r>
              <a:rPr 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разрезе МО</a:t>
            </a: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3.0292738183580158E-2"/>
          <c:y val="9.8121815758633518E-2"/>
          <c:w val="0.96970726181641986"/>
          <c:h val="0.53024188256703264"/>
        </c:manualLayout>
      </c:layout>
      <c:barChart>
        <c:barDir val="col"/>
        <c:grouping val="clustered"/>
        <c:ser>
          <c:idx val="0"/>
          <c:order val="0"/>
          <c:tx>
            <c:strRef>
              <c:f>Учитель!$H$1</c:f>
              <c:strCache>
                <c:ptCount val="1"/>
                <c:pt idx="0">
                  <c:v>Ниже базового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cat>
            <c:strRef>
              <c:f>Учитель!$G$2:$G$51</c:f>
              <c:strCache>
                <c:ptCount val="50"/>
                <c:pt idx="0">
                  <c:v>Агульский район</c:v>
                </c:pt>
                <c:pt idx="1">
                  <c:v>Акушинский район</c:v>
                </c:pt>
                <c:pt idx="2">
                  <c:v>Ахвахский район</c:v>
                </c:pt>
                <c:pt idx="3">
                  <c:v>Ахтынский район</c:v>
                </c:pt>
                <c:pt idx="4">
                  <c:v>Бабаюртовский район</c:v>
                </c:pt>
                <c:pt idx="5">
                  <c:v>Буйнакский район</c:v>
                </c:pt>
                <c:pt idx="6">
                  <c:v>г. Буйнакск</c:v>
                </c:pt>
                <c:pt idx="7">
                  <c:v>г. Дагестанские Огни</c:v>
                </c:pt>
                <c:pt idx="8">
                  <c:v>г. Дербент</c:v>
                </c:pt>
                <c:pt idx="9">
                  <c:v>г. Избербаш</c:v>
                </c:pt>
                <c:pt idx="10">
                  <c:v>г. Каспийск</c:v>
                </c:pt>
                <c:pt idx="11">
                  <c:v>г. Кизилюрт</c:v>
                </c:pt>
                <c:pt idx="12">
                  <c:v>г. Кизляр</c:v>
                </c:pt>
                <c:pt idx="13">
                  <c:v>г. Махачкала</c:v>
                </c:pt>
                <c:pt idx="14">
                  <c:v>г. Хасавюрт</c:v>
                </c:pt>
                <c:pt idx="15">
                  <c:v>г. Южно-Сухокумск</c:v>
                </c:pt>
                <c:pt idx="16">
                  <c:v>Гергебильский район</c:v>
                </c:pt>
                <c:pt idx="17">
                  <c:v>Гумбетовский район</c:v>
                </c:pt>
                <c:pt idx="18">
                  <c:v>Дахадаевский район</c:v>
                </c:pt>
                <c:pt idx="19">
                  <c:v>Дербентский район</c:v>
                </c:pt>
                <c:pt idx="20">
                  <c:v>Докузпаринский район</c:v>
                </c:pt>
                <c:pt idx="21">
                  <c:v>Казбековский район</c:v>
                </c:pt>
                <c:pt idx="22">
                  <c:v>Кайтагский район</c:v>
                </c:pt>
                <c:pt idx="23">
                  <c:v>Карабудахкентский район</c:v>
                </c:pt>
                <c:pt idx="24">
                  <c:v>Каякентский район</c:v>
                </c:pt>
                <c:pt idx="25">
                  <c:v>Кизилюртовский район</c:v>
                </c:pt>
                <c:pt idx="26">
                  <c:v>Кизлярский район</c:v>
                </c:pt>
                <c:pt idx="27">
                  <c:v>Кулинский район</c:v>
                </c:pt>
                <c:pt idx="28">
                  <c:v>Кумторкалинский район</c:v>
                </c:pt>
                <c:pt idx="29">
                  <c:v>Курахский район</c:v>
                </c:pt>
                <c:pt idx="30">
                  <c:v>Лакский район</c:v>
                </c:pt>
                <c:pt idx="31">
                  <c:v>Левашинский район</c:v>
                </c:pt>
                <c:pt idx="32">
                  <c:v>Магарамкентский район</c:v>
                </c:pt>
                <c:pt idx="33">
                  <c:v>Новолакский район</c:v>
                </c:pt>
                <c:pt idx="34">
                  <c:v>Ногайский район</c:v>
                </c:pt>
                <c:pt idx="35">
                  <c:v>Подведомственные</c:v>
                </c:pt>
                <c:pt idx="36">
                  <c:v>Рутульский район</c:v>
                </c:pt>
                <c:pt idx="37">
                  <c:v>Сергокалинский район</c:v>
                </c:pt>
                <c:pt idx="38">
                  <c:v>Сулейман-Стальский район</c:v>
                </c:pt>
                <c:pt idx="39">
                  <c:v>Табасаранский район</c:v>
                </c:pt>
                <c:pt idx="40">
                  <c:v>Тарумовский район</c:v>
                </c:pt>
                <c:pt idx="41">
                  <c:v>Тляратинский район</c:v>
                </c:pt>
                <c:pt idx="42">
                  <c:v>Унцукульский район</c:v>
                </c:pt>
                <c:pt idx="43">
                  <c:v>Хасавюртовский район</c:v>
                </c:pt>
                <c:pt idx="44">
                  <c:v>Хивский район</c:v>
                </c:pt>
                <c:pt idx="45">
                  <c:v>Хунзахский район</c:v>
                </c:pt>
                <c:pt idx="46">
                  <c:v>Цумадинский район</c:v>
                </c:pt>
                <c:pt idx="47">
                  <c:v>Цунтинский район</c:v>
                </c:pt>
                <c:pt idx="48">
                  <c:v>Чародинский район</c:v>
                </c:pt>
                <c:pt idx="49">
                  <c:v>Шамильский район</c:v>
                </c:pt>
              </c:strCache>
            </c:strRef>
          </c:cat>
          <c:val>
            <c:numRef>
              <c:f>Учитель!$H$2:$H$51</c:f>
              <c:numCache>
                <c:formatCode>General</c:formatCode>
                <c:ptCount val="50"/>
                <c:pt idx="0">
                  <c:v>4</c:v>
                </c:pt>
                <c:pt idx="1">
                  <c:v>16</c:v>
                </c:pt>
                <c:pt idx="2">
                  <c:v>3</c:v>
                </c:pt>
                <c:pt idx="3">
                  <c:v>3</c:v>
                </c:pt>
                <c:pt idx="4">
                  <c:v>2</c:v>
                </c:pt>
                <c:pt idx="5">
                  <c:v>2</c:v>
                </c:pt>
                <c:pt idx="6">
                  <c:v>0</c:v>
                </c:pt>
                <c:pt idx="7">
                  <c:v>1</c:v>
                </c:pt>
                <c:pt idx="8">
                  <c:v>3</c:v>
                </c:pt>
                <c:pt idx="9">
                  <c:v>0</c:v>
                </c:pt>
                <c:pt idx="10">
                  <c:v>2</c:v>
                </c:pt>
                <c:pt idx="11">
                  <c:v>2</c:v>
                </c:pt>
                <c:pt idx="12">
                  <c:v>0</c:v>
                </c:pt>
                <c:pt idx="13">
                  <c:v>3</c:v>
                </c:pt>
                <c:pt idx="14">
                  <c:v>1</c:v>
                </c:pt>
                <c:pt idx="15">
                  <c:v>2</c:v>
                </c:pt>
                <c:pt idx="16">
                  <c:v>3</c:v>
                </c:pt>
                <c:pt idx="17">
                  <c:v>2</c:v>
                </c:pt>
                <c:pt idx="18">
                  <c:v>13</c:v>
                </c:pt>
                <c:pt idx="19">
                  <c:v>8</c:v>
                </c:pt>
                <c:pt idx="20">
                  <c:v>2</c:v>
                </c:pt>
                <c:pt idx="21">
                  <c:v>2</c:v>
                </c:pt>
                <c:pt idx="22">
                  <c:v>14</c:v>
                </c:pt>
                <c:pt idx="23">
                  <c:v>2</c:v>
                </c:pt>
                <c:pt idx="24">
                  <c:v>0</c:v>
                </c:pt>
                <c:pt idx="25">
                  <c:v>1</c:v>
                </c:pt>
                <c:pt idx="26">
                  <c:v>0</c:v>
                </c:pt>
                <c:pt idx="27">
                  <c:v>1</c:v>
                </c:pt>
                <c:pt idx="28">
                  <c:v>0</c:v>
                </c:pt>
                <c:pt idx="29">
                  <c:v>10</c:v>
                </c:pt>
                <c:pt idx="30">
                  <c:v>5</c:v>
                </c:pt>
                <c:pt idx="31">
                  <c:v>16</c:v>
                </c:pt>
                <c:pt idx="32">
                  <c:v>1</c:v>
                </c:pt>
                <c:pt idx="33">
                  <c:v>2</c:v>
                </c:pt>
                <c:pt idx="34">
                  <c:v>5</c:v>
                </c:pt>
                <c:pt idx="35">
                  <c:v>9</c:v>
                </c:pt>
                <c:pt idx="36">
                  <c:v>0</c:v>
                </c:pt>
                <c:pt idx="37">
                  <c:v>6</c:v>
                </c:pt>
                <c:pt idx="38">
                  <c:v>2</c:v>
                </c:pt>
                <c:pt idx="39">
                  <c:v>12</c:v>
                </c:pt>
                <c:pt idx="40">
                  <c:v>0</c:v>
                </c:pt>
                <c:pt idx="41">
                  <c:v>4</c:v>
                </c:pt>
                <c:pt idx="42">
                  <c:v>0</c:v>
                </c:pt>
                <c:pt idx="43">
                  <c:v>1</c:v>
                </c:pt>
                <c:pt idx="44">
                  <c:v>1</c:v>
                </c:pt>
                <c:pt idx="45">
                  <c:v>4</c:v>
                </c:pt>
                <c:pt idx="46">
                  <c:v>0</c:v>
                </c:pt>
                <c:pt idx="47">
                  <c:v>5</c:v>
                </c:pt>
                <c:pt idx="48">
                  <c:v>4</c:v>
                </c:pt>
                <c:pt idx="49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625-4AE6-86B4-A5A640BF3FDC}"/>
            </c:ext>
          </c:extLst>
        </c:ser>
        <c:ser>
          <c:idx val="1"/>
          <c:order val="1"/>
          <c:tx>
            <c:strRef>
              <c:f>Учитель!$I$1</c:f>
              <c:strCache>
                <c:ptCount val="1"/>
                <c:pt idx="0">
                  <c:v>Базовый уровень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Учитель!$G$2:$G$51</c:f>
              <c:strCache>
                <c:ptCount val="50"/>
                <c:pt idx="0">
                  <c:v>Агульский район</c:v>
                </c:pt>
                <c:pt idx="1">
                  <c:v>Акушинский район</c:v>
                </c:pt>
                <c:pt idx="2">
                  <c:v>Ахвахский район</c:v>
                </c:pt>
                <c:pt idx="3">
                  <c:v>Ахтынский район</c:v>
                </c:pt>
                <c:pt idx="4">
                  <c:v>Бабаюртовский район</c:v>
                </c:pt>
                <c:pt idx="5">
                  <c:v>Буйнакский район</c:v>
                </c:pt>
                <c:pt idx="6">
                  <c:v>г. Буйнакск</c:v>
                </c:pt>
                <c:pt idx="7">
                  <c:v>г. Дагестанские Огни</c:v>
                </c:pt>
                <c:pt idx="8">
                  <c:v>г. Дербент</c:v>
                </c:pt>
                <c:pt idx="9">
                  <c:v>г. Избербаш</c:v>
                </c:pt>
                <c:pt idx="10">
                  <c:v>г. Каспийск</c:v>
                </c:pt>
                <c:pt idx="11">
                  <c:v>г. Кизилюрт</c:v>
                </c:pt>
                <c:pt idx="12">
                  <c:v>г. Кизляр</c:v>
                </c:pt>
                <c:pt idx="13">
                  <c:v>г. Махачкала</c:v>
                </c:pt>
                <c:pt idx="14">
                  <c:v>г. Хасавюрт</c:v>
                </c:pt>
                <c:pt idx="15">
                  <c:v>г. Южно-Сухокумск</c:v>
                </c:pt>
                <c:pt idx="16">
                  <c:v>Гергебильский район</c:v>
                </c:pt>
                <c:pt idx="17">
                  <c:v>Гумбетовский район</c:v>
                </c:pt>
                <c:pt idx="18">
                  <c:v>Дахадаевский район</c:v>
                </c:pt>
                <c:pt idx="19">
                  <c:v>Дербентский район</c:v>
                </c:pt>
                <c:pt idx="20">
                  <c:v>Докузпаринский район</c:v>
                </c:pt>
                <c:pt idx="21">
                  <c:v>Казбековский район</c:v>
                </c:pt>
                <c:pt idx="22">
                  <c:v>Кайтагский район</c:v>
                </c:pt>
                <c:pt idx="23">
                  <c:v>Карабудахкентский район</c:v>
                </c:pt>
                <c:pt idx="24">
                  <c:v>Каякентский район</c:v>
                </c:pt>
                <c:pt idx="25">
                  <c:v>Кизилюртовский район</c:v>
                </c:pt>
                <c:pt idx="26">
                  <c:v>Кизлярский район</c:v>
                </c:pt>
                <c:pt idx="27">
                  <c:v>Кулинский район</c:v>
                </c:pt>
                <c:pt idx="28">
                  <c:v>Кумторкалинский район</c:v>
                </c:pt>
                <c:pt idx="29">
                  <c:v>Курахский район</c:v>
                </c:pt>
                <c:pt idx="30">
                  <c:v>Лакский район</c:v>
                </c:pt>
                <c:pt idx="31">
                  <c:v>Левашинский район</c:v>
                </c:pt>
                <c:pt idx="32">
                  <c:v>Магарамкентский район</c:v>
                </c:pt>
                <c:pt idx="33">
                  <c:v>Новолакский район</c:v>
                </c:pt>
                <c:pt idx="34">
                  <c:v>Ногайский район</c:v>
                </c:pt>
                <c:pt idx="35">
                  <c:v>Подведомственные</c:v>
                </c:pt>
                <c:pt idx="36">
                  <c:v>Рутульский район</c:v>
                </c:pt>
                <c:pt idx="37">
                  <c:v>Сергокалинский район</c:v>
                </c:pt>
                <c:pt idx="38">
                  <c:v>Сулейман-Стальский район</c:v>
                </c:pt>
                <c:pt idx="39">
                  <c:v>Табасаранский район</c:v>
                </c:pt>
                <c:pt idx="40">
                  <c:v>Тарумовский район</c:v>
                </c:pt>
                <c:pt idx="41">
                  <c:v>Тляратинский район</c:v>
                </c:pt>
                <c:pt idx="42">
                  <c:v>Унцукульский район</c:v>
                </c:pt>
                <c:pt idx="43">
                  <c:v>Хасавюртовский район</c:v>
                </c:pt>
                <c:pt idx="44">
                  <c:v>Хивский район</c:v>
                </c:pt>
                <c:pt idx="45">
                  <c:v>Хунзахский район</c:v>
                </c:pt>
                <c:pt idx="46">
                  <c:v>Цумадинский район</c:v>
                </c:pt>
                <c:pt idx="47">
                  <c:v>Цунтинский район</c:v>
                </c:pt>
                <c:pt idx="48">
                  <c:v>Чародинский район</c:v>
                </c:pt>
                <c:pt idx="49">
                  <c:v>Шамильский район</c:v>
                </c:pt>
              </c:strCache>
            </c:strRef>
          </c:cat>
          <c:val>
            <c:numRef>
              <c:f>Учитель!$I$2:$I$51</c:f>
              <c:numCache>
                <c:formatCode>General</c:formatCode>
                <c:ptCount val="50"/>
                <c:pt idx="0">
                  <c:v>8</c:v>
                </c:pt>
                <c:pt idx="1">
                  <c:v>14</c:v>
                </c:pt>
                <c:pt idx="2">
                  <c:v>6</c:v>
                </c:pt>
                <c:pt idx="3">
                  <c:v>7</c:v>
                </c:pt>
                <c:pt idx="4">
                  <c:v>3</c:v>
                </c:pt>
                <c:pt idx="5">
                  <c:v>2</c:v>
                </c:pt>
                <c:pt idx="6">
                  <c:v>3</c:v>
                </c:pt>
                <c:pt idx="7">
                  <c:v>4</c:v>
                </c:pt>
                <c:pt idx="8">
                  <c:v>4</c:v>
                </c:pt>
                <c:pt idx="9">
                  <c:v>0</c:v>
                </c:pt>
                <c:pt idx="10">
                  <c:v>5</c:v>
                </c:pt>
                <c:pt idx="11">
                  <c:v>0</c:v>
                </c:pt>
                <c:pt idx="12">
                  <c:v>2</c:v>
                </c:pt>
                <c:pt idx="13">
                  <c:v>1</c:v>
                </c:pt>
                <c:pt idx="14">
                  <c:v>4</c:v>
                </c:pt>
                <c:pt idx="15">
                  <c:v>0</c:v>
                </c:pt>
                <c:pt idx="16">
                  <c:v>3</c:v>
                </c:pt>
                <c:pt idx="17">
                  <c:v>1</c:v>
                </c:pt>
                <c:pt idx="18">
                  <c:v>9</c:v>
                </c:pt>
                <c:pt idx="19">
                  <c:v>7</c:v>
                </c:pt>
                <c:pt idx="20">
                  <c:v>2</c:v>
                </c:pt>
                <c:pt idx="21">
                  <c:v>4</c:v>
                </c:pt>
                <c:pt idx="22">
                  <c:v>4</c:v>
                </c:pt>
                <c:pt idx="23">
                  <c:v>7</c:v>
                </c:pt>
                <c:pt idx="24">
                  <c:v>0</c:v>
                </c:pt>
                <c:pt idx="25">
                  <c:v>6</c:v>
                </c:pt>
                <c:pt idx="26">
                  <c:v>0</c:v>
                </c:pt>
                <c:pt idx="27">
                  <c:v>0</c:v>
                </c:pt>
                <c:pt idx="28">
                  <c:v>2</c:v>
                </c:pt>
                <c:pt idx="29">
                  <c:v>7</c:v>
                </c:pt>
                <c:pt idx="30">
                  <c:v>3</c:v>
                </c:pt>
                <c:pt idx="31">
                  <c:v>7</c:v>
                </c:pt>
                <c:pt idx="32">
                  <c:v>2</c:v>
                </c:pt>
                <c:pt idx="33">
                  <c:v>4</c:v>
                </c:pt>
                <c:pt idx="34">
                  <c:v>1</c:v>
                </c:pt>
                <c:pt idx="35">
                  <c:v>25</c:v>
                </c:pt>
                <c:pt idx="36">
                  <c:v>0</c:v>
                </c:pt>
                <c:pt idx="37">
                  <c:v>3</c:v>
                </c:pt>
                <c:pt idx="38">
                  <c:v>12</c:v>
                </c:pt>
                <c:pt idx="39">
                  <c:v>18</c:v>
                </c:pt>
                <c:pt idx="40">
                  <c:v>0</c:v>
                </c:pt>
                <c:pt idx="41">
                  <c:v>5</c:v>
                </c:pt>
                <c:pt idx="42">
                  <c:v>0</c:v>
                </c:pt>
                <c:pt idx="43">
                  <c:v>12</c:v>
                </c:pt>
                <c:pt idx="44">
                  <c:v>1</c:v>
                </c:pt>
                <c:pt idx="45">
                  <c:v>2</c:v>
                </c:pt>
                <c:pt idx="46">
                  <c:v>4</c:v>
                </c:pt>
                <c:pt idx="47">
                  <c:v>4</c:v>
                </c:pt>
                <c:pt idx="48">
                  <c:v>4</c:v>
                </c:pt>
                <c:pt idx="49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625-4AE6-86B4-A5A640BF3FDC}"/>
            </c:ext>
          </c:extLst>
        </c:ser>
        <c:ser>
          <c:idx val="2"/>
          <c:order val="2"/>
          <c:tx>
            <c:strRef>
              <c:f>Учитель!$J$1</c:f>
              <c:strCache>
                <c:ptCount val="1"/>
                <c:pt idx="0">
                  <c:v>Средний уровень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/>
          </c:spPr>
          <c:cat>
            <c:strRef>
              <c:f>Учитель!$G$2:$G$51</c:f>
              <c:strCache>
                <c:ptCount val="50"/>
                <c:pt idx="0">
                  <c:v>Агульский район</c:v>
                </c:pt>
                <c:pt idx="1">
                  <c:v>Акушинский район</c:v>
                </c:pt>
                <c:pt idx="2">
                  <c:v>Ахвахский район</c:v>
                </c:pt>
                <c:pt idx="3">
                  <c:v>Ахтынский район</c:v>
                </c:pt>
                <c:pt idx="4">
                  <c:v>Бабаюртовский район</c:v>
                </c:pt>
                <c:pt idx="5">
                  <c:v>Буйнакский район</c:v>
                </c:pt>
                <c:pt idx="6">
                  <c:v>г. Буйнакск</c:v>
                </c:pt>
                <c:pt idx="7">
                  <c:v>г. Дагестанские Огни</c:v>
                </c:pt>
                <c:pt idx="8">
                  <c:v>г. Дербент</c:v>
                </c:pt>
                <c:pt idx="9">
                  <c:v>г. Избербаш</c:v>
                </c:pt>
                <c:pt idx="10">
                  <c:v>г. Каспийск</c:v>
                </c:pt>
                <c:pt idx="11">
                  <c:v>г. Кизилюрт</c:v>
                </c:pt>
                <c:pt idx="12">
                  <c:v>г. Кизляр</c:v>
                </c:pt>
                <c:pt idx="13">
                  <c:v>г. Махачкала</c:v>
                </c:pt>
                <c:pt idx="14">
                  <c:v>г. Хасавюрт</c:v>
                </c:pt>
                <c:pt idx="15">
                  <c:v>г. Южно-Сухокумск</c:v>
                </c:pt>
                <c:pt idx="16">
                  <c:v>Гергебильский район</c:v>
                </c:pt>
                <c:pt idx="17">
                  <c:v>Гумбетовский район</c:v>
                </c:pt>
                <c:pt idx="18">
                  <c:v>Дахадаевский район</c:v>
                </c:pt>
                <c:pt idx="19">
                  <c:v>Дербентский район</c:v>
                </c:pt>
                <c:pt idx="20">
                  <c:v>Докузпаринский район</c:v>
                </c:pt>
                <c:pt idx="21">
                  <c:v>Казбековский район</c:v>
                </c:pt>
                <c:pt idx="22">
                  <c:v>Кайтагский район</c:v>
                </c:pt>
                <c:pt idx="23">
                  <c:v>Карабудахкентский район</c:v>
                </c:pt>
                <c:pt idx="24">
                  <c:v>Каякентский район</c:v>
                </c:pt>
                <c:pt idx="25">
                  <c:v>Кизилюртовский район</c:v>
                </c:pt>
                <c:pt idx="26">
                  <c:v>Кизлярский район</c:v>
                </c:pt>
                <c:pt idx="27">
                  <c:v>Кулинский район</c:v>
                </c:pt>
                <c:pt idx="28">
                  <c:v>Кумторкалинский район</c:v>
                </c:pt>
                <c:pt idx="29">
                  <c:v>Курахский район</c:v>
                </c:pt>
                <c:pt idx="30">
                  <c:v>Лакский район</c:v>
                </c:pt>
                <c:pt idx="31">
                  <c:v>Левашинский район</c:v>
                </c:pt>
                <c:pt idx="32">
                  <c:v>Магарамкентский район</c:v>
                </c:pt>
                <c:pt idx="33">
                  <c:v>Новолакский район</c:v>
                </c:pt>
                <c:pt idx="34">
                  <c:v>Ногайский район</c:v>
                </c:pt>
                <c:pt idx="35">
                  <c:v>Подведомственные</c:v>
                </c:pt>
                <c:pt idx="36">
                  <c:v>Рутульский район</c:v>
                </c:pt>
                <c:pt idx="37">
                  <c:v>Сергокалинский район</c:v>
                </c:pt>
                <c:pt idx="38">
                  <c:v>Сулейман-Стальский район</c:v>
                </c:pt>
                <c:pt idx="39">
                  <c:v>Табасаранский район</c:v>
                </c:pt>
                <c:pt idx="40">
                  <c:v>Тарумовский район</c:v>
                </c:pt>
                <c:pt idx="41">
                  <c:v>Тляратинский район</c:v>
                </c:pt>
                <c:pt idx="42">
                  <c:v>Унцукульский район</c:v>
                </c:pt>
                <c:pt idx="43">
                  <c:v>Хасавюртовский район</c:v>
                </c:pt>
                <c:pt idx="44">
                  <c:v>Хивский район</c:v>
                </c:pt>
                <c:pt idx="45">
                  <c:v>Хунзахский район</c:v>
                </c:pt>
                <c:pt idx="46">
                  <c:v>Цумадинский район</c:v>
                </c:pt>
                <c:pt idx="47">
                  <c:v>Цунтинский район</c:v>
                </c:pt>
                <c:pt idx="48">
                  <c:v>Чародинский район</c:v>
                </c:pt>
                <c:pt idx="49">
                  <c:v>Шамильский район</c:v>
                </c:pt>
              </c:strCache>
            </c:strRef>
          </c:cat>
          <c:val>
            <c:numRef>
              <c:f>Учитель!$J$2:$J$51</c:f>
              <c:numCache>
                <c:formatCode>General</c:formatCode>
                <c:ptCount val="50"/>
                <c:pt idx="0">
                  <c:v>0</c:v>
                </c:pt>
                <c:pt idx="1">
                  <c:v>11</c:v>
                </c:pt>
                <c:pt idx="2">
                  <c:v>2</c:v>
                </c:pt>
                <c:pt idx="3">
                  <c:v>3</c:v>
                </c:pt>
                <c:pt idx="4">
                  <c:v>15</c:v>
                </c:pt>
                <c:pt idx="5">
                  <c:v>3</c:v>
                </c:pt>
                <c:pt idx="6">
                  <c:v>7</c:v>
                </c:pt>
                <c:pt idx="7">
                  <c:v>2</c:v>
                </c:pt>
                <c:pt idx="8">
                  <c:v>18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  <c:pt idx="12">
                  <c:v>6</c:v>
                </c:pt>
                <c:pt idx="13">
                  <c:v>7</c:v>
                </c:pt>
                <c:pt idx="14">
                  <c:v>9</c:v>
                </c:pt>
                <c:pt idx="15">
                  <c:v>2</c:v>
                </c:pt>
                <c:pt idx="16">
                  <c:v>4</c:v>
                </c:pt>
                <c:pt idx="17">
                  <c:v>1</c:v>
                </c:pt>
                <c:pt idx="18">
                  <c:v>13</c:v>
                </c:pt>
                <c:pt idx="19">
                  <c:v>28</c:v>
                </c:pt>
                <c:pt idx="20">
                  <c:v>3</c:v>
                </c:pt>
                <c:pt idx="21">
                  <c:v>7</c:v>
                </c:pt>
                <c:pt idx="22">
                  <c:v>10</c:v>
                </c:pt>
                <c:pt idx="23">
                  <c:v>16</c:v>
                </c:pt>
                <c:pt idx="24">
                  <c:v>1</c:v>
                </c:pt>
                <c:pt idx="25">
                  <c:v>7</c:v>
                </c:pt>
                <c:pt idx="26">
                  <c:v>1</c:v>
                </c:pt>
                <c:pt idx="27">
                  <c:v>2</c:v>
                </c:pt>
                <c:pt idx="28">
                  <c:v>4</c:v>
                </c:pt>
                <c:pt idx="29">
                  <c:v>3</c:v>
                </c:pt>
                <c:pt idx="30">
                  <c:v>5</c:v>
                </c:pt>
                <c:pt idx="31">
                  <c:v>13</c:v>
                </c:pt>
                <c:pt idx="32">
                  <c:v>3</c:v>
                </c:pt>
                <c:pt idx="33">
                  <c:v>6</c:v>
                </c:pt>
                <c:pt idx="34">
                  <c:v>8</c:v>
                </c:pt>
                <c:pt idx="35">
                  <c:v>39</c:v>
                </c:pt>
                <c:pt idx="36">
                  <c:v>1</c:v>
                </c:pt>
                <c:pt idx="37">
                  <c:v>11</c:v>
                </c:pt>
                <c:pt idx="38">
                  <c:v>21</c:v>
                </c:pt>
                <c:pt idx="39">
                  <c:v>25</c:v>
                </c:pt>
                <c:pt idx="40">
                  <c:v>1</c:v>
                </c:pt>
                <c:pt idx="41">
                  <c:v>2</c:v>
                </c:pt>
                <c:pt idx="42">
                  <c:v>3</c:v>
                </c:pt>
                <c:pt idx="43">
                  <c:v>40</c:v>
                </c:pt>
                <c:pt idx="44">
                  <c:v>4</c:v>
                </c:pt>
                <c:pt idx="45">
                  <c:v>3</c:v>
                </c:pt>
                <c:pt idx="46">
                  <c:v>0</c:v>
                </c:pt>
                <c:pt idx="47">
                  <c:v>0</c:v>
                </c:pt>
                <c:pt idx="48">
                  <c:v>1</c:v>
                </c:pt>
                <c:pt idx="49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6625-4AE6-86B4-A5A640BF3FDC}"/>
            </c:ext>
          </c:extLst>
        </c:ser>
        <c:ser>
          <c:idx val="3"/>
          <c:order val="3"/>
          <c:tx>
            <c:strRef>
              <c:f>Учитель!$K$1</c:f>
              <c:strCache>
                <c:ptCount val="1"/>
                <c:pt idx="0">
                  <c:v>Высокий уровень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cat>
            <c:strRef>
              <c:f>Учитель!$G$2:$G$51</c:f>
              <c:strCache>
                <c:ptCount val="50"/>
                <c:pt idx="0">
                  <c:v>Агульский район</c:v>
                </c:pt>
                <c:pt idx="1">
                  <c:v>Акушинский район</c:v>
                </c:pt>
                <c:pt idx="2">
                  <c:v>Ахвахский район</c:v>
                </c:pt>
                <c:pt idx="3">
                  <c:v>Ахтынский район</c:v>
                </c:pt>
                <c:pt idx="4">
                  <c:v>Бабаюртовский район</c:v>
                </c:pt>
                <c:pt idx="5">
                  <c:v>Буйнакский район</c:v>
                </c:pt>
                <c:pt idx="6">
                  <c:v>г. Буйнакск</c:v>
                </c:pt>
                <c:pt idx="7">
                  <c:v>г. Дагестанские Огни</c:v>
                </c:pt>
                <c:pt idx="8">
                  <c:v>г. Дербент</c:v>
                </c:pt>
                <c:pt idx="9">
                  <c:v>г. Избербаш</c:v>
                </c:pt>
                <c:pt idx="10">
                  <c:v>г. Каспийск</c:v>
                </c:pt>
                <c:pt idx="11">
                  <c:v>г. Кизилюрт</c:v>
                </c:pt>
                <c:pt idx="12">
                  <c:v>г. Кизляр</c:v>
                </c:pt>
                <c:pt idx="13">
                  <c:v>г. Махачкала</c:v>
                </c:pt>
                <c:pt idx="14">
                  <c:v>г. Хасавюрт</c:v>
                </c:pt>
                <c:pt idx="15">
                  <c:v>г. Южно-Сухокумск</c:v>
                </c:pt>
                <c:pt idx="16">
                  <c:v>Гергебильский район</c:v>
                </c:pt>
                <c:pt idx="17">
                  <c:v>Гумбетовский район</c:v>
                </c:pt>
                <c:pt idx="18">
                  <c:v>Дахадаевский район</c:v>
                </c:pt>
                <c:pt idx="19">
                  <c:v>Дербентский район</c:v>
                </c:pt>
                <c:pt idx="20">
                  <c:v>Докузпаринский район</c:v>
                </c:pt>
                <c:pt idx="21">
                  <c:v>Казбековский район</c:v>
                </c:pt>
                <c:pt idx="22">
                  <c:v>Кайтагский район</c:v>
                </c:pt>
                <c:pt idx="23">
                  <c:v>Карабудахкентский район</c:v>
                </c:pt>
                <c:pt idx="24">
                  <c:v>Каякентский район</c:v>
                </c:pt>
                <c:pt idx="25">
                  <c:v>Кизилюртовский район</c:v>
                </c:pt>
                <c:pt idx="26">
                  <c:v>Кизлярский район</c:v>
                </c:pt>
                <c:pt idx="27">
                  <c:v>Кулинский район</c:v>
                </c:pt>
                <c:pt idx="28">
                  <c:v>Кумторкалинский район</c:v>
                </c:pt>
                <c:pt idx="29">
                  <c:v>Курахский район</c:v>
                </c:pt>
                <c:pt idx="30">
                  <c:v>Лакский район</c:v>
                </c:pt>
                <c:pt idx="31">
                  <c:v>Левашинский район</c:v>
                </c:pt>
                <c:pt idx="32">
                  <c:v>Магарамкентский район</c:v>
                </c:pt>
                <c:pt idx="33">
                  <c:v>Новолакский район</c:v>
                </c:pt>
                <c:pt idx="34">
                  <c:v>Ногайский район</c:v>
                </c:pt>
                <c:pt idx="35">
                  <c:v>Подведомственные</c:v>
                </c:pt>
                <c:pt idx="36">
                  <c:v>Рутульский район</c:v>
                </c:pt>
                <c:pt idx="37">
                  <c:v>Сергокалинский район</c:v>
                </c:pt>
                <c:pt idx="38">
                  <c:v>Сулейман-Стальский район</c:v>
                </c:pt>
                <c:pt idx="39">
                  <c:v>Табасаранский район</c:v>
                </c:pt>
                <c:pt idx="40">
                  <c:v>Тарумовский район</c:v>
                </c:pt>
                <c:pt idx="41">
                  <c:v>Тляратинский район</c:v>
                </c:pt>
                <c:pt idx="42">
                  <c:v>Унцукульский район</c:v>
                </c:pt>
                <c:pt idx="43">
                  <c:v>Хасавюртовский район</c:v>
                </c:pt>
                <c:pt idx="44">
                  <c:v>Хивский район</c:v>
                </c:pt>
                <c:pt idx="45">
                  <c:v>Хунзахский район</c:v>
                </c:pt>
                <c:pt idx="46">
                  <c:v>Цумадинский район</c:v>
                </c:pt>
                <c:pt idx="47">
                  <c:v>Цунтинский район</c:v>
                </c:pt>
                <c:pt idx="48">
                  <c:v>Чародинский район</c:v>
                </c:pt>
                <c:pt idx="49">
                  <c:v>Шамильский район</c:v>
                </c:pt>
              </c:strCache>
            </c:strRef>
          </c:cat>
          <c:val>
            <c:numRef>
              <c:f>Учитель!$K$2:$K$51</c:f>
              <c:numCache>
                <c:formatCode>General</c:formatCode>
                <c:ptCount val="50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  <c:pt idx="10">
                  <c:v>1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1</c:v>
                </c:pt>
                <c:pt idx="15">
                  <c:v>0</c:v>
                </c:pt>
                <c:pt idx="16">
                  <c:v>0</c:v>
                </c:pt>
                <c:pt idx="17">
                  <c:v>1</c:v>
                </c:pt>
                <c:pt idx="18">
                  <c:v>0</c:v>
                </c:pt>
                <c:pt idx="19">
                  <c:v>1</c:v>
                </c:pt>
                <c:pt idx="20">
                  <c:v>0</c:v>
                </c:pt>
                <c:pt idx="21">
                  <c:v>0</c:v>
                </c:pt>
                <c:pt idx="22">
                  <c:v>3</c:v>
                </c:pt>
                <c:pt idx="23">
                  <c:v>1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2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5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2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1</c:v>
                </c:pt>
                <c:pt idx="44">
                  <c:v>1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6625-4AE6-86B4-A5A640BF3FDC}"/>
            </c:ext>
          </c:extLst>
        </c:ser>
        <c:gapWidth val="219"/>
        <c:overlap val="-27"/>
        <c:axId val="63997824"/>
        <c:axId val="63999360"/>
      </c:barChart>
      <c:catAx>
        <c:axId val="639978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3999360"/>
        <c:crosses val="autoZero"/>
        <c:auto val="1"/>
        <c:lblAlgn val="ctr"/>
        <c:lblOffset val="100"/>
      </c:catAx>
      <c:valAx>
        <c:axId val="639993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3997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1136319649224458"/>
          <c:y val="0.87942480389416977"/>
          <c:w val="0.77727360701551196"/>
          <c:h val="0.10846827964053596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74F76-8245-47AD-9163-1715FDFF7EC1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B31FA-46F0-4408-BCAA-3E094B55670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936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2B31FA-46F0-4408-BCAA-3E094B55670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772412" cy="293522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56082"/>
            <a:ext cx="1627251" cy="164369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76563" y="0"/>
            <a:ext cx="3113120" cy="95580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978F8EFB-9AF1-4A44-942D-6F7CC77B1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5824-5A96-4F60-B9D3-F6353DEE15A1}" type="datetimeFigureOut">
              <a:rPr lang="ru-RU" smtClean="0"/>
              <a:pPr/>
              <a:t>27.02.2024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4D4358B4-8575-4040-8E5E-FCA8D66C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CDCC416-17DC-4762-BD84-00112C06D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002-FA79-47F3-9349-091DA174C2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3110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EDF2F7"/>
            </a:gs>
            <a:gs pos="83000">
              <a:srgbClr val="EDF2F7"/>
            </a:gs>
            <a:gs pos="100000">
              <a:srgbClr val="EDF2F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7697" y="194191"/>
            <a:ext cx="11036604" cy="161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0435" y="2086101"/>
            <a:ext cx="10739120" cy="4584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2/27/2024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disk.yandex.ru/i/rThquQ06Z6k53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=""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3887" y="152349"/>
              <a:ext cx="1415796" cy="1264081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70966" y="2243333"/>
            <a:ext cx="9844634" cy="118494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lang="ru-RU" sz="4000" spc="685" dirty="0" smtClean="0">
                <a:solidFill>
                  <a:srgbClr val="6B46CC"/>
                </a:solidFill>
                <a:latin typeface="Calibri"/>
                <a:cs typeface="Calibri"/>
              </a:rPr>
              <a:t>Магистральное направление:</a:t>
            </a:r>
            <a:br>
              <a:rPr lang="ru-RU" sz="4000" spc="685" dirty="0" smtClean="0">
                <a:solidFill>
                  <a:srgbClr val="6B46CC"/>
                </a:solidFill>
                <a:latin typeface="Calibri"/>
                <a:cs typeface="Calibri"/>
              </a:rPr>
            </a:br>
            <a:r>
              <a:rPr lang="ru-RU" sz="4000" spc="685" dirty="0" smtClean="0">
                <a:solidFill>
                  <a:srgbClr val="6B46CC"/>
                </a:solidFill>
              </a:rPr>
              <a:t>«Учитель. Школьная команда»</a:t>
            </a:r>
            <a:endParaRPr sz="4000" dirty="0">
              <a:solidFill>
                <a:srgbClr val="6B46CC"/>
              </a:solidFill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74928" y="4718684"/>
            <a:ext cx="5978525" cy="7437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 smtClean="0">
                <a:solidFill>
                  <a:srgbClr val="5C4DCE"/>
                </a:solidFill>
                <a:latin typeface="Calibri"/>
                <a:cs typeface="Calibri"/>
              </a:rPr>
              <a:t> </a:t>
            </a:r>
            <a:r>
              <a:rPr lang="ru-RU" sz="2400" b="1" spc="125" dirty="0" err="1" smtClean="0">
                <a:solidFill>
                  <a:srgbClr val="5C4DCE"/>
                </a:solidFill>
                <a:latin typeface="Calibri"/>
                <a:cs typeface="Calibri"/>
              </a:rPr>
              <a:t>Омарова</a:t>
            </a:r>
            <a:r>
              <a:rPr lang="ru-RU" sz="2400" b="1" spc="125" dirty="0" smtClean="0">
                <a:solidFill>
                  <a:srgbClr val="5C4DCE"/>
                </a:solidFill>
                <a:latin typeface="Calibri"/>
                <a:cs typeface="Calibri"/>
              </a:rPr>
              <a:t> З.К.</a:t>
            </a:r>
          </a:p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 err="1" smtClean="0">
                <a:solidFill>
                  <a:srgbClr val="5C4DCE"/>
                </a:solidFill>
                <a:latin typeface="Calibri"/>
                <a:cs typeface="Calibri"/>
              </a:rPr>
              <a:t>Рукводитель</a:t>
            </a:r>
            <a:r>
              <a:rPr lang="ru-RU" sz="2400" b="1" spc="125" dirty="0" smtClean="0">
                <a:solidFill>
                  <a:srgbClr val="5C4DCE"/>
                </a:solidFill>
                <a:latin typeface="Calibri"/>
                <a:cs typeface="Calibri"/>
              </a:rPr>
              <a:t> ЦНППМ ДИРО</a:t>
            </a:r>
            <a:endParaRPr lang="ru-RU" sz="1800" dirty="0">
              <a:solidFill>
                <a:srgbClr val="5C4DCE"/>
              </a:solidFill>
              <a:latin typeface="Calibri"/>
              <a:cs typeface="Calibri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70B81EFC-4943-4AD8-881A-F7C3A539C5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4079676" y="195349"/>
            <a:ext cx="1041273" cy="1012349"/>
          </a:xfrm>
          <a:prstGeom prst="ellipse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5290773" y="57632"/>
            <a:ext cx="1780280" cy="1184940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="" xmlns:a16="http://schemas.microsoft.com/office/drawing/2014/main" id="{CF3CB1E7-AE01-4AE2-807C-9A2B7A9DC947}"/>
              </a:ext>
            </a:extLst>
          </p:cNvPr>
          <p:cNvGrpSpPr/>
          <p:nvPr/>
        </p:nvGrpSpPr>
        <p:grpSpPr>
          <a:xfrm>
            <a:off x="2196215" y="178638"/>
            <a:ext cx="1780280" cy="1314906"/>
            <a:chOff x="2115002" y="178638"/>
            <a:chExt cx="1780280" cy="1314906"/>
          </a:xfrm>
        </p:grpSpPr>
        <p:pic>
          <p:nvPicPr>
            <p:cNvPr id="26" name="Рисунок 25">
              <a:extLst>
                <a:ext uri="{FF2B5EF4-FFF2-40B4-BE49-F238E27FC236}">
                  <a16:creationId xmlns="" xmlns:a16="http://schemas.microsoft.com/office/drawing/2014/main" id="{13513983-484B-4838-B48D-03C0779F1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4163" t="3966" r="25927"/>
            <a:stretch/>
          </p:blipFill>
          <p:spPr>
            <a:xfrm>
              <a:off x="2488518" y="178638"/>
              <a:ext cx="937198" cy="1012348"/>
            </a:xfrm>
            <a:prstGeom prst="ellipse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F6AE06E4-1C63-4C22-9AC9-CEAA9B0CDD2B}"/>
                </a:ext>
              </a:extLst>
            </p:cNvPr>
            <p:cNvSpPr txBox="1"/>
            <p:nvPr/>
          </p:nvSpPr>
          <p:spPr>
            <a:xfrm>
              <a:off x="2115002" y="1154990"/>
              <a:ext cx="178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b="1" dirty="0">
                  <a:latin typeface="+mn-lt"/>
                </a:rPr>
                <a:t>МИНИСТЕРСТВО ОБРАЗОВАНИЯ</a:t>
              </a:r>
            </a:p>
            <a:p>
              <a:pPr algn="ctr"/>
              <a:r>
                <a:rPr lang="ru-RU" sz="800" b="1" dirty="0">
                  <a:latin typeface="+mn-lt"/>
                </a:rPr>
                <a:t> И НАУКИ РЕСПУБЛИКИ ДАГЕСТАН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Текст 16">
            <a:extLst>
              <a:ext uri="{FF2B5EF4-FFF2-40B4-BE49-F238E27FC236}">
                <a16:creationId xmlns="" xmlns:a16="http://schemas.microsoft.com/office/drawing/2014/main" id="{62CF066A-0303-43C7-8F87-D98C65DC4E2F}"/>
              </a:ext>
            </a:extLst>
          </p:cNvPr>
          <p:cNvSpPr txBox="1">
            <a:spLocks/>
          </p:cNvSpPr>
          <p:nvPr/>
        </p:nvSpPr>
        <p:spPr>
          <a:xfrm>
            <a:off x="1876168" y="641067"/>
            <a:ext cx="914228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15B8062-AD7D-4E39-B75A-544D2FC00A9D}"/>
              </a:ext>
            </a:extLst>
          </p:cNvPr>
          <p:cNvSpPr txBox="1"/>
          <p:nvPr/>
        </p:nvSpPr>
        <p:spPr>
          <a:xfrm>
            <a:off x="1028700" y="2255465"/>
            <a:ext cx="105199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5C4DCE"/>
                </a:solidFill>
              </a:rPr>
              <a:t> </a:t>
            </a:r>
            <a:endParaRPr lang="ru-RU" sz="2000" dirty="0">
              <a:solidFill>
                <a:srgbClr val="5C4DC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86000" y="533400"/>
            <a:ext cx="693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Показатели оценивания магистрального направления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«Учитель. Школьная команда»</a:t>
            </a:r>
            <a:endParaRPr lang="ru-RU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38200" y="1295403"/>
          <a:ext cx="10607180" cy="5079488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382240"/>
                <a:gridCol w="10224940"/>
              </a:tblGrid>
              <a:tr h="251788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1" dirty="0">
                          <a:latin typeface="Arial" pitchFamily="34" charset="0"/>
                          <a:cs typeface="Arial" pitchFamily="34" charset="0"/>
                        </a:rPr>
                        <a:t>Показатель оценивания</a:t>
                      </a:r>
                      <a:endParaRPr lang="ru-RU" sz="12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 anchor="b"/>
                </a:tc>
              </a:tr>
              <a:tr h="23917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Использование единых подходов к штатному расписанию (количество административного персонала на контингент, узкие специалисты)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404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Предусмотрены меры материального и нематериального стимулирования (разработан школьный локальный акт о системе материального и нематериального стимулирования, соблюдаются требования локального акта)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27657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Развитие системы наставничества (положение о наставничестве, дорожная карта о его реализации, приказы)(критический показатель)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1581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Наличие методических объединений / кафедр / методических советов учителей(критический показатель)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1581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Наличие методических объединений / кафедр / методических советов классных руководителей(критический показатель)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1581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Охват учителей диагностикой профессиональных компетенций (федеральной, региональной, самодиагностикой)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1581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Доля учителей, для которых по результатам диагностики разработаны индивидуальные образовательные маршруты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8592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Доля педагогических работников, прошедших обучение по программам повышения квалификации, размещенным в Федеральном реестре дополнительных профессиональных программ педагогического образования (за три последних года)(критический показатель)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99489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Доля педагогических работников, прошедших обучение по программам повышения квалификации по инструментам ЦОС, </a:t>
                      </a:r>
                      <a:r>
                        <a:rPr lang="ru-RU" sz="1000" b="1" dirty="0" err="1">
                          <a:latin typeface="Arial" pitchFamily="34" charset="0"/>
                          <a:cs typeface="Arial" pitchFamily="34" charset="0"/>
                        </a:rPr>
                        <a:t>размещеннымв</a:t>
                      </a: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 Федеральном реестре дополнительных профессиональных программ педагогического образования (за три последних года)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404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Доля педагогических работников и управленческих кадров, прошедших обучение по программам повышения квалификации в сфере воспитания (за три последних года)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404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Повышение квалификации штатных педагогов-психологов по программам, размещенным в Федеральном реестре дополнительных профессиональных программ педагогического образования (за три последних года)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340462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Повышение квалификации управленческой команды по программам из Федерального реестра образовательных программ дополнительного профессионального образования (за три последних года)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51069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Обеспечение условий для обучения учителей по дополнительным профессиональным программам, направленных на формирование у обучающихся навыков, обеспечивающих технологический суверенитет страны (математика, физика, информатика, химия, биология) (за три последних года)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17023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Участие педагогов в конкурсном движении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  <a:tr h="170231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000" b="1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Arial" pitchFamily="34" charset="0"/>
                          <a:cs typeface="Arial" pitchFamily="34" charset="0"/>
                        </a:rPr>
                        <a:t>Наличие среди педагогов победителей и призеров конкурсов</a:t>
                      </a:r>
                      <a:endParaRPr lang="ru-RU" sz="1000" b="1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1539" marR="41539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903746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Текст 16">
            <a:extLst>
              <a:ext uri="{FF2B5EF4-FFF2-40B4-BE49-F238E27FC236}">
                <a16:creationId xmlns="" xmlns:a16="http://schemas.microsoft.com/office/drawing/2014/main" id="{62CF066A-0303-43C7-8F87-D98C65DC4E2F}"/>
              </a:ext>
            </a:extLst>
          </p:cNvPr>
          <p:cNvSpPr txBox="1">
            <a:spLocks/>
          </p:cNvSpPr>
          <p:nvPr/>
        </p:nvSpPr>
        <p:spPr>
          <a:xfrm>
            <a:off x="1876168" y="641067"/>
            <a:ext cx="914228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Критические показатели направления 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«Учитель. Школьная команда»</a:t>
            </a:r>
            <a:endParaRPr lang="ru-RU" sz="24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15B8062-AD7D-4E39-B75A-544D2FC00A9D}"/>
              </a:ext>
            </a:extLst>
          </p:cNvPr>
          <p:cNvSpPr txBox="1"/>
          <p:nvPr/>
        </p:nvSpPr>
        <p:spPr>
          <a:xfrm>
            <a:off x="1028700" y="2255465"/>
            <a:ext cx="105199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5C4DCE"/>
                </a:solidFill>
              </a:rPr>
              <a:t> </a:t>
            </a:r>
            <a:endParaRPr lang="ru-RU" sz="2000" dirty="0">
              <a:solidFill>
                <a:srgbClr val="5C4DC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86000" y="533400"/>
            <a:ext cx="6934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43000" y="1981200"/>
            <a:ext cx="10058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Развитие системы наставничества (положение о наставничестве, дорожная карта о его реализации, приказы)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Наличие методических объединений / кафедр / методических советов учителей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Наличие методических объединений / кафедр / методических советов классных руководителей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Доля педагогических работников, прошедших обучение по программам повышения квалификации, размещенным в Федеральном реестре дополнительных профессиональных программ педагогического образования (за три последних года)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19200" y="4800600"/>
            <a:ext cx="861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ВНИМАНИЕ.</a:t>
            </a:r>
            <a:r>
              <a:rPr lang="ru-RU" dirty="0" smtClean="0"/>
              <a:t> При нулевом значении хотя бы одного из «критических» показателей результат по данному ключевому условию ОБНУЛЯЕТСЯ, уровень соответствия – «НИЖЕ БАЗОВОГО».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03746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Текст 16">
            <a:extLst>
              <a:ext uri="{FF2B5EF4-FFF2-40B4-BE49-F238E27FC236}">
                <a16:creationId xmlns="" xmlns:a16="http://schemas.microsoft.com/office/drawing/2014/main" id="{62CF066A-0303-43C7-8F87-D98C65DC4E2F}"/>
              </a:ext>
            </a:extLst>
          </p:cNvPr>
          <p:cNvSpPr txBox="1">
            <a:spLocks/>
          </p:cNvSpPr>
          <p:nvPr/>
        </p:nvSpPr>
        <p:spPr>
          <a:xfrm>
            <a:off x="1876168" y="641067"/>
            <a:ext cx="914228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15B8062-AD7D-4E39-B75A-544D2FC00A9D}"/>
              </a:ext>
            </a:extLst>
          </p:cNvPr>
          <p:cNvSpPr txBox="1"/>
          <p:nvPr/>
        </p:nvSpPr>
        <p:spPr>
          <a:xfrm>
            <a:off x="1028700" y="2255465"/>
            <a:ext cx="105199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5C4DCE"/>
                </a:solidFill>
              </a:rPr>
              <a:t> </a:t>
            </a:r>
            <a:endParaRPr lang="ru-RU" sz="2000" dirty="0">
              <a:solidFill>
                <a:srgbClr val="5C4DC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86000" y="533400"/>
            <a:ext cx="693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Уровни </a:t>
            </a:r>
            <a:r>
              <a:rPr lang="ru-RU" dirty="0" err="1" smtClean="0">
                <a:solidFill>
                  <a:schemeClr val="bg1"/>
                </a:solidFill>
              </a:rPr>
              <a:t>сформированности</a:t>
            </a:r>
            <a:r>
              <a:rPr lang="ru-RU" dirty="0" smtClean="0">
                <a:solidFill>
                  <a:schemeClr val="bg1"/>
                </a:solidFill>
              </a:rPr>
              <a:t> магистрального направления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 «Учитель. Школьная команда»</a:t>
            </a:r>
            <a:endParaRPr lang="ru-RU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066800" y="1905000"/>
          <a:ext cx="9631494" cy="25939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0498"/>
                <a:gridCol w="3210498"/>
                <a:gridCol w="3210498"/>
              </a:tblGrid>
              <a:tr h="471441">
                <a:tc rowSpan="4">
                  <a:txBody>
                    <a:bodyPr/>
                    <a:lstStyle/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dirty="0" smtClean="0"/>
                        <a:t>Распределение по уровням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Уровень</a:t>
                      </a:r>
                      <a:endParaRPr lang="ru-RU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80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Диапазон</a:t>
                      </a:r>
                      <a:endParaRPr lang="ru-RU" sz="1800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9865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Базовый уровень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11‒17 </a:t>
                      </a:r>
                      <a:endParaRPr lang="ru-RU" dirty="0"/>
                    </a:p>
                  </a:txBody>
                  <a:tcPr/>
                </a:tc>
              </a:tr>
              <a:tr h="64877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Средний уровень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18‒27</a:t>
                      </a:r>
                      <a:endParaRPr lang="ru-RU" dirty="0"/>
                    </a:p>
                  </a:txBody>
                  <a:tcPr/>
                </a:tc>
              </a:tr>
              <a:tr h="775122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Высокий уровень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28‒32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143000" y="4648200"/>
            <a:ext cx="8915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ВНИМАНИЕ.</a:t>
            </a:r>
            <a:r>
              <a:rPr lang="ru-RU" dirty="0" smtClean="0"/>
              <a:t> При нулевом значении хотя бы одного из «критических» показателей результат по данному ключевому условию ОБНУЛЯЕТСЯ, уровень соответствия – «НИЖЕ БАЗОВОГО».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903746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1C58366C-A43C-419F-960D-C378A264DC4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870" y="661987"/>
            <a:ext cx="4895850" cy="534352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9C344FC9-66EE-4E19-BAF7-F001848CD00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5820" y="661987"/>
            <a:ext cx="4914900" cy="385763"/>
          </a:xfrm>
          <a:prstGeom prst="rect">
            <a:avLst/>
          </a:prstGeom>
        </p:spPr>
      </p:pic>
      <p:grpSp>
        <p:nvGrpSpPr>
          <p:cNvPr id="2" name="Группа 19">
            <a:extLst>
              <a:ext uri="{FF2B5EF4-FFF2-40B4-BE49-F238E27FC236}">
                <a16:creationId xmlns="" xmlns:a16="http://schemas.microsoft.com/office/drawing/2014/main" id="{B633D981-487A-4CE8-9B6B-8081E5348562}"/>
              </a:ext>
            </a:extLst>
          </p:cNvPr>
          <p:cNvGrpSpPr/>
          <p:nvPr/>
        </p:nvGrpSpPr>
        <p:grpSpPr>
          <a:xfrm>
            <a:off x="6336413" y="661987"/>
            <a:ext cx="4914900" cy="5924550"/>
            <a:chOff x="6336413" y="661987"/>
            <a:chExt cx="4914900" cy="5924550"/>
          </a:xfrm>
        </p:grpSpPr>
        <p:pic>
          <p:nvPicPr>
            <p:cNvPr id="13" name="Рисунок 12">
              <a:extLst>
                <a:ext uri="{FF2B5EF4-FFF2-40B4-BE49-F238E27FC236}">
                  <a16:creationId xmlns="" xmlns:a16="http://schemas.microsoft.com/office/drawing/2014/main" id="{28D86F5C-16CB-4CB2-B3F0-E203687FB58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45938" y="1052512"/>
              <a:ext cx="4905375" cy="5534025"/>
            </a:xfrm>
            <a:prstGeom prst="rect">
              <a:avLst/>
            </a:prstGeom>
          </p:spPr>
        </p:pic>
        <p:pic>
          <p:nvPicPr>
            <p:cNvPr id="19" name="Рисунок 18">
              <a:extLst>
                <a:ext uri="{FF2B5EF4-FFF2-40B4-BE49-F238E27FC236}">
                  <a16:creationId xmlns="" xmlns:a16="http://schemas.microsoft.com/office/drawing/2014/main" id="{0C30D83A-5887-4085-8B4E-BDCEFFEC6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36413" y="661987"/>
              <a:ext cx="4914900" cy="390525"/>
            </a:xfrm>
            <a:prstGeom prst="rect">
              <a:avLst/>
            </a:prstGeom>
          </p:spPr>
        </p:pic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ED2EBEDE-3A57-45AA-8D00-3E801EA905EC}"/>
              </a:ext>
            </a:extLst>
          </p:cNvPr>
          <p:cNvSpPr txBox="1"/>
          <p:nvPr/>
        </p:nvSpPr>
        <p:spPr>
          <a:xfrm>
            <a:off x="2697863" y="173808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20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Участие в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мониторинге </a:t>
            </a:r>
            <a:endParaRPr lang="ru-RU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484ED9D-9864-43A6-ACF0-412C22527B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11178377" y="211766"/>
            <a:ext cx="579048" cy="562963"/>
          </a:xfrm>
          <a:prstGeom prst="ellipse">
            <a:avLst/>
          </a:prstGeom>
        </p:spPr>
      </p:pic>
      <p:pic>
        <p:nvPicPr>
          <p:cNvPr id="9" name="Picture 2" descr="ГКУ РД &amp;quot;ФГИ РД&amp;quot.">
            <a:extLst>
              <a:ext uri="{FF2B5EF4-FFF2-40B4-BE49-F238E27FC236}">
                <a16:creationId xmlns="" xmlns:a16="http://schemas.microsoft.com/office/drawing/2014/main" id="{DCE0CF48-B958-4399-B834-521DD4C1D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48" y="204917"/>
            <a:ext cx="579048" cy="6016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06158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object 9">
            <a:extLst>
              <a:ext uri="{FF2B5EF4-FFF2-40B4-BE49-F238E27FC236}">
                <a16:creationId xmlns="" xmlns:a16="http://schemas.microsoft.com/office/drawing/2014/main" id="{7A2B77EE-E1E6-4BFA-8B8D-EE77016904CA}"/>
              </a:ext>
            </a:extLst>
          </p:cNvPr>
          <p:cNvSpPr txBox="1"/>
          <p:nvPr/>
        </p:nvSpPr>
        <p:spPr>
          <a:xfrm>
            <a:off x="838200" y="828071"/>
            <a:ext cx="9567442" cy="12695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 rtl="0">
              <a:spcBef>
                <a:spcPts val="100"/>
              </a:spcBef>
            </a:pPr>
            <a:r>
              <a:rPr lang="ru-RU" sz="2000" b="1" spc="305" dirty="0" smtClean="0">
                <a:solidFill>
                  <a:srgbClr val="FFFFFF"/>
                </a:solidFill>
                <a:latin typeface="Calibri"/>
                <a:cs typeface="Calibri"/>
              </a:rPr>
              <a:t>Результаты  самодиагностики </a:t>
            </a:r>
            <a:r>
              <a:rPr lang="ru-RU" sz="2000" b="1" spc="305" dirty="0">
                <a:solidFill>
                  <a:srgbClr val="FFFFFF"/>
                </a:solidFill>
                <a:latin typeface="Calibri"/>
                <a:cs typeface="Calibri"/>
              </a:rPr>
              <a:t>на соответствие ОО ключевым направлениям </a:t>
            </a:r>
            <a:r>
              <a:rPr lang="ru-RU" sz="2000" b="1" spc="305" dirty="0" smtClean="0">
                <a:solidFill>
                  <a:srgbClr val="FFFFFF"/>
                </a:solidFill>
                <a:latin typeface="Calibri"/>
                <a:cs typeface="Calibri"/>
              </a:rPr>
              <a:t>проекта «Школа </a:t>
            </a:r>
            <a:r>
              <a:rPr lang="ru-RU" sz="2000" b="1" spc="305" dirty="0" err="1">
                <a:solidFill>
                  <a:srgbClr val="FFFFFF"/>
                </a:solidFill>
                <a:latin typeface="Calibri"/>
                <a:cs typeface="Calibri"/>
              </a:rPr>
              <a:t>Минпросвещения</a:t>
            </a:r>
            <a:r>
              <a:rPr lang="ru-RU" sz="2000" b="1" spc="3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2000" b="1" spc="305" dirty="0" smtClean="0">
                <a:solidFill>
                  <a:srgbClr val="FFFFFF"/>
                </a:solidFill>
                <a:latin typeface="Calibri"/>
                <a:cs typeface="Calibri"/>
              </a:rPr>
              <a:t>России»</a:t>
            </a:r>
          </a:p>
          <a:p>
            <a:pPr marL="12700" marR="5080" algn="ctr" rtl="0">
              <a:spcBef>
                <a:spcPts val="100"/>
              </a:spcBef>
            </a:pPr>
            <a:r>
              <a:rPr lang="ru-RU" sz="2000" b="1" spc="305" dirty="0" smtClean="0">
                <a:solidFill>
                  <a:srgbClr val="FFFFFF"/>
                </a:solidFill>
                <a:latin typeface="Calibri"/>
                <a:cs typeface="Calibri"/>
              </a:rPr>
              <a:t> по магистральному направлению</a:t>
            </a:r>
            <a:r>
              <a:rPr lang="ru-RU" sz="2000" b="1" spc="305" dirty="0" smtClean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ru-RU" sz="2000" dirty="0" smtClean="0">
                <a:solidFill>
                  <a:schemeClr val="bg1"/>
                </a:solidFill>
              </a:rPr>
              <a:t>«</a:t>
            </a:r>
            <a:r>
              <a:rPr lang="ru-RU" sz="2000" b="1" spc="305" dirty="0">
                <a:solidFill>
                  <a:schemeClr val="bg1"/>
                </a:solidFill>
                <a:latin typeface="Calibri"/>
                <a:cs typeface="Calibri"/>
              </a:rPr>
              <a:t>Учитель. Школьная команда»</a:t>
            </a:r>
          </a:p>
          <a:p>
            <a:pPr marL="12700" marR="5080">
              <a:lnSpc>
                <a:spcPct val="100000"/>
              </a:lnSpc>
              <a:spcBef>
                <a:spcPts val="100"/>
              </a:spcBef>
            </a:pPr>
            <a:endParaRPr sz="2000" b="1" dirty="0">
              <a:latin typeface="Calibri"/>
              <a:cs typeface="Calibri"/>
            </a:endParaRPr>
          </a:p>
        </p:txBody>
      </p:sp>
      <p:graphicFrame>
        <p:nvGraphicFramePr>
          <p:cNvPr id="5" name="Диаграмма 4">
            <a:extLst>
              <a:ext uri="{FF2B5EF4-FFF2-40B4-BE49-F238E27FC236}">
                <a16:creationId xmlns="" xmlns:a16="http://schemas.microsoft.com/office/drawing/2014/main" id="{65FFDBA9-3A3B-42C3-9543-A397295584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391765187"/>
              </p:ext>
            </p:extLst>
          </p:nvPr>
        </p:nvGraphicFramePr>
        <p:xfrm>
          <a:off x="1143001" y="1981200"/>
          <a:ext cx="9601200" cy="4312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2900846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13885" y="762000"/>
            <a:ext cx="6990633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rtl="0">
              <a:defRPr sz="20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 самодиагностики </a:t>
            </a:r>
          </a:p>
          <a:p>
            <a:pPr algn="ctr" rtl="0">
              <a:defRPr sz="20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sz="2400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направлению </a:t>
            </a:r>
            <a:r>
              <a:rPr lang="ru-RU" sz="2400" b="1" kern="1200" dirty="0">
                <a:solidFill>
                  <a:schemeClr val="bg1"/>
                </a:solidFill>
              </a:rPr>
              <a:t>«Учитель. Школьная команда»</a:t>
            </a:r>
          </a:p>
          <a:p>
            <a:pPr algn="ctr" rtl="0">
              <a:defRPr sz="20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ru-RU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B1B202C-162F-46F1-B755-951AD32B310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000" y="1752600"/>
            <a:ext cx="4686300" cy="4810125"/>
          </a:xfrm>
          <a:prstGeom prst="rect">
            <a:avLst/>
          </a:prstGeom>
        </p:spPr>
      </p:pic>
      <p:grpSp>
        <p:nvGrpSpPr>
          <p:cNvPr id="7" name="Группа 11">
            <a:extLst>
              <a:ext uri="{FF2B5EF4-FFF2-40B4-BE49-F238E27FC236}">
                <a16:creationId xmlns="" xmlns:a16="http://schemas.microsoft.com/office/drawing/2014/main" id="{55CF7745-F66B-4FB9-BA78-A87D7BAEF331}"/>
              </a:ext>
            </a:extLst>
          </p:cNvPr>
          <p:cNvGrpSpPr/>
          <p:nvPr/>
        </p:nvGrpSpPr>
        <p:grpSpPr>
          <a:xfrm>
            <a:off x="5638800" y="1752600"/>
            <a:ext cx="4676775" cy="4876800"/>
            <a:chOff x="6096000" y="617537"/>
            <a:chExt cx="4676775" cy="4876800"/>
          </a:xfrm>
        </p:grpSpPr>
        <p:pic>
          <p:nvPicPr>
            <p:cNvPr id="8" name="Рисунок 7">
              <a:extLst>
                <a:ext uri="{FF2B5EF4-FFF2-40B4-BE49-F238E27FC236}">
                  <a16:creationId xmlns="" xmlns:a16="http://schemas.microsoft.com/office/drawing/2014/main" id="{50C4C2E9-1497-421F-AC47-D3E360B936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6000" y="1122362"/>
              <a:ext cx="4676775" cy="437197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="" xmlns:a16="http://schemas.microsoft.com/office/drawing/2014/main" id="{775A92D9-9366-4225-AEC7-6D81FA4D82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05525" y="617537"/>
              <a:ext cx="4667250" cy="5048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277156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4" name="Диаграмма 3">
            <a:extLst>
              <a:ext uri="{FF2B5EF4-FFF2-40B4-BE49-F238E27FC236}">
                <a16:creationId xmlns="" xmlns:a16="http://schemas.microsoft.com/office/drawing/2014/main" id="{F3E88EAB-1417-4CD2-9730-DBA5CA9E46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339943178"/>
              </p:ext>
            </p:extLst>
          </p:nvPr>
        </p:nvGraphicFramePr>
        <p:xfrm>
          <a:off x="152400" y="1600201"/>
          <a:ext cx="11645966" cy="487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971800" y="53340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600" b="1" kern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по критерию «Учитель. Школьная команда» в разрезе МО</a:t>
            </a:r>
          </a:p>
        </p:txBody>
      </p:sp>
    </p:spTree>
    <p:extLst>
      <p:ext uri="{BB962C8B-B14F-4D97-AF65-F5344CB8AC3E}">
        <p14:creationId xmlns="" xmlns:p14="http://schemas.microsoft.com/office/powerpoint/2010/main" val="703513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71800" y="53340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ru-RU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Образовательные организации, показавшие </a:t>
            </a:r>
            <a:r>
              <a:rPr lang="ru-RU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высокий уровень </a:t>
            </a:r>
            <a:r>
              <a:rPr lang="ru-RU" sz="1600" b="1" kern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сформированности</a:t>
            </a:r>
            <a:r>
              <a:rPr lang="ru-RU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компетенций </a:t>
            </a:r>
            <a:r>
              <a:rPr lang="ru-RU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kern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критерию «Учитель. Школьная команда» </a:t>
            </a:r>
            <a:r>
              <a:rPr lang="ru-RU" sz="1600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6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990600" y="1828800"/>
          <a:ext cx="9753600" cy="479909"/>
        </p:xfrm>
        <a:graphic>
          <a:graphicData uri="http://schemas.openxmlformats.org/drawingml/2006/table">
            <a:tbl>
              <a:tblPr/>
              <a:tblGrid>
                <a:gridCol w="1501011"/>
                <a:gridCol w="4823589"/>
                <a:gridCol w="838200"/>
                <a:gridCol w="762000"/>
                <a:gridCol w="599693"/>
                <a:gridCol w="1229107"/>
              </a:tblGrid>
              <a:tr h="4799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МО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ОО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Балл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Максимальный балл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Уровень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 Ключевое условие «Учитель. Школьная команда»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990600" y="2362200"/>
          <a:ext cx="9753600" cy="1130920"/>
        </p:xfrm>
        <a:graphic>
          <a:graphicData uri="http://schemas.openxmlformats.org/drawingml/2006/table">
            <a:tbl>
              <a:tblPr/>
              <a:tblGrid>
                <a:gridCol w="1419611"/>
                <a:gridCol w="4904989"/>
                <a:gridCol w="762000"/>
                <a:gridCol w="990600"/>
                <a:gridCol w="762000"/>
                <a:gridCol w="914400"/>
              </a:tblGrid>
              <a:tr h="13457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г. Буйнакск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МБОО АКАДЕМИЧЕСКИЙ ЛИЦЕЙ ГОРОДА БУЙНАКСКА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Высокий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CC0409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7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Гумбетовский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МКОУ НОВО-АРГВАНИНСКАЯ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Высокий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CC0409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7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Кайтагский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МКОУ МИЖИГЛИНСКАЯ ОСНОВНАЯ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Высокий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CC0409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457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Подведомственные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ГКОУ РД КУРМИНСКАЯ СРЕДНЯЯ ШКОЛА - ИНТЕРНАТ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Высокий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CC0409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57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Сергокалинский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НИЖНЕМУЛЕБКИНСКАЯ СРЕДНЯЯ ОБЩЕОБРАЗОВАТЕЛЬНАЯ ШКОЛА СЕРГОКАЛИНСКОГО РАЙОНА РЕСПУБЛИКИ ДАГЕСТАН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Высокий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CC0409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035134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66800" y="1925063"/>
          <a:ext cx="9753601" cy="4104096"/>
        </p:xfrm>
        <a:graphic>
          <a:graphicData uri="http://schemas.openxmlformats.org/drawingml/2006/table">
            <a:tbl>
              <a:tblPr/>
              <a:tblGrid>
                <a:gridCol w="1226597"/>
                <a:gridCol w="702066"/>
                <a:gridCol w="624059"/>
                <a:gridCol w="3733590"/>
                <a:gridCol w="570260"/>
                <a:gridCol w="893050"/>
                <a:gridCol w="831181"/>
                <a:gridCol w="1172798"/>
              </a:tblGrid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82601450101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0501001929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ЧИРАГСКАЯ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82601435101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0501001799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ТПИГСКАЯ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82601425101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0501001911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КУРАГСКАЯ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82601420111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0501001870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ЯРКУГСКАЯ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82601445101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0501001894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ХУТХУЛЬСКАЯ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82601410101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0501001809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БУРКИХАНСКАЯ СРЕДНЯЯ ОБЩЕОБРАЗОВАТЕЛЬНАЯ ШКОЛА 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82601415101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0501001830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БУРШАГСКАЯ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82601445106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0501001816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МИССИНСКАЯ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82601440101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0501001855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ФИТИНСКАЯ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82601425106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0501001904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ХУДИГСКАЯ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82601415106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0501001823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АРСУГСКАЯ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15828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Агульский район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82601420106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0501001848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МКОУ ГОИНСКАЯ СРЕДНЯЯ ОБЩЕОБРАЗОВАТЕЛЬНАЯ ШКОЛА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212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Ниже базового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CC0409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6728" marR="6728" marT="672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EEBF6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971800" y="685800"/>
            <a:ext cx="708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по критерию  «Учитель. Школьная команда»</a:t>
            </a:r>
          </a:p>
          <a:p>
            <a:pPr algn="ctr"/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Агульский район</a:t>
            </a:r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066800" y="1447800"/>
          <a:ext cx="9753601" cy="479909"/>
        </p:xfrm>
        <a:graphic>
          <a:graphicData uri="http://schemas.openxmlformats.org/drawingml/2006/table">
            <a:tbl>
              <a:tblPr/>
              <a:tblGrid>
                <a:gridCol w="1292697"/>
                <a:gridCol w="696625"/>
                <a:gridCol w="657004"/>
                <a:gridCol w="3931682"/>
                <a:gridCol w="529266"/>
                <a:gridCol w="680485"/>
                <a:gridCol w="907313"/>
                <a:gridCol w="1058529"/>
              </a:tblGrid>
              <a:tr h="4799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МО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ОКТМО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ИНН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ОО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Балл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Максимальный балл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Уровень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 Ключевое условие «Учитель. Школьная команда»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501046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71800" y="685800"/>
            <a:ext cx="708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по критерию  «Учитель. Школьная команда»</a:t>
            </a:r>
          </a:p>
          <a:p>
            <a:pPr algn="ctr"/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kern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Акушинский</a:t>
            </a:r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район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57200" y="2091779"/>
          <a:ext cx="10668002" cy="4004221"/>
        </p:xfrm>
        <a:graphic>
          <a:graphicData uri="http://schemas.openxmlformats.org/drawingml/2006/table">
            <a:tbl>
              <a:tblPr/>
              <a:tblGrid>
                <a:gridCol w="1341591"/>
                <a:gridCol w="767884"/>
                <a:gridCol w="682563"/>
                <a:gridCol w="4083614"/>
                <a:gridCol w="623723"/>
                <a:gridCol w="976772"/>
                <a:gridCol w="909106"/>
                <a:gridCol w="1282749"/>
              </a:tblGrid>
              <a:tr h="2047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Акушинский</a:t>
                      </a: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82603404101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0502004746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АКУШИНСКАЯ СРЕДНЯЯ ОБЩЕОБРАЗОВАТЕЛЬНАЯ ШКОЛА №1 ИМ. С.М. КИРОВА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Базовый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82603448101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0502004464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МУГИНСКИЙ МНОГОПРОФИЛЬНЫЙ ЛИЦЕЙ ИМ. С.Н. АБДУЛЛАЕВА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82603476101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0502004915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УСИШИНСКИЙ МНОГОПРОФИЛЬНЫЙ ЛИЦЕЙ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Средний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82603404121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0502004425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КАРШИНСКАЯ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82603472111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0502004930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ЦУНИМАХИНСКАЯ ОСНОВНАЯ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82603476101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0502004979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УСИШИНСКАЯ СРЕДНЯЯ ОБЩЕОБРАЗОВАТЕЛЬНАЯ ШКОЛА №2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Базовый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82603420101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0502005108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МКОУ БУТРИНСКАЯ СРЕДНЯЯ ОБЩЕОБРАЗОВАТЕЛЬНАЯ ШКОЛА ИМ. САИДОВА М.Р.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82603447101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0502005010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КУРКИНСКАЯ ОСНОВНАЯ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82603476101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0502004908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УСИШИНСКАЯ СРЕДНЯЯ ОБЩЕОБРАЗОВАТЕЛЬНАЯ ШКОЛА №3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Базовый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2047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82603442101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0502005299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КАВКАМАХИНСКАЯ СРЕДНЯЯ ОБЩЕОБРАЗОВАТЕЛЬНАЯ ШКОЛА МО АКУШИНСКИЙ РАЙОН РЕСПУБЛИКИ ДАГЕСТАН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82603416116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0502005027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УЗНИМАХИНСКАЯ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Средний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82603464101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0502004383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ТЕБЕКМАХИНСКАЯ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82603416101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0502005387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ЧИНИМАХИНСКАЯ ОСНОВНАЯ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82603404101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0502005570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УРГУБАМАХИНСКАЯ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82603472106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0502004947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КУРЬИМАХИНСКАЯ СРЕДНЯЯ ОБЩЕОБРАЗОВАТЕЛЬНАЯ ШКОЛА МО АКУШИНСКИЙ РАЙОН РЕСПУБЛИКИ ДАГЕСТАН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82603440101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0502005228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ДУБРИМАХИНСКАЯ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82603404151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0502005066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СЕМГАМАХИНСКАЯ СРЕДНЯЯ ОБЩЕОБРАЗОВАТЕЛЬНАЯ ШКОЛА ИМ.МАГОМЕДОВА М.М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Базовый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82603432101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0502005355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МКОУ ГЕРХМАХИНСКАЯ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82603408101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0502005098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АМЕТЕРКМАХИНСКАЯ СРЕДНЯЯ ОБЩЕОБРАЗОВАТЕЛЬНАЯ ШКОЛА ИМЕНИ ШАРИПОВА НАБИ АРИПОВИЧА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204762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82603464111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0502006782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КУРКЕБИМАХИНСКАЯ ОСНОВНАЯ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82603485101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0502005436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ШУКТЫНСКАЯ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Базовый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82603464106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0502005041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ГУЛАДТЫМАХИНСКАЯ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691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82603404101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0502004432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АКУШИНСКАЯ СРЕДНЯЯ ОБЩЕОБРАЗОВАТЕЛЬНАЯ ШКОЛА №2 МУНИЦИПАЛЬНОГО ОБРАЗОВАНИЯ 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82603412101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0502005411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БАЛХАРСКАЯ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Базовый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58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82603404101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0502005281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АКУШИНСКАЯ СРЕДНЯЯ ОБЩЕОБРАЗОВАТЕЛЬНАЯ ШКОЛА №3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5439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82603480111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0502005179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УРГАНИНСКАЯ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 dirty="0">
                          <a:solidFill>
                            <a:srgbClr val="CC0409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57200" y="1676400"/>
          <a:ext cx="10667999" cy="479909"/>
        </p:xfrm>
        <a:graphic>
          <a:graphicData uri="http://schemas.openxmlformats.org/drawingml/2006/table">
            <a:tbl>
              <a:tblPr/>
              <a:tblGrid>
                <a:gridCol w="1413887"/>
                <a:gridCol w="761933"/>
                <a:gridCol w="718598"/>
                <a:gridCol w="4192182"/>
                <a:gridCol w="686979"/>
                <a:gridCol w="744281"/>
                <a:gridCol w="992373"/>
                <a:gridCol w="1157766"/>
              </a:tblGrid>
              <a:tr h="47990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МО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ОКТМО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ИНН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ОО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Балл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Максимальный балл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Уровень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 Ключевое условие «Учитель. Школьная команда»</a:t>
                      </a:r>
                    </a:p>
                  </a:txBody>
                  <a:tcPr marL="6728" marR="6728" marT="6728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B9BD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50104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71800" y="685800"/>
            <a:ext cx="7086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 по критерию  «Учитель. Школьная команда»</a:t>
            </a:r>
          </a:p>
          <a:p>
            <a:pPr algn="ctr"/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kern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Акушинский</a:t>
            </a:r>
            <a:r>
              <a:rPr lang="ru-RU" b="1" kern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район</a:t>
            </a: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133600" y="2133600"/>
          <a:ext cx="9220200" cy="3190184"/>
        </p:xfrm>
        <a:graphic>
          <a:graphicData uri="http://schemas.openxmlformats.org/drawingml/2006/table">
            <a:tbl>
              <a:tblPr/>
              <a:tblGrid>
                <a:gridCol w="1159518"/>
                <a:gridCol w="663671"/>
                <a:gridCol w="589929"/>
                <a:gridCol w="3529409"/>
                <a:gridCol w="539075"/>
                <a:gridCol w="844210"/>
                <a:gridCol w="785727"/>
                <a:gridCol w="1108661"/>
              </a:tblGrid>
              <a:tr h="2266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Акушинский</a:t>
                      </a:r>
                      <a:r>
                        <a:rPr lang="ru-RU" sz="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82603416101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0502004880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БУРГИМАКМАХИНСКАЯ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82603480101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0502005404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ЦУГНИНСКАЯ СРЕДНЯЯ ОБЩЕОБРАЗОВАТЕЛЬНАЯ ШКОЛА ИМ. ГАДЖИМУРАДОВА М.М.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82603406106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0502005154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КАМХАМАХИНСКАЯ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82603456111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0502005186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ТУЗЛАМАХИНСКАЯ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82603444121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0502005274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КАРШЛИНСКАЯ ОСНОВНАЯ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3368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82603476106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0502004954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ЗИЛЬМУКМАХИНСКАЯ ОСНОВНАЯ ОБЩЕОБРАЗОВАТЕЛЬНАЯ ШКОЛА МУНИЦИПАЛЬНОГО ОБРАЗОВАНИЯ АКУШИНСКИЙ РАЙОН РЕСПУБЛИКИ ДАГЕСТАН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82603438101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0502005500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ГЕБИНСКАЯ СРЕДНЯЯ ОБЩЕОБРАЗОВАТЕЛЬНАЯ ШКОЛА ИМ. АБАКАРОВА Г. А.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82603444101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0502005210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КАССАГУМАХИНСКАЯ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Базовый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2266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82603424101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0502005080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ВЕРХНЕ-МУЛЕБКИНСКАЯ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Средний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82603468101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0502004986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УЛЛУЧАРИНСКАЯ ОСНОВНАЯ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82603406101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0502005147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АЛИХАНМАХИНСКАЯ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82603448101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0502009832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МУГИНСКАЯ ГИМНАЗИЯ ИМЕНИ С. К. КУРБАНОВА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2266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82603428101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0502005130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ГАПШИМИНСКАЯ СРЕДНЯЯ ОБЩЕОБРАЗОВАТЕЛЬНАЯ ШКОЛА ИМ. ГАСАНОВА М.А.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8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82603436101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0502004993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ГИНТИНСКАЯ СРЕДНЯЯ ОБЩЕОБРАЗОВАТЕЛЬНАЯ ШКОЛА С.ГИНТА МУНИЦИПАЛЬНОГО ОБРАЗОВАНИЯ АКУШИНСКИЙ РАЙОН РЕСПУБЛИКИ ДАГЕСТАН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226666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82603440136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0502005370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ШИНКБАЛАКАДИНСКАЯ ОСНОВНАЯ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>
                          <a:solidFill>
                            <a:srgbClr val="CC0409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BF6"/>
                    </a:solidFill>
                  </a:tcPr>
                </a:tc>
              </a:tr>
              <a:tr h="144557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Акушинский район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82603460101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0502004898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МКОУ ТАНТЫНСКАЯ СРЕДНЯЯ ОБЩЕОБРАЗОВАТЕЛЬНАЯ ШКОЛА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Ниже базового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600" b="0" i="0" u="none" strike="noStrike" dirty="0">
                          <a:solidFill>
                            <a:srgbClr val="CC0409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4777" marR="4777" marT="4777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CC3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650104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Текст 16">
            <a:extLst>
              <a:ext uri="{FF2B5EF4-FFF2-40B4-BE49-F238E27FC236}">
                <a16:creationId xmlns="" xmlns:a16="http://schemas.microsoft.com/office/drawing/2014/main" id="{62CF066A-0303-43C7-8F87-D98C65DC4E2F}"/>
              </a:ext>
            </a:extLst>
          </p:cNvPr>
          <p:cNvSpPr txBox="1">
            <a:spLocks/>
          </p:cNvSpPr>
          <p:nvPr/>
        </p:nvSpPr>
        <p:spPr>
          <a:xfrm>
            <a:off x="1876168" y="641067"/>
            <a:ext cx="9142281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endParaRPr lang="ru-RU" sz="2400" dirty="0">
              <a:solidFill>
                <a:schemeClr val="bg1"/>
              </a:solidFill>
            </a:endParaRPr>
          </a:p>
          <a:p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15B8062-AD7D-4E39-B75A-544D2FC00A9D}"/>
              </a:ext>
            </a:extLst>
          </p:cNvPr>
          <p:cNvSpPr txBox="1"/>
          <p:nvPr/>
        </p:nvSpPr>
        <p:spPr>
          <a:xfrm>
            <a:off x="1028700" y="2255465"/>
            <a:ext cx="105199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5C4DCE"/>
                </a:solidFill>
              </a:rPr>
              <a:t> </a:t>
            </a:r>
            <a:endParaRPr lang="ru-RU" sz="2000" dirty="0">
              <a:solidFill>
                <a:srgbClr val="5C4DC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286000" y="533400"/>
            <a:ext cx="6934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Уровни </a:t>
            </a:r>
            <a:r>
              <a:rPr lang="ru-RU" dirty="0" err="1" smtClean="0">
                <a:solidFill>
                  <a:schemeClr val="bg1"/>
                </a:solidFill>
              </a:rPr>
              <a:t>сформированности</a:t>
            </a:r>
            <a:r>
              <a:rPr lang="ru-RU" dirty="0" smtClean="0">
                <a:solidFill>
                  <a:schemeClr val="bg1"/>
                </a:solidFill>
              </a:rPr>
              <a:t> магистрального направления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 «Учитель. Школьная команда»</a:t>
            </a:r>
            <a:endParaRPr lang="ru-RU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Результаты Мониторинга в разрезе ОО по ссылке: </a:t>
            </a:r>
          </a:p>
          <a:p>
            <a:r>
              <a:rPr lang="ru-RU" dirty="0" smtClean="0">
                <a:solidFill>
                  <a:srgbClr val="954F72"/>
                </a:solidFill>
                <a:hlinkClick r:id="rId4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Ссылка </a:t>
            </a:r>
            <a:r>
              <a:rPr lang="ru-RU" dirty="0" smtClean="0">
                <a:solidFill>
                  <a:srgbClr val="002060"/>
                </a:solidFill>
                <a:hlinkClick r:id="rId4">
                  <a:extLst>
                    <a:ext uri="{A12FA001-AC4F-418D-AE19-62706E023703}">
                      <ahyp:hlinkClr xmlns:lc="http://schemas.openxmlformats.org/drawingml/2006/lockedCanvas" xmlns:ahyp="http://schemas.microsoft.com/office/drawing/2018/hyperlinkcolor" xmlns="" val="tx"/>
                    </a:ext>
                  </a:extLst>
                </a:hlinkClick>
              </a:rPr>
              <a:t>на документ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037463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</TotalTime>
  <Words>1575</Words>
  <Application>Microsoft Office PowerPoint</Application>
  <PresentationFormat>Произвольный</PresentationFormat>
  <Paragraphs>571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Магистральное направление: «Учитель. Школьная команда»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zk.omarov2005@gmail.com</cp:lastModifiedBy>
  <cp:revision>26</cp:revision>
  <dcterms:created xsi:type="dcterms:W3CDTF">2024-02-24T19:01:54Z</dcterms:created>
  <dcterms:modified xsi:type="dcterms:W3CDTF">2024-02-27T08:05:43Z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2024-02-24T00:00:00Z</vt:filetime>
  </property>
  <property fmtid="{D5CDD505-2E9C-101B-9397-08002B2CF9AE}" pid="5" name="Producer">
    <vt:lpwstr>Microsoft® PowerPoint® 2010</vt:lpwstr>
  </property>
</Properties>
</file>