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56" r:id="rId2"/>
    <p:sldId id="259" r:id="rId3"/>
    <p:sldId id="268" r:id="rId4"/>
    <p:sldId id="269" r:id="rId5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120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2EA7"/>
    <a:srgbClr val="7E38CA"/>
    <a:srgbClr val="EDF2F7"/>
    <a:srgbClr val="6B46CC"/>
    <a:srgbClr val="5C4D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744" y="84"/>
      </p:cViewPr>
      <p:guideLst>
        <p:guide orient="horz" pos="2880"/>
        <p:guide pos="120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B74F76-8245-47AD-9163-1715FDFF7EC1}" type="datetimeFigureOut">
              <a:rPr lang="ru-RU" smtClean="0"/>
              <a:t>26.02.2024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2B31FA-46F0-4408-BCAA-3E094B5567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3612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772412" cy="2935224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156082"/>
            <a:ext cx="1627251" cy="1643691"/>
          </a:xfrm>
          <a:prstGeom prst="rect">
            <a:avLst/>
          </a:prstGeom>
        </p:spPr>
      </p:pic>
      <p:pic>
        <p:nvPicPr>
          <p:cNvPr id="19" name="bg 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9076563" y="0"/>
            <a:ext cx="3113120" cy="95580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78F8EFB-9AF1-4A44-942D-6F7CC77B1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4F5824-5A96-4F60-B9D3-F6353DEE15A1}" type="datetimeFigureOut">
              <a:rPr lang="ru-RU" smtClean="0"/>
              <a:t>26.02.2024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4D4358B4-8575-4040-8E5E-FCA8D66CF7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CDCC416-17DC-4762-BD84-00112C06DD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34A002-FA79-47F3-9349-091DA174C2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31105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rgbClr val="EDF2F7"/>
            </a:gs>
            <a:gs pos="83000">
              <a:srgbClr val="EDF2F7"/>
            </a:gs>
            <a:gs pos="100000">
              <a:srgbClr val="EDF2F7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77697" y="194191"/>
            <a:ext cx="11036604" cy="161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40435" y="2086101"/>
            <a:ext cx="10739120" cy="45840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750" b="1" i="0">
                <a:solidFill>
                  <a:srgbClr val="252525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jpe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hyperlink" Target="https://disk.yandex.ru/i/rThquQ06Z6k53g" TargetMode="Externa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forms.yandex.ru/cloud/65db872443f74ff476ecbef8/" TargetMode="Externa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6.png"/><Relationship Id="rId7" Type="http://schemas.openxmlformats.org/officeDocument/2006/relationships/image" Target="../media/image22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hyperlink" Target="https://&#1076;&#1080;&#1088;&#1086;.&#1088;&#1092;/" TargetMode="External"/><Relationship Id="rId9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57F2E414-D085-420F-B996-327DE992FA6F}"/>
              </a:ext>
            </a:extLst>
          </p:cNvPr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12192000" cy="6858000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39967" y="0"/>
              <a:ext cx="6352032" cy="4315968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329014" y="0"/>
              <a:ext cx="3862986" cy="390214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98687" y="5754319"/>
              <a:ext cx="1106329" cy="1103678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2205100"/>
              <a:ext cx="670966" cy="698311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0268077" y="5066665"/>
              <a:ext cx="1207007" cy="122389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23887" y="152349"/>
              <a:ext cx="1415796" cy="1264081"/>
            </a:xfrm>
            <a:prstGeom prst="rect">
              <a:avLst/>
            </a:prstGeom>
          </p:spPr>
        </p:pic>
      </p:grpSp>
      <p:sp>
        <p:nvSpPr>
          <p:cNvPr id="14" name="object 14"/>
          <p:cNvSpPr txBox="1"/>
          <p:nvPr/>
        </p:nvSpPr>
        <p:spPr>
          <a:xfrm>
            <a:off x="674928" y="4718684"/>
            <a:ext cx="5978525" cy="115416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785"/>
              </a:lnSpc>
              <a:spcBef>
                <a:spcPts val="100"/>
              </a:spcBef>
            </a:pPr>
            <a:r>
              <a:rPr lang="ru-RU" sz="2400" b="1" spc="125" dirty="0">
                <a:solidFill>
                  <a:srgbClr val="5C4DCE"/>
                </a:solidFill>
                <a:latin typeface="Calibri"/>
                <a:cs typeface="Calibri"/>
              </a:rPr>
              <a:t>З.Ю. </a:t>
            </a:r>
            <a:r>
              <a:rPr lang="ru-RU" sz="2400" b="1" spc="125" dirty="0" err="1">
                <a:solidFill>
                  <a:srgbClr val="5C4DCE"/>
                </a:solidFill>
                <a:latin typeface="Calibri"/>
                <a:cs typeface="Calibri"/>
              </a:rPr>
              <a:t>Юзбекова</a:t>
            </a:r>
            <a:r>
              <a:rPr lang="ru-RU" sz="2400" spc="235" dirty="0">
                <a:solidFill>
                  <a:srgbClr val="5C4DCE"/>
                </a:solidFill>
                <a:latin typeface="Calibri"/>
                <a:cs typeface="Calibri"/>
              </a:rPr>
              <a:t>,</a:t>
            </a:r>
            <a:endParaRPr lang="ru-RU" sz="2400" dirty="0">
              <a:solidFill>
                <a:srgbClr val="5C4DCE"/>
              </a:solidFill>
              <a:latin typeface="Calibri"/>
              <a:cs typeface="Calibri"/>
            </a:endParaRPr>
          </a:p>
          <a:p>
            <a:pPr marL="12700" marR="5080">
              <a:lnSpc>
                <a:spcPts val="1939"/>
              </a:lnSpc>
              <a:spcBef>
                <a:spcPts val="150"/>
              </a:spcBef>
            </a:pPr>
            <a:r>
              <a:rPr lang="ru-RU" sz="1800" spc="175" dirty="0">
                <a:solidFill>
                  <a:srgbClr val="5C4DCE"/>
                </a:solidFill>
                <a:latin typeface="Calibri"/>
                <a:cs typeface="Calibri"/>
              </a:rPr>
              <a:t>кандидат экономических наук, </a:t>
            </a:r>
          </a:p>
          <a:p>
            <a:pPr marL="12700" marR="5080">
              <a:lnSpc>
                <a:spcPts val="1939"/>
              </a:lnSpc>
              <a:spcBef>
                <a:spcPts val="150"/>
              </a:spcBef>
            </a:pPr>
            <a:r>
              <a:rPr lang="ru-RU" sz="1800" spc="175" dirty="0">
                <a:solidFill>
                  <a:srgbClr val="5C4DCE"/>
                </a:solidFill>
                <a:latin typeface="Calibri"/>
                <a:cs typeface="Calibri"/>
              </a:rPr>
              <a:t>зав. лабораторией цифровой трансформации образования ЦРОО ДИРО</a:t>
            </a:r>
            <a:endParaRPr lang="ru-RU" sz="1800" dirty="0">
              <a:solidFill>
                <a:srgbClr val="5C4DCE"/>
              </a:solidFill>
              <a:latin typeface="Calibri"/>
              <a:cs typeface="Calibri"/>
            </a:endParaRPr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70B81EFC-4943-4AD8-881A-F7C3A539C586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6" t="1389" r="509" b="1389"/>
          <a:stretch/>
        </p:blipFill>
        <p:spPr>
          <a:xfrm>
            <a:off x="4079676" y="195349"/>
            <a:ext cx="1041273" cy="1012349"/>
          </a:xfrm>
          <a:prstGeom prst="ellipse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83D9DB48-CDD4-4001-AD60-78EFF60FD40B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25" t="16668" r="25012" b="21965"/>
          <a:stretch/>
        </p:blipFill>
        <p:spPr>
          <a:xfrm>
            <a:off x="5290773" y="57632"/>
            <a:ext cx="1780280" cy="1184940"/>
          </a:xfrm>
          <a:prstGeom prst="rect">
            <a:avLst/>
          </a:prstGeom>
        </p:spPr>
      </p:pic>
      <p:grpSp>
        <p:nvGrpSpPr>
          <p:cNvPr id="30" name="Группа 29">
            <a:extLst>
              <a:ext uri="{FF2B5EF4-FFF2-40B4-BE49-F238E27FC236}">
                <a16:creationId xmlns:a16="http://schemas.microsoft.com/office/drawing/2014/main" id="{CF3CB1E7-AE01-4AE2-807C-9A2B7A9DC947}"/>
              </a:ext>
            </a:extLst>
          </p:cNvPr>
          <p:cNvGrpSpPr/>
          <p:nvPr/>
        </p:nvGrpSpPr>
        <p:grpSpPr>
          <a:xfrm>
            <a:off x="2196215" y="178638"/>
            <a:ext cx="1780280" cy="1314906"/>
            <a:chOff x="2115002" y="178638"/>
            <a:chExt cx="1780280" cy="1314906"/>
          </a:xfrm>
        </p:grpSpPr>
        <p:pic>
          <p:nvPicPr>
            <p:cNvPr id="26" name="Рисунок 25">
              <a:extLst>
                <a:ext uri="{FF2B5EF4-FFF2-40B4-BE49-F238E27FC236}">
                  <a16:creationId xmlns:a16="http://schemas.microsoft.com/office/drawing/2014/main" id="{13513983-484B-4838-B48D-03C0779F1DD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4163" t="3966" r="25927"/>
            <a:stretch/>
          </p:blipFill>
          <p:spPr>
            <a:xfrm>
              <a:off x="2488518" y="178638"/>
              <a:ext cx="937198" cy="1012348"/>
            </a:xfrm>
            <a:prstGeom prst="ellipse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F6AE06E4-1C63-4C22-9AC9-CEAA9B0CDD2B}"/>
                </a:ext>
              </a:extLst>
            </p:cNvPr>
            <p:cNvSpPr txBox="1"/>
            <p:nvPr/>
          </p:nvSpPr>
          <p:spPr>
            <a:xfrm>
              <a:off x="2115002" y="1154990"/>
              <a:ext cx="178028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800" b="1" dirty="0">
                  <a:latin typeface="+mn-lt"/>
                </a:rPr>
                <a:t>МИНИСТЕРСТВО ОБРАЗОВАНИЯ</a:t>
              </a:r>
            </a:p>
            <a:p>
              <a:pPr algn="ctr"/>
              <a:r>
                <a:rPr lang="ru-RU" sz="800" b="1" dirty="0">
                  <a:latin typeface="+mn-lt"/>
                </a:rPr>
                <a:t> И НАУКИ РЕСПУБЛИКИ ДАГЕСТАН</a:t>
              </a:r>
            </a:p>
          </p:txBody>
        </p:sp>
      </p:grpSp>
      <p:sp>
        <p:nvSpPr>
          <p:cNvPr id="17" name="object 10">
            <a:extLst>
              <a:ext uri="{FF2B5EF4-FFF2-40B4-BE49-F238E27FC236}">
                <a16:creationId xmlns:a16="http://schemas.microsoft.com/office/drawing/2014/main" id="{21F79659-E48E-4326-94F0-D805600AC8D3}"/>
              </a:ext>
            </a:extLst>
          </p:cNvPr>
          <p:cNvSpPr txBox="1">
            <a:spLocks/>
          </p:cNvSpPr>
          <p:nvPr/>
        </p:nvSpPr>
        <p:spPr>
          <a:xfrm>
            <a:off x="522651" y="2240888"/>
            <a:ext cx="9745426" cy="1805623"/>
          </a:xfrm>
          <a:prstGeom prst="rect">
            <a:avLst/>
          </a:prstGeom>
        </p:spPr>
        <p:txBody>
          <a:bodyPr vert="horz" wrap="square" lIns="0" tIns="81280" rIns="0" bIns="0" rtlCol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Calibri"/>
                <a:ea typeface="+mj-ea"/>
                <a:cs typeface="Calibri"/>
              </a:defRPr>
            </a:lvl1pPr>
          </a:lstStyle>
          <a:p>
            <a:pPr marL="12700" marR="5080">
              <a:spcBef>
                <a:spcPts val="640"/>
              </a:spcBef>
            </a:pPr>
            <a:r>
              <a:rPr lang="ru-RU" spc="685" dirty="0">
                <a:solidFill>
                  <a:srgbClr val="6B46CC"/>
                </a:solidFill>
              </a:rPr>
              <a:t>«О прохождении региональной  самодиагностики в рамках федерального проекта «Школа Минпросвещения России»</a:t>
            </a:r>
            <a:endParaRPr lang="ru-RU" dirty="0">
              <a:solidFill>
                <a:srgbClr val="6B46CC"/>
              </a:solidFill>
            </a:endParaRPr>
          </a:p>
        </p:txBody>
      </p:sp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31DBE8B9-FB57-4B34-9E63-A37C9E8F1A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4" name="Текст 16">
            <a:extLst>
              <a:ext uri="{FF2B5EF4-FFF2-40B4-BE49-F238E27FC236}">
                <a16:creationId xmlns:a16="http://schemas.microsoft.com/office/drawing/2014/main" id="{62CF066A-0303-43C7-8F87-D98C65DC4E2F}"/>
              </a:ext>
            </a:extLst>
          </p:cNvPr>
          <p:cNvSpPr txBox="1">
            <a:spLocks/>
          </p:cNvSpPr>
          <p:nvPr/>
        </p:nvSpPr>
        <p:spPr>
          <a:xfrm>
            <a:off x="1876168" y="641067"/>
            <a:ext cx="9142281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sz="1750" b="1" i="0">
                <a:solidFill>
                  <a:srgbClr val="252525"/>
                </a:solidFill>
                <a:latin typeface="Calibri"/>
                <a:ea typeface="+mn-ea"/>
                <a:cs typeface="Calibri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>
                <a:solidFill>
                  <a:schemeClr val="bg1"/>
                </a:solidFill>
              </a:rPr>
              <a:t>Что собой представляет «самодиагностика» в рамках проекта «Школа Минпросвещения России»?</a:t>
            </a:r>
          </a:p>
          <a:p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5" name="object 11">
            <a:extLst>
              <a:ext uri="{FF2B5EF4-FFF2-40B4-BE49-F238E27FC236}">
                <a16:creationId xmlns:a16="http://schemas.microsoft.com/office/drawing/2014/main" id="{0A180071-9273-4DD7-8A6E-FEA7D18BE99B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70410" y="3625673"/>
            <a:ext cx="110894" cy="466062"/>
          </a:xfrm>
          <a:prstGeom prst="rect">
            <a:avLst/>
          </a:prstGeom>
        </p:spPr>
      </p:pic>
      <p:pic>
        <p:nvPicPr>
          <p:cNvPr id="7" name="object 12">
            <a:extLst>
              <a:ext uri="{FF2B5EF4-FFF2-40B4-BE49-F238E27FC236}">
                <a16:creationId xmlns:a16="http://schemas.microsoft.com/office/drawing/2014/main" id="{27D013AC-CC5A-4549-98C0-01D5D660FA80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23431" y="4572000"/>
            <a:ext cx="239602" cy="470307"/>
          </a:xfrm>
          <a:prstGeom prst="rect">
            <a:avLst/>
          </a:prstGeom>
        </p:spPr>
      </p:pic>
      <p:pic>
        <p:nvPicPr>
          <p:cNvPr id="8" name="object 13">
            <a:extLst>
              <a:ext uri="{FF2B5EF4-FFF2-40B4-BE49-F238E27FC236}">
                <a16:creationId xmlns:a16="http://schemas.microsoft.com/office/drawing/2014/main" id="{A877E19A-97A2-4E39-9956-C0F81D00474B}"/>
              </a:ext>
            </a:extLst>
          </p:cNvPr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399888" y="5522572"/>
            <a:ext cx="236784" cy="47029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615B8062-AD7D-4E39-B75A-544D2FC00A9D}"/>
              </a:ext>
            </a:extLst>
          </p:cNvPr>
          <p:cNvSpPr txBox="1"/>
          <p:nvPr/>
        </p:nvSpPr>
        <p:spPr>
          <a:xfrm>
            <a:off x="1028700" y="2255465"/>
            <a:ext cx="1051994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5C4DCE"/>
                </a:solidFill>
              </a:rPr>
              <a:t>Самодиагностика</a:t>
            </a:r>
            <a:r>
              <a:rPr lang="ru-RU" sz="2000" dirty="0">
                <a:solidFill>
                  <a:srgbClr val="5C4DCE"/>
                </a:solidFill>
              </a:rPr>
              <a:t> – это инструмент определения сильных и слабых сторон, направлений развития, выявления факторов, влияющих на результат, и основание для принятия эффективных управленческих решений.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D39EB0-3B62-42D6-9043-91D0AAEA0085}"/>
              </a:ext>
            </a:extLst>
          </p:cNvPr>
          <p:cNvSpPr txBox="1"/>
          <p:nvPr/>
        </p:nvSpPr>
        <p:spPr>
          <a:xfrm>
            <a:off x="1981200" y="3715975"/>
            <a:ext cx="23683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682EA7"/>
                </a:solidFill>
                <a:latin typeface="+mj-lt"/>
              </a:rPr>
              <a:t>базовый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9ED7E3E-5CFB-4770-BA0E-54B882642787}"/>
              </a:ext>
            </a:extLst>
          </p:cNvPr>
          <p:cNvSpPr txBox="1"/>
          <p:nvPr/>
        </p:nvSpPr>
        <p:spPr>
          <a:xfrm>
            <a:off x="1981200" y="4622487"/>
            <a:ext cx="16002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682EA7"/>
                </a:solidFill>
                <a:latin typeface="+mj-lt"/>
              </a:rPr>
              <a:t>средний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1117BCA-B94A-41AF-A3F1-9558B7E17198}"/>
              </a:ext>
            </a:extLst>
          </p:cNvPr>
          <p:cNvSpPr txBox="1"/>
          <p:nvPr/>
        </p:nvSpPr>
        <p:spPr>
          <a:xfrm>
            <a:off x="1981199" y="5573051"/>
            <a:ext cx="1973613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b="1" dirty="0">
                <a:solidFill>
                  <a:srgbClr val="682EA7"/>
                </a:solidFill>
                <a:latin typeface="+mj-lt"/>
              </a:rPr>
              <a:t>высокий</a:t>
            </a:r>
          </a:p>
        </p:txBody>
      </p:sp>
    </p:spTree>
    <p:extLst>
      <p:ext uri="{BB962C8B-B14F-4D97-AF65-F5344CB8AC3E}">
        <p14:creationId xmlns:p14="http://schemas.microsoft.com/office/powerpoint/2010/main" val="19037463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pic>
        <p:nvPicPr>
          <p:cNvPr id="22" name="object 11">
            <a:extLst>
              <a:ext uri="{FF2B5EF4-FFF2-40B4-BE49-F238E27FC236}">
                <a16:creationId xmlns:a16="http://schemas.microsoft.com/office/drawing/2014/main" id="{CB0604A9-D3F2-42C1-9B50-4E407A6C0193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48464" y="2344956"/>
            <a:ext cx="110894" cy="466062"/>
          </a:xfrm>
          <a:prstGeom prst="rect">
            <a:avLst/>
          </a:prstGeom>
        </p:spPr>
      </p:pic>
      <p:pic>
        <p:nvPicPr>
          <p:cNvPr id="23" name="object 12">
            <a:extLst>
              <a:ext uri="{FF2B5EF4-FFF2-40B4-BE49-F238E27FC236}">
                <a16:creationId xmlns:a16="http://schemas.microsoft.com/office/drawing/2014/main" id="{8DB1E715-C16C-4E9E-861D-78D532DF5289}"/>
              </a:ext>
            </a:extLst>
          </p:cNvPr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401485" y="3429000"/>
            <a:ext cx="239602" cy="470307"/>
          </a:xfrm>
          <a:prstGeom prst="rect">
            <a:avLst/>
          </a:prstGeom>
        </p:spPr>
      </p:pic>
      <p:sp>
        <p:nvSpPr>
          <p:cNvPr id="25" name="Текст 16">
            <a:extLst>
              <a:ext uri="{FF2B5EF4-FFF2-40B4-BE49-F238E27FC236}">
                <a16:creationId xmlns:a16="http://schemas.microsoft.com/office/drawing/2014/main" id="{90FA054A-8504-47DE-B114-4500F879E26E}"/>
              </a:ext>
            </a:extLst>
          </p:cNvPr>
          <p:cNvSpPr txBox="1">
            <a:spLocks/>
          </p:cNvSpPr>
          <p:nvPr/>
        </p:nvSpPr>
        <p:spPr>
          <a:xfrm>
            <a:off x="1995781" y="3458190"/>
            <a:ext cx="9499600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sz="1750" b="1" i="0">
                <a:solidFill>
                  <a:srgbClr val="252525"/>
                </a:solidFill>
                <a:latin typeface="Calibri"/>
                <a:ea typeface="+mn-ea"/>
                <a:cs typeface="Calibri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dirty="0">
                <a:solidFill>
                  <a:srgbClr val="6B46CC"/>
                </a:solidFill>
              </a:rPr>
              <a:t>Зачем школе проходить самодиагностику снова, если она уже проходила самодиагностику в 2023 году?</a:t>
            </a:r>
          </a:p>
        </p:txBody>
      </p:sp>
      <p:sp>
        <p:nvSpPr>
          <p:cNvPr id="26" name="Текст 16">
            <a:extLst>
              <a:ext uri="{FF2B5EF4-FFF2-40B4-BE49-F238E27FC236}">
                <a16:creationId xmlns:a16="http://schemas.microsoft.com/office/drawing/2014/main" id="{2C931FA9-69E3-493F-9016-39886BFB8799}"/>
              </a:ext>
            </a:extLst>
          </p:cNvPr>
          <p:cNvSpPr txBox="1">
            <a:spLocks/>
          </p:cNvSpPr>
          <p:nvPr/>
        </p:nvSpPr>
        <p:spPr>
          <a:xfrm>
            <a:off x="1401485" y="5014520"/>
            <a:ext cx="6899371" cy="2693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>
              <a:defRPr sz="1750" b="1" i="0">
                <a:solidFill>
                  <a:srgbClr val="252525"/>
                </a:solidFill>
                <a:latin typeface="Calibri"/>
                <a:ea typeface="+mn-ea"/>
                <a:cs typeface="Calibri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hlinkClick r:id="rId6"/>
              </a:rPr>
              <a:t>https://forms.yandex.ru/cloud/65db872443f74ff476ecbef8/</a:t>
            </a:r>
            <a:r>
              <a:rPr lang="ru-RU" dirty="0"/>
              <a:t> </a:t>
            </a:r>
          </a:p>
        </p:txBody>
      </p:sp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710097" y="711683"/>
            <a:ext cx="10316742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2400" b="1" spc="305" dirty="0">
                <a:solidFill>
                  <a:srgbClr val="FFFFFF"/>
                </a:solidFill>
                <a:latin typeface="Calibri"/>
                <a:cs typeface="Calibri"/>
              </a:rPr>
              <a:t>Самодиагностика на соответствие ОО ключевым направлениям проекта "Школа Минпросвещения России"</a:t>
            </a:r>
            <a:endParaRPr sz="2400" b="1" dirty="0">
              <a:latin typeface="Calibri"/>
              <a:cs typeface="Calibri"/>
            </a:endParaRPr>
          </a:p>
        </p:txBody>
      </p:sp>
      <p:sp>
        <p:nvSpPr>
          <p:cNvPr id="28" name="Текст 16">
            <a:extLst>
              <a:ext uri="{FF2B5EF4-FFF2-40B4-BE49-F238E27FC236}">
                <a16:creationId xmlns:a16="http://schemas.microsoft.com/office/drawing/2014/main" id="{86C5071E-DEDE-4809-A5F1-0801E1C8AA7D}"/>
              </a:ext>
            </a:extLst>
          </p:cNvPr>
          <p:cNvSpPr txBox="1">
            <a:spLocks/>
          </p:cNvSpPr>
          <p:nvPr/>
        </p:nvSpPr>
        <p:spPr>
          <a:xfrm>
            <a:off x="1995781" y="2328061"/>
            <a:ext cx="8356600" cy="307777"/>
          </a:xfrm>
          <a:prstGeom prst="rect">
            <a:avLst/>
          </a:prstGeom>
        </p:spPr>
        <p:txBody>
          <a:bodyPr/>
          <a:lstStyle>
            <a:lvl1pPr marL="0">
              <a:defRPr>
                <a:latin typeface="+mn-lt"/>
                <a:ea typeface="+mn-ea"/>
                <a:cs typeface="+mn-cs"/>
              </a:defRPr>
            </a:lvl1pPr>
            <a:lvl2pPr marL="457200">
              <a:defRPr>
                <a:latin typeface="+mn-lt"/>
                <a:ea typeface="+mn-ea"/>
                <a:cs typeface="+mn-cs"/>
              </a:defRPr>
            </a:lvl2pPr>
            <a:lvl3pPr marL="914400">
              <a:defRPr>
                <a:latin typeface="+mn-lt"/>
                <a:ea typeface="+mn-ea"/>
                <a:cs typeface="+mn-cs"/>
              </a:defRPr>
            </a:lvl3pPr>
            <a:lvl4pPr marL="1371600">
              <a:defRPr>
                <a:latin typeface="+mn-lt"/>
                <a:ea typeface="+mn-ea"/>
                <a:cs typeface="+mn-cs"/>
              </a:defRPr>
            </a:lvl4pPr>
            <a:lvl5pPr marL="1828800">
              <a:defRPr>
                <a:latin typeface="+mn-lt"/>
                <a:ea typeface="+mn-ea"/>
                <a:cs typeface="+mn-cs"/>
              </a:defRPr>
            </a:lvl5pPr>
            <a:lvl6pPr marL="2286000">
              <a:defRPr>
                <a:latin typeface="+mn-lt"/>
                <a:ea typeface="+mn-ea"/>
                <a:cs typeface="+mn-cs"/>
              </a:defRPr>
            </a:lvl6pPr>
            <a:lvl7pPr marL="2743200">
              <a:defRPr>
                <a:latin typeface="+mn-lt"/>
                <a:ea typeface="+mn-ea"/>
                <a:cs typeface="+mn-cs"/>
              </a:defRPr>
            </a:lvl7pPr>
            <a:lvl8pPr marL="3200400">
              <a:defRPr>
                <a:latin typeface="+mn-lt"/>
                <a:ea typeface="+mn-ea"/>
                <a:cs typeface="+mn-cs"/>
              </a:defRPr>
            </a:lvl8pPr>
            <a:lvl9pPr marL="3657600">
              <a:defRPr>
                <a:latin typeface="+mn-lt"/>
                <a:ea typeface="+mn-ea"/>
                <a:cs typeface="+mn-cs"/>
              </a:defRPr>
            </a:lvl9pPr>
          </a:lstStyle>
          <a:p>
            <a:r>
              <a:rPr lang="ru-RU" sz="2000" b="1" dirty="0">
                <a:solidFill>
                  <a:srgbClr val="6B46CC"/>
                </a:solidFill>
              </a:rPr>
              <a:t>Все ли школы должны пройти самодиагностику или только опорные?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3CF7956-0692-4079-B270-5A6AD223C9A2}"/>
              </a:ext>
            </a:extLst>
          </p:cNvPr>
          <p:cNvSpPr txBox="1"/>
          <p:nvPr/>
        </p:nvSpPr>
        <p:spPr>
          <a:xfrm>
            <a:off x="1295400" y="5701895"/>
            <a:ext cx="81997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hlinkClick r:id="rId7"/>
              </a:rPr>
              <a:t>Ссылка на документ</a:t>
            </a:r>
            <a:r>
              <a:rPr lang="ru-RU" dirty="0"/>
              <a:t> (результаты самодиагностики за ноябрь 2023 г.)</a:t>
            </a:r>
          </a:p>
        </p:txBody>
      </p:sp>
    </p:spTree>
    <p:extLst>
      <p:ext uri="{BB962C8B-B14F-4D97-AF65-F5344CB8AC3E}">
        <p14:creationId xmlns:p14="http://schemas.microsoft.com/office/powerpoint/2010/main" val="21947207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C137DBA-1093-42F1-BC64-A3609E44C6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7" t="5784" r="11319" b="74212"/>
          <a:stretch/>
        </p:blipFill>
        <p:spPr>
          <a:xfrm>
            <a:off x="1048265" y="327453"/>
            <a:ext cx="10095470" cy="1427206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DD3EA92-E94B-46A1-9F10-4204EFD57F9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07" y="0"/>
            <a:ext cx="12175493" cy="2820813"/>
          </a:xfrm>
          <a:prstGeom prst="rect">
            <a:avLst/>
          </a:prstGeom>
        </p:spPr>
      </p:pic>
      <p:sp>
        <p:nvSpPr>
          <p:cNvPr id="27" name="object 9">
            <a:extLst>
              <a:ext uri="{FF2B5EF4-FFF2-40B4-BE49-F238E27FC236}">
                <a16:creationId xmlns:a16="http://schemas.microsoft.com/office/drawing/2014/main" id="{B034EA14-D166-4756-9E2E-0AD9CF1FAF5A}"/>
              </a:ext>
            </a:extLst>
          </p:cNvPr>
          <p:cNvSpPr txBox="1"/>
          <p:nvPr/>
        </p:nvSpPr>
        <p:spPr>
          <a:xfrm>
            <a:off x="710097" y="711683"/>
            <a:ext cx="10316742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lang="ru-RU" sz="2400" b="1" spc="305" dirty="0">
                <a:solidFill>
                  <a:srgbClr val="FFFFFF"/>
                </a:solidFill>
                <a:latin typeface="Calibri"/>
                <a:cs typeface="Calibri"/>
              </a:rPr>
              <a:t>Самодиагностика на соответствие ОО ключевым направлениям проекта "Школа Минпросвещения России"</a:t>
            </a:r>
            <a:endParaRPr sz="2400" b="1" dirty="0">
              <a:latin typeface="Calibri"/>
              <a:cs typeface="Calibri"/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AFFE1FEA-A9DE-4E73-B225-01FCA8AF31E4}"/>
              </a:ext>
            </a:extLst>
          </p:cNvPr>
          <p:cNvSpPr/>
          <p:nvPr/>
        </p:nvSpPr>
        <p:spPr>
          <a:xfrm>
            <a:off x="2583515" y="2457832"/>
            <a:ext cx="7261934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>
              <a:solidFill>
                <a:srgbClr val="4968A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solidFill>
                  <a:srgbClr val="682EA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ГБУ ДПО РД «ДИРО», г. Махачкала, ул. Генерала </a:t>
            </a:r>
            <a:r>
              <a:rPr lang="ru-RU" dirty="0" err="1">
                <a:solidFill>
                  <a:srgbClr val="682EA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Магомедтагирова</a:t>
            </a:r>
            <a:r>
              <a:rPr lang="ru-RU" dirty="0">
                <a:solidFill>
                  <a:srgbClr val="682EA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dirty="0" err="1">
                <a:solidFill>
                  <a:srgbClr val="682EA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Казбекова</a:t>
            </a:r>
            <a:r>
              <a:rPr lang="ru-RU" dirty="0">
                <a:solidFill>
                  <a:srgbClr val="682EA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), дом 159.</a:t>
            </a:r>
          </a:p>
          <a:p>
            <a:endParaRPr lang="ru-RU" dirty="0">
              <a:solidFill>
                <a:srgbClr val="682EA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rgbClr val="682EA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E-MAIL </a:t>
            </a:r>
            <a:r>
              <a:rPr lang="en-US" b="1" dirty="0">
                <a:solidFill>
                  <a:srgbClr val="682EA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Zarema@cpmrd.ru </a:t>
            </a:r>
            <a:endParaRPr lang="ru-RU" b="1" dirty="0">
              <a:solidFill>
                <a:srgbClr val="682EA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b="1" dirty="0">
              <a:solidFill>
                <a:srgbClr val="682EA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solidFill>
                  <a:srgbClr val="682EA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Сайт организации: </a:t>
            </a:r>
            <a:r>
              <a:rPr lang="en-US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</a:t>
            </a:r>
            <a:r>
              <a:rPr lang="ru-RU" dirty="0" err="1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диро.рф</a:t>
            </a:r>
            <a:r>
              <a:rPr lang="ru-RU" dirty="0">
                <a:solidFill>
                  <a:srgbClr val="682EA7"/>
                </a:solidFill>
                <a:latin typeface="Arial" panose="020B06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endParaRPr lang="ru-RU" dirty="0">
              <a:solidFill>
                <a:srgbClr val="682EA7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dirty="0">
              <a:solidFill>
                <a:srgbClr val="4968A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9B2DBB9C-C23B-4B44-BA40-F327DAB4C59C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64018" y="2758073"/>
            <a:ext cx="548862" cy="548862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D6F47061-9F37-4A52-8DA7-4C3515D711CA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101851" y="3471318"/>
            <a:ext cx="473197" cy="473197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06D4C1C0-7C89-479B-AF91-7AE0565D88B9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054475" y="4089339"/>
            <a:ext cx="451938" cy="451938"/>
          </a:xfrm>
          <a:prstGeom prst="rect">
            <a:avLst/>
          </a:prstGeom>
        </p:spPr>
      </p:pic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id="{C36C5580-2DF1-4349-A806-58B161AC51E2}"/>
              </a:ext>
            </a:extLst>
          </p:cNvPr>
          <p:cNvSpPr/>
          <p:nvPr/>
        </p:nvSpPr>
        <p:spPr>
          <a:xfrm>
            <a:off x="1913467" y="2051068"/>
            <a:ext cx="20986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682EA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Контакты: </a:t>
            </a:r>
          </a:p>
        </p:txBody>
      </p:sp>
      <p:pic>
        <p:nvPicPr>
          <p:cNvPr id="4" name="Рисунок 3" descr="Динамик телефона  со сплошной заливкой">
            <a:extLst>
              <a:ext uri="{FF2B5EF4-FFF2-40B4-BE49-F238E27FC236}">
                <a16:creationId xmlns:a16="http://schemas.microsoft.com/office/drawing/2014/main" id="{E0D3310D-2228-4042-B9FA-0B7A401130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995549" y="4709002"/>
            <a:ext cx="685800" cy="68580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C459CD01-24F9-44AF-BE8B-69A91E4D8EDB}"/>
              </a:ext>
            </a:extLst>
          </p:cNvPr>
          <p:cNvSpPr txBox="1"/>
          <p:nvPr/>
        </p:nvSpPr>
        <p:spPr>
          <a:xfrm>
            <a:off x="2681349" y="4867236"/>
            <a:ext cx="270909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682EA7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 (962) 021-38-89</a:t>
            </a:r>
          </a:p>
        </p:txBody>
      </p:sp>
    </p:spTree>
    <p:extLst>
      <p:ext uri="{BB962C8B-B14F-4D97-AF65-F5344CB8AC3E}">
        <p14:creationId xmlns:p14="http://schemas.microsoft.com/office/powerpoint/2010/main" val="39654020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222</TotalTime>
  <Words>198</Words>
  <Application>Microsoft Office PowerPoint</Application>
  <PresentationFormat>Широкоэкранный</PresentationFormat>
  <Paragraphs>25</Paragraphs>
  <Slides>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JKO</cp:lastModifiedBy>
  <cp:revision>25</cp:revision>
  <dcterms:created xsi:type="dcterms:W3CDTF">2024-02-24T19:01:54Z</dcterms:created>
  <dcterms:modified xsi:type="dcterms:W3CDTF">2024-02-26T19:27:01Z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2023-03-28T00:00:00Z</vt:filetime>
  </property>
  <property fmtid="{D5CDD505-2E9C-101B-9397-08002B2CF9AE}" pid="3" name="Creator">
    <vt:lpwstr>Microsoft® PowerPoint® 2010</vt:lpwstr>
  </property>
  <property fmtid="{D5CDD505-2E9C-101B-9397-08002B2CF9AE}" pid="4" name="LastSaved">
    <vt:filetime>2024-02-24T00:00:00Z</vt:filetime>
  </property>
  <property fmtid="{D5CDD505-2E9C-101B-9397-08002B2CF9AE}" pid="5" name="Producer">
    <vt:lpwstr>Microsoft® PowerPoint® 2010</vt:lpwstr>
  </property>
</Properties>
</file>