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629" r:id="rId3"/>
    <p:sldId id="695" r:id="rId4"/>
    <p:sldId id="733" r:id="rId5"/>
    <p:sldId id="666" r:id="rId6"/>
    <p:sldId id="667" r:id="rId7"/>
    <p:sldId id="668" r:id="rId8"/>
    <p:sldId id="665" r:id="rId9"/>
    <p:sldId id="727" r:id="rId10"/>
    <p:sldId id="660" r:id="rId11"/>
    <p:sldId id="736" r:id="rId12"/>
    <p:sldId id="615" r:id="rId13"/>
    <p:sldId id="616" r:id="rId14"/>
    <p:sldId id="617" r:id="rId15"/>
    <p:sldId id="296" r:id="rId16"/>
    <p:sldId id="726" r:id="rId17"/>
    <p:sldId id="735" r:id="rId18"/>
    <p:sldId id="734" r:id="rId19"/>
    <p:sldId id="644" r:id="rId20"/>
    <p:sldId id="646" r:id="rId21"/>
    <p:sldId id="366" r:id="rId22"/>
    <p:sldId id="662" r:id="rId23"/>
    <p:sldId id="663" r:id="rId24"/>
    <p:sldId id="669" r:id="rId25"/>
    <p:sldId id="670" r:id="rId26"/>
    <p:sldId id="258" r:id="rId27"/>
    <p:sldId id="728" r:id="rId28"/>
    <p:sldId id="729" r:id="rId29"/>
    <p:sldId id="730" r:id="rId30"/>
    <p:sldId id="278" r:id="rId31"/>
    <p:sldId id="684" r:id="rId32"/>
    <p:sldId id="693" r:id="rId33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5" userDrawn="1">
          <p15:clr>
            <a:srgbClr val="A4A3A4"/>
          </p15:clr>
        </p15:guide>
        <p15:guide id="2" pos="211" userDrawn="1">
          <p15:clr>
            <a:srgbClr val="A4A3A4"/>
          </p15:clr>
        </p15:guide>
        <p15:guide id="3" orient="horz" pos="2886" userDrawn="1">
          <p15:clr>
            <a:srgbClr val="A4A3A4"/>
          </p15:clr>
        </p15:guide>
        <p15:guide id="4" orient="horz" pos="527" userDrawn="1">
          <p15:clr>
            <a:srgbClr val="A4A3A4"/>
          </p15:clr>
        </p15:guide>
        <p15:guide id="5" pos="4021" userDrawn="1">
          <p15:clr>
            <a:srgbClr val="A4A3A4"/>
          </p15:clr>
        </p15:guide>
        <p15:guide id="6" pos="3885" userDrawn="1">
          <p15:clr>
            <a:srgbClr val="A4A3A4"/>
          </p15:clr>
        </p15:guide>
        <p15:guide id="7" pos="6652" userDrawn="1">
          <p15:clr>
            <a:srgbClr val="A4A3A4"/>
          </p15:clr>
        </p15:guide>
        <p15:guide id="8" pos="7106" userDrawn="1">
          <p15:clr>
            <a:srgbClr val="A4A3A4"/>
          </p15:clr>
        </p15:guide>
        <p15:guide id="9" orient="horz" pos="1071" userDrawn="1">
          <p15:clr>
            <a:srgbClr val="A4A3A4"/>
          </p15:clr>
        </p15:guide>
        <p15:guide id="10" orient="horz" pos="1774" userDrawn="1">
          <p15:clr>
            <a:srgbClr val="A4A3A4"/>
          </p15:clr>
        </p15:guide>
        <p15:guide id="11" orient="horz" pos="1434" userDrawn="1">
          <p15:clr>
            <a:srgbClr val="A4A3A4"/>
          </p15:clr>
        </p15:guide>
        <p15:guide id="12" orient="horz" pos="1026" userDrawn="1">
          <p15:clr>
            <a:srgbClr val="A4A3A4"/>
          </p15:clr>
        </p15:guide>
        <p15:guide id="13" orient="horz" pos="24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kaeva Aymisey" initials="AA" lastIdx="1" clrIdx="0">
    <p:extLst>
      <p:ext uri="{19B8F6BF-5375-455C-9EA6-DF929625EA0E}">
        <p15:presenceInfo xmlns:p15="http://schemas.microsoft.com/office/powerpoint/2012/main" userId="S-1-5-21-3829881405-2567336740-1363063690-14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121E"/>
    <a:srgbClr val="11558E"/>
    <a:srgbClr val="5C78B8"/>
    <a:srgbClr val="314A7A"/>
    <a:srgbClr val="008000"/>
    <a:srgbClr val="009900"/>
    <a:srgbClr val="37BB86"/>
    <a:srgbClr val="4D69A5"/>
    <a:srgbClr val="B3C9E3"/>
    <a:srgbClr val="1F7E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512" autoAdjust="0"/>
    <p:restoredTop sz="96433" autoAdjust="0"/>
  </p:normalViewPr>
  <p:slideViewPr>
    <p:cSldViewPr snapToGrid="0" showGuides="1">
      <p:cViewPr varScale="1">
        <p:scale>
          <a:sx n="101" d="100"/>
          <a:sy n="101" d="100"/>
        </p:scale>
        <p:origin x="72" y="366"/>
      </p:cViewPr>
      <p:guideLst>
        <p:guide orient="horz" pos="845"/>
        <p:guide pos="211"/>
        <p:guide orient="horz" pos="2886"/>
        <p:guide orient="horz" pos="527"/>
        <p:guide pos="4021"/>
        <p:guide pos="3885"/>
        <p:guide pos="6652"/>
        <p:guide pos="7106"/>
        <p:guide orient="horz" pos="1071"/>
        <p:guide orient="horz" pos="1774"/>
        <p:guide orient="horz" pos="1434"/>
        <p:guide orient="horz" pos="1026"/>
        <p:guide orient="horz" pos="24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7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baseline="0" dirty="0" smtClean="0">
                <a:solidFill>
                  <a:srgbClr val="002060"/>
                </a:solidFill>
                <a:effectLst/>
              </a:rPr>
              <a:t>Результаты обучения</a:t>
            </a:r>
            <a:r>
              <a:rPr lang="en-US" sz="1862" b="0" i="0" u="none" strike="noStrike" baseline="0" dirty="0" smtClean="0">
                <a:solidFill>
                  <a:srgbClr val="002060"/>
                </a:solidFill>
                <a:effectLst/>
              </a:rPr>
              <a:t> </a:t>
            </a:r>
            <a:r>
              <a:rPr lang="ru-RU" sz="1862" b="0" i="0" u="none" strike="noStrike" baseline="0" dirty="0" smtClean="0">
                <a:solidFill>
                  <a:srgbClr val="002060"/>
                </a:solidFill>
                <a:effectLst/>
              </a:rPr>
              <a:t>школьников</a:t>
            </a:r>
            <a:endParaRPr lang="ru-RU" dirty="0">
              <a:solidFill>
                <a:srgbClr val="002060"/>
              </a:solidFill>
            </a:endParaRPr>
          </a:p>
        </c:rich>
      </c:tx>
      <c:layout/>
      <c:overlay val="0"/>
      <c:spPr>
        <a:solidFill>
          <a:schemeClr val="accent1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lumMod val="50000"/>
            </a:schemeClr>
          </a:solidFill>
        </a:ln>
        <a:effectLst/>
        <a:sp3d>
          <a:contourClr>
            <a:schemeClr val="accent1">
              <a:lumMod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449511120"/>
        <c:axId val="-449508944"/>
        <c:axId val="0"/>
      </c:bar3DChart>
      <c:catAx>
        <c:axId val="-449511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49508944"/>
        <c:crosses val="autoZero"/>
        <c:auto val="1"/>
        <c:lblAlgn val="ctr"/>
        <c:lblOffset val="100"/>
        <c:noMultiLvlLbl val="0"/>
      </c:catAx>
      <c:valAx>
        <c:axId val="-449508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449511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baseline="0" dirty="0" err="1" smtClean="0">
                <a:solidFill>
                  <a:srgbClr val="002060"/>
                </a:solidFill>
                <a:effectLst/>
              </a:rPr>
              <a:t>Практикоориентированность</a:t>
            </a:r>
            <a:r>
              <a:rPr lang="ru-RU" sz="1862" b="0" i="0" u="none" strike="noStrike" baseline="0" dirty="0" smtClean="0">
                <a:solidFill>
                  <a:srgbClr val="002060"/>
                </a:solidFill>
                <a:effectLst/>
              </a:rPr>
              <a:t>  школьного  образования</a:t>
            </a:r>
            <a:endParaRPr lang="ru-RU" dirty="0">
              <a:solidFill>
                <a:srgbClr val="002060"/>
              </a:solidFill>
            </a:endParaRPr>
          </a:p>
        </c:rich>
      </c:tx>
      <c:layout/>
      <c:overlay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3"/>
          </a:solidFill>
        </a:ln>
        <a:effectLst/>
        <a:sp3d>
          <a:contourClr>
            <a:schemeClr val="accent3"/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449506224"/>
        <c:axId val="-449505680"/>
        <c:axId val="0"/>
      </c:bar3DChart>
      <c:catAx>
        <c:axId val="-4495062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49505680"/>
        <c:crosses val="autoZero"/>
        <c:auto val="1"/>
        <c:lblAlgn val="ctr"/>
        <c:lblOffset val="100"/>
        <c:noMultiLvlLbl val="0"/>
      </c:catAx>
      <c:valAx>
        <c:axId val="-44950568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44950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baseline="0" dirty="0" smtClean="0">
                <a:solidFill>
                  <a:srgbClr val="002060"/>
                </a:solidFill>
                <a:effectLst/>
              </a:rPr>
              <a:t>Управление системой общего образования</a:t>
            </a:r>
            <a:endParaRPr lang="ru-RU" dirty="0">
              <a:solidFill>
                <a:srgbClr val="002060"/>
              </a:solidFill>
            </a:endParaRPr>
          </a:p>
        </c:rich>
      </c:tx>
      <c:layout/>
      <c:overlay val="0"/>
      <c:spPr>
        <a:solidFill>
          <a:schemeClr val="accent3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3"/>
          </a:solidFill>
        </a:ln>
        <a:effectLst/>
        <a:sp3d>
          <a:contourClr>
            <a:schemeClr val="accent3"/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806875631951467"/>
          <c:y val="0.17009273323257404"/>
          <c:w val="0.78968655207280081"/>
          <c:h val="0.564749962544374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2022</c:v>
                </c:pt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2022</c:v>
                </c:pt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2022</c:v>
                </c:pt>
              </c:numCache>
            </c:numRef>
          </c:cat>
          <c:val>
            <c:numRef>
              <c:f>Лист1!$D$2</c:f>
              <c:numCache>
                <c:formatCode>0%</c:formatCode>
                <c:ptCount val="1"/>
                <c:pt idx="0">
                  <c:v>0.5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449502960"/>
        <c:axId val="-449502416"/>
        <c:axId val="0"/>
      </c:bar3DChart>
      <c:catAx>
        <c:axId val="-4495029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49502416"/>
        <c:crosses val="autoZero"/>
        <c:auto val="1"/>
        <c:lblAlgn val="ctr"/>
        <c:lblOffset val="100"/>
        <c:noMultiLvlLbl val="0"/>
      </c:catAx>
      <c:valAx>
        <c:axId val="-4495024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449502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62" b="0" i="0" u="none" strike="noStrike" baseline="0" dirty="0" smtClean="0">
                <a:solidFill>
                  <a:srgbClr val="002060"/>
                </a:solidFill>
                <a:effectLst/>
              </a:rPr>
              <a:t>«Развитие функциональной грамотности» </a:t>
            </a:r>
            <a:endParaRPr lang="ru-RU" dirty="0">
              <a:solidFill>
                <a:srgbClr val="002060"/>
              </a:solidFill>
            </a:endParaRPr>
          </a:p>
        </c:rich>
      </c:tx>
      <c:layout/>
      <c:overlay val="0"/>
      <c:spPr>
        <a:solidFill>
          <a:schemeClr val="accent2">
            <a:lumMod val="20000"/>
            <a:lumOff val="8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2"/>
          </a:solidFill>
        </a:ln>
        <a:effectLst/>
        <a:sp3d>
          <a:contourClr>
            <a:schemeClr val="accent2"/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Лист1!$C$2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449501328"/>
        <c:axId val="-449500784"/>
        <c:axId val="0"/>
      </c:bar3DChart>
      <c:catAx>
        <c:axId val="-449501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49500784"/>
        <c:crosses val="autoZero"/>
        <c:auto val="1"/>
        <c:lblAlgn val="ctr"/>
        <c:lblOffset val="100"/>
        <c:noMultiLvlLbl val="0"/>
      </c:catAx>
      <c:valAx>
        <c:axId val="-44950078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449501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0" i="0" u="none" strike="noStrike" baseline="0" dirty="0" smtClean="0">
                <a:solidFill>
                  <a:srgbClr val="002060"/>
                </a:solidFill>
                <a:effectLst/>
              </a:rPr>
              <a:t>Организация воспитательной работы</a:t>
            </a:r>
            <a:endParaRPr lang="ru-RU" sz="1800" dirty="0">
              <a:solidFill>
                <a:srgbClr val="002060"/>
              </a:solidFill>
            </a:endParaRPr>
          </a:p>
        </c:rich>
      </c:tx>
      <c:layout/>
      <c:overlay val="0"/>
      <c:spPr>
        <a:solidFill>
          <a:schemeClr val="accent1">
            <a:lumMod val="20000"/>
            <a:lumOff val="80000"/>
          </a:schemeClr>
        </a:solidFill>
        <a:ln>
          <a:solidFill>
            <a:schemeClr val="accent1"/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solidFill>
            <a:schemeClr val="accent1">
              <a:lumMod val="50000"/>
            </a:schemeClr>
          </a:solidFill>
        </a:ln>
        <a:effectLst/>
        <a:sp3d>
          <a:contourClr>
            <a:schemeClr val="accent1">
              <a:lumMod val="50000"/>
            </a:schemeClr>
          </a:contourClr>
        </a:sp3d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806875631951467"/>
          <c:y val="0.17009273323257404"/>
          <c:w val="0.78968655207280081"/>
          <c:h val="0.564749962544374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  <c:pt idx="0">
                  <c:v>2023</c:v>
                </c:pt>
              </c:numCache>
            </c:numRef>
          </c:cat>
          <c:val>
            <c:numRef>
              <c:f>Лист1!$B$2</c:f>
              <c:numCache>
                <c:formatCode>0%</c:formatCode>
                <c:ptCount val="1"/>
                <c:pt idx="0">
                  <c:v>0.95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305305184"/>
        <c:axId val="-305308992"/>
        <c:axId val="0"/>
      </c:bar3DChart>
      <c:catAx>
        <c:axId val="-30530518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05308992"/>
        <c:crosses val="autoZero"/>
        <c:auto val="1"/>
        <c:lblAlgn val="ctr"/>
        <c:lblOffset val="100"/>
        <c:noMultiLvlLbl val="0"/>
      </c:catAx>
      <c:valAx>
        <c:axId val="-3053089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-305305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accent1">
          <a:lumMod val="50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765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4BD-48F3-B52F-05E0E91476B7}"/>
              </c:ext>
            </c:extLst>
          </c:dPt>
          <c:dPt>
            <c:idx val="1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4BD-48F3-B52F-05E0E91476B7}"/>
              </c:ext>
            </c:extLst>
          </c:dPt>
          <c:cat>
            <c:strRef>
              <c:f>Лист1!$A$2:$A$4</c:f>
              <c:strCache>
                <c:ptCount val="3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21.1</c:v>
                </c:pt>
                <c:pt idx="1">
                  <c:v>29</c:v>
                </c:pt>
                <c:pt idx="2">
                  <c:v>36.299999999999997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4BD-48F3-B52F-05E0E91476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7"/>
        <c:overlap val="-27"/>
        <c:axId val="-305310624"/>
        <c:axId val="-305314976"/>
      </c:barChart>
      <c:catAx>
        <c:axId val="-3053106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305314976"/>
        <c:crosses val="autoZero"/>
        <c:auto val="1"/>
        <c:lblAlgn val="ctr"/>
        <c:lblOffset val="100"/>
        <c:noMultiLvlLbl val="0"/>
      </c:catAx>
      <c:valAx>
        <c:axId val="-305314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305310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rgbClr val="002060"/>
                </a:solidFill>
              </a:defRPr>
            </a:pPr>
            <a:r>
              <a:rPr lang="ru-RU" sz="2000" baseline="0" dirty="0">
                <a:solidFill>
                  <a:srgbClr val="002060"/>
                </a:solidFill>
              </a:rPr>
              <a:t>Охват профильным обучением учащихся 10-11 классов</a:t>
            </a:r>
          </a:p>
          <a:p>
            <a:pPr>
              <a:defRPr sz="2000">
                <a:solidFill>
                  <a:srgbClr val="002060"/>
                </a:solidFill>
              </a:defRPr>
            </a:pPr>
            <a:r>
              <a:rPr lang="ru-RU" sz="2000" baseline="0" dirty="0">
                <a:solidFill>
                  <a:srgbClr val="002060"/>
                </a:solidFill>
              </a:rPr>
              <a:t> </a:t>
            </a:r>
          </a:p>
        </c:rich>
      </c:tx>
      <c:layout>
        <c:manualLayout>
          <c:xMode val="edge"/>
          <c:yMode val="edge"/>
          <c:x val="0.17694732419790354"/>
          <c:y val="1.583797176215046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9.3153854323122898E-2"/>
          <c:y val="0.23433021842097324"/>
          <c:w val="0.79557143507350603"/>
          <c:h val="0.4264846743295019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363 ученика, что составляет 100%  обучающихся в 10-11 классов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Лист1!$A$2:$A$6</c:f>
              <c:strCache>
                <c:ptCount val="5"/>
                <c:pt idx="0">
                  <c:v>естественно-научное-17 школ </c:v>
                </c:pt>
                <c:pt idx="1">
                  <c:v>социально-экономичное-1 школа</c:v>
                </c:pt>
                <c:pt idx="2">
                  <c:v>гуманитарное-6 школ</c:v>
                </c:pt>
                <c:pt idx="3">
                  <c:v>информ-технологическое-3 школы</c:v>
                </c:pt>
                <c:pt idx="4">
                  <c:v>универсальное -2 школы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230</c:v>
                </c:pt>
                <c:pt idx="1">
                  <c:v>5</c:v>
                </c:pt>
                <c:pt idx="2">
                  <c:v>95</c:v>
                </c:pt>
                <c:pt idx="3">
                  <c:v>13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2A-4904-8172-5929C1A4DE1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-305319328"/>
        <c:axId val="-305304640"/>
      </c:barChart>
      <c:valAx>
        <c:axId val="-3053046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305319328"/>
        <c:crosses val="autoZero"/>
        <c:crossBetween val="between"/>
      </c:valAx>
      <c:catAx>
        <c:axId val="-3053193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305304640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6.9199183339714226E-2"/>
          <c:y val="0.14095247813647283"/>
          <c:w val="0.8827281290835598"/>
          <c:h val="4.5805578153396843E-2"/>
        </c:manualLayout>
      </c:layout>
      <c:overlay val="0"/>
      <c:txPr>
        <a:bodyPr/>
        <a:lstStyle/>
        <a:p>
          <a:pPr>
            <a:defRPr sz="14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1" cy="502755"/>
          </a:xfrm>
          <a:prstGeom prst="rect">
            <a:avLst/>
          </a:prstGeom>
        </p:spPr>
        <p:txBody>
          <a:bodyPr vert="horz" lIns="96615" tIns="48308" rIns="96615" bIns="48308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700" y="1"/>
            <a:ext cx="2984871" cy="502755"/>
          </a:xfrm>
          <a:prstGeom prst="rect">
            <a:avLst/>
          </a:prstGeom>
        </p:spPr>
        <p:txBody>
          <a:bodyPr vert="horz" lIns="96615" tIns="48308" rIns="96615" bIns="48308" rtlCol="0"/>
          <a:lstStyle>
            <a:lvl1pPr algn="r">
              <a:defRPr sz="1300"/>
            </a:lvl1pPr>
          </a:lstStyle>
          <a:p>
            <a:fld id="{EB11226F-2913-4141-95DA-6108ECF523B7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4125"/>
            <a:ext cx="6008687" cy="3379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5" tIns="48308" rIns="96615" bIns="4830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8" y="4822270"/>
            <a:ext cx="5510530" cy="3945493"/>
          </a:xfrm>
          <a:prstGeom prst="rect">
            <a:avLst/>
          </a:prstGeom>
        </p:spPr>
        <p:txBody>
          <a:bodyPr vert="horz" lIns="96615" tIns="48308" rIns="96615" bIns="48308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7546"/>
            <a:ext cx="2984871" cy="502755"/>
          </a:xfrm>
          <a:prstGeom prst="rect">
            <a:avLst/>
          </a:prstGeom>
        </p:spPr>
        <p:txBody>
          <a:bodyPr vert="horz" lIns="96615" tIns="48308" rIns="96615" bIns="48308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700" y="9517546"/>
            <a:ext cx="2984871" cy="502755"/>
          </a:xfrm>
          <a:prstGeom prst="rect">
            <a:avLst/>
          </a:prstGeom>
        </p:spPr>
        <p:txBody>
          <a:bodyPr vert="horz" lIns="96615" tIns="48308" rIns="96615" bIns="48308" rtlCol="0" anchor="b"/>
          <a:lstStyle>
            <a:lvl1pPr algn="r">
              <a:defRPr sz="1300"/>
            </a:lvl1pPr>
          </a:lstStyle>
          <a:p>
            <a:fld id="{5DAD6D98-02DE-40EF-A6F8-3D5A15F08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8437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150">
              <a:defRPr/>
            </a:pPr>
            <a:fld id="{5DAD6D98-02DE-40EF-A6F8-3D5A15F0823C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966150">
                <a:defRPr/>
              </a:pPr>
              <a:t>9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6286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66150">
              <a:defRPr/>
            </a:pPr>
            <a:fld id="{5DAD6D98-02DE-40EF-A6F8-3D5A15F0823C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966150">
                <a:defRPr/>
              </a:pPr>
              <a:t>10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041710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2420 чел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DAD6D98-02DE-40EF-A6F8-3D5A15F0823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8399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AD6D98-02DE-40EF-A6F8-3D5A15F0823C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0909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6B9053-621B-4AFE-8BDA-D450D0C98B3F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68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D6D98-02DE-40EF-A6F8-3D5A15F0823C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4516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9080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2303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8105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730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212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373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858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378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174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315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5571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90571-0D5F-4232-8B5A-671E4D204C58}" type="datetimeFigureOut">
              <a:rPr lang="ru-RU" smtClean="0"/>
              <a:t>26.02.2024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EE190-4A83-4E2D-898F-72D32FBD8C5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0314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33425" y="5219700"/>
            <a:ext cx="3352800" cy="6544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"/>
            <a:ext cx="12192000" cy="685628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07620" y="1564664"/>
            <a:ext cx="45719" cy="4309449"/>
          </a:xfrm>
          <a:prstGeom prst="rect">
            <a:avLst/>
          </a:prstGeom>
          <a:solidFill>
            <a:srgbClr val="4D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353339" y="2633611"/>
            <a:ext cx="7838661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400" b="1" dirty="0">
                <a:solidFill>
                  <a:srgbClr val="314A7A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«ОБ ИТОГАХ ДЕЯТЕЛЬНОСТИ </a:t>
            </a:r>
            <a:r>
              <a:rPr lang="ru-RU" sz="2400" b="1" dirty="0" smtClean="0">
                <a:solidFill>
                  <a:srgbClr val="314A7A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СИСТЕМЫ ОБРАЗОВАНИЯ БУЙНАКСКОГО РАЙОНА     ЗА </a:t>
            </a:r>
            <a:r>
              <a:rPr lang="ru-RU" sz="2400" b="1" dirty="0">
                <a:solidFill>
                  <a:srgbClr val="314A7A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2023 </a:t>
            </a:r>
            <a:r>
              <a:rPr lang="ru-RU" sz="2400" b="1" dirty="0" smtClean="0">
                <a:solidFill>
                  <a:srgbClr val="314A7A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ГОД»</a:t>
            </a:r>
            <a:endParaRPr lang="ru-RU" sz="2400" b="1" dirty="0">
              <a:solidFill>
                <a:srgbClr val="314A7A"/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 b="30050"/>
          <a:stretch/>
        </p:blipFill>
        <p:spPr>
          <a:xfrm>
            <a:off x="95251" y="1525750"/>
            <a:ext cx="4371974" cy="3693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34964" y="5086350"/>
            <a:ext cx="3926938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УПРАВЛЕНИЕ ОБРАЗОВАНИЯ БУЙНАКСКОГО РАЙОНА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11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458332" y="1074046"/>
            <a:ext cx="6090105" cy="54263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6744897" y="1178822"/>
            <a:ext cx="2741443" cy="55397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517367" y="1573729"/>
            <a:ext cx="2605406" cy="42936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80294" y="1122667"/>
            <a:ext cx="627032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ОХВАТ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детей дополнительным образованием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образовательных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учреждений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81860" y="3689861"/>
            <a:ext cx="2662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410 725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чел. 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854560" y="5397286"/>
            <a:ext cx="18774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63,8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%</a:t>
            </a:r>
          </a:p>
        </p:txBody>
      </p:sp>
      <p:sp>
        <p:nvSpPr>
          <p:cNvPr id="34" name="Равнобедренный треугольник 33"/>
          <p:cNvSpPr/>
          <p:nvPr/>
        </p:nvSpPr>
        <p:spPr>
          <a:xfrm rot="10800000">
            <a:off x="843131" y="2951742"/>
            <a:ext cx="1500134" cy="491931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779007" y="1573729"/>
            <a:ext cx="33105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Поручения Президента РФ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Путина и Главы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Республики Дагестан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С. Меликова: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36" name="Рисунок 35"/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2518" y="813683"/>
            <a:ext cx="1141738" cy="1141738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6811238" y="5096353"/>
            <a:ext cx="25491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36 клубов из 36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школ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557128" y="2688041"/>
            <a:ext cx="3193593" cy="587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 ТЕАТРАЛЬНЫХ КРУЖКОВ: 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6134787" y="3215980"/>
            <a:ext cx="3862318" cy="125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36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D69A5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D69A5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кружков </a:t>
            </a:r>
          </a:p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4D69A5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из </a:t>
            </a:r>
            <a:r>
              <a:rPr lang="ru-RU" sz="2800" noProof="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36</a:t>
            </a:r>
            <a:r>
              <a:rPr lang="ru-RU" sz="28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lang="ru-RU" sz="2800" dirty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школ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4D69A5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283920" y="4308475"/>
            <a:ext cx="3728842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РЕГИСТРАЦИЯ ШКОЛЬНЫХ СПОРТИВНЫХ КЛУБОВ (ШСК):</a:t>
            </a:r>
          </a:p>
        </p:txBody>
      </p:sp>
      <p:sp>
        <p:nvSpPr>
          <p:cNvPr id="42" name="Прямоугольник 41"/>
          <p:cNvSpPr/>
          <p:nvPr/>
        </p:nvSpPr>
        <p:spPr>
          <a:xfrm rot="10800000" flipV="1">
            <a:off x="9515475" y="1893948"/>
            <a:ext cx="282134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ПРОЕКТ «ШКОЛЬНАЯ</a:t>
            </a:r>
            <a:r>
              <a:rPr kumimoji="0" lang="ru-RU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ФУТБОЛЬНАЯ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ЛИГА»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algn="ctr"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</a:t>
            </a: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 </a:t>
            </a:r>
          </a:p>
          <a:p>
            <a:pPr algn="ctr">
              <a:defRPr/>
            </a:pPr>
            <a:r>
              <a:rPr kumimoji="0" lang="ru-RU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охватом более  </a:t>
            </a:r>
          </a:p>
          <a:p>
            <a:pPr algn="ctr">
              <a:defRPr/>
            </a:pPr>
            <a:r>
              <a:rPr kumimoji="0" lang="ru-RU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2400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kumimoji="0" lang="ru-RU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</a:t>
            </a:r>
            <a:r>
              <a:rPr lang="ru-RU" dirty="0" err="1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ащихся</a:t>
            </a:r>
            <a:r>
              <a:rPr lang="ru-RU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ru-RU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6136" y="542486"/>
            <a:ext cx="638027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5C78B8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ДОПОЛНИТЕЛЬНОЕ ОБРАЗОВАНИЕ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F1EA088-BC7B-6639-A384-1A7BF10A324E}"/>
              </a:ext>
            </a:extLst>
          </p:cNvPr>
          <p:cNvSpPr/>
          <p:nvPr/>
        </p:nvSpPr>
        <p:spPr>
          <a:xfrm>
            <a:off x="11605667" y="6271151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10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4562" y="1949155"/>
            <a:ext cx="2315907" cy="6863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noProof="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Республика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D69A5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382062" y="1977730"/>
            <a:ext cx="2315907" cy="1111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noProof="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Буйнакский район 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rgbClr val="4D69A5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1" name="Равнобедренный треугольник 40"/>
          <p:cNvSpPr/>
          <p:nvPr/>
        </p:nvSpPr>
        <p:spPr>
          <a:xfrm rot="10800000">
            <a:off x="3700631" y="2961267"/>
            <a:ext cx="1500134" cy="491931"/>
          </a:xfrm>
          <a:prstGeom prst="triangl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86985" y="3661286"/>
            <a:ext cx="26625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8 191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чел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. 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902560" y="5406811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42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+mn-cs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280312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1314524"/>
              </p:ext>
            </p:extLst>
          </p:nvPr>
        </p:nvGraphicFramePr>
        <p:xfrm>
          <a:off x="0" y="836613"/>
          <a:ext cx="5715000" cy="47580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850"/>
                <a:gridCol w="3352588"/>
                <a:gridCol w="1009862"/>
                <a:gridCol w="1028700"/>
              </a:tblGrid>
              <a:tr h="533595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</a:rPr>
                        <a:t>№№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450850" marR="29337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Наименование образовательной организации</a:t>
                      </a:r>
                      <a:endParaRPr lang="ru-RU" sz="1000" dirty="0">
                        <a:effectLst/>
                      </a:endParaRPr>
                    </a:p>
                    <a:p>
                      <a:pPr marL="450850" marR="29337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Бюджет </a:t>
                      </a:r>
                      <a:r>
                        <a:rPr lang="ru-RU" sz="1200" dirty="0" err="1">
                          <a:effectLst/>
                        </a:rPr>
                        <a:t>тыс.руб</a:t>
                      </a:r>
                      <a:r>
                        <a:rPr lang="ru-RU" sz="1200" dirty="0">
                          <a:effectLst/>
                        </a:rPr>
                        <a:t>.</a:t>
                      </a:r>
                      <a:endParaRPr lang="ru-RU" sz="9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Всего обуч-ся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82410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1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МБОУ«Буйнакский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районный центр развития одарённости»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12625,0</a:t>
                      </a:r>
                      <a:endParaRPr lang="ru-RU" sz="900">
                        <a:effectLst/>
                      </a:endParaRPr>
                    </a:p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1050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404876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2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 «Спортивная школа Буйнакского района»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57674,3</a:t>
                      </a:r>
                      <a:endParaRPr lang="ru-RU" sz="900" dirty="0">
                        <a:effectLst/>
                      </a:endParaRPr>
                    </a:p>
                    <a:p>
                      <a:pPr marL="450850" marR="29337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2198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82410">
                <a:tc>
                  <a:txBody>
                    <a:bodyPr/>
                    <a:lstStyle/>
                    <a:p>
                      <a:pPr marL="46038" marR="293370" indent="-46038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«Буйнакская районная детская школа искусств»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14861,8</a:t>
                      </a:r>
                      <a:endParaRPr lang="ru-RU" sz="900" dirty="0">
                        <a:effectLst/>
                      </a:endParaRPr>
                    </a:p>
                    <a:p>
                      <a:pPr marL="450850" marR="29337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384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204545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4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школа искусств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с.Атланаул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8741,0</a:t>
                      </a:r>
                      <a:endParaRPr lang="ru-RU" sz="9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18097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190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82410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«Детская школа искусств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с.Н-Казанище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7403,5</a:t>
                      </a:r>
                      <a:endParaRPr lang="ru-RU" sz="900" dirty="0">
                        <a:effectLst/>
                      </a:endParaRPr>
                    </a:p>
                    <a:p>
                      <a:pPr marL="450850" marR="29337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18097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235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55730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6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ГБУ«Республиканская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детская школа искусств имени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Барият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Мурадовой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респ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18097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220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04911">
                <a:tc>
                  <a:txBody>
                    <a:bodyPr/>
                    <a:lstStyle/>
                    <a:p>
                      <a:pPr marL="0" marR="293370" indent="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ГБУ «Спортивная школа «</a:t>
                      </a:r>
                      <a:r>
                        <a:rPr lang="ru-RU" sz="1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Халимбекаул</a:t>
                      </a: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>
                        <a:spcAft>
                          <a:spcPts val="0"/>
                        </a:spcAft>
                      </a:pPr>
                      <a:r>
                        <a:rPr lang="ru-RU" sz="100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респ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18097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427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43804">
                <a:tc>
                  <a:txBody>
                    <a:bodyPr/>
                    <a:lstStyle/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в УДО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101305,3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18097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4704 (24%)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533595">
                <a:tc>
                  <a:txBody>
                    <a:bodyPr/>
                    <a:lstStyle/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8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0" marR="293370" indent="0" algn="ctr">
                        <a:spcAft>
                          <a:spcPts val="0"/>
                        </a:spcAft>
                        <a:tabLst>
                          <a:tab pos="0" algn="l"/>
                        </a:tabLs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Точки Роста на базе общеобразовательных организаций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 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180975" marR="293370" indent="0"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3487 (17,8%)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  <a:tr h="355730">
                <a:tc>
                  <a:txBody>
                    <a:bodyPr/>
                    <a:lstStyle/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</a:rPr>
                        <a:t>9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450850" marR="293370"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</a:rPr>
                        <a:t> </a:t>
                      </a:r>
                      <a:endParaRPr lang="ru-RU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  <a:tc>
                  <a:txBody>
                    <a:bodyPr/>
                    <a:lstStyle/>
                    <a:p>
                      <a:pPr marL="85725" marR="293370" indent="0" algn="ctr">
                        <a:spcAft>
                          <a:spcPts val="0"/>
                        </a:spcAft>
                        <a:tabLst>
                          <a:tab pos="85725" algn="l"/>
                        </a:tabLst>
                      </a:pPr>
                      <a:r>
                        <a:rPr lang="ru-RU" sz="1200" dirty="0">
                          <a:effectLst/>
                        </a:rPr>
                        <a:t>8191 (42%)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171" marR="57171" marT="0" marB="0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83086" y="18611"/>
            <a:ext cx="6380273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5C78B8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ДОПОЛНИТЕЛЬНОЕ ОБРАЗОВАНИЕ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982337"/>
              </p:ext>
            </p:extLst>
          </p:nvPr>
        </p:nvGraphicFramePr>
        <p:xfrm>
          <a:off x="6353175" y="803942"/>
          <a:ext cx="5505450" cy="57682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5600"/>
                <a:gridCol w="1295400"/>
                <a:gridCol w="1314450"/>
              </a:tblGrid>
              <a:tr h="6001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ru-RU" sz="1200" dirty="0">
                          <a:effectLst/>
                        </a:rPr>
                        <a:t>Точка роста на базе школы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ru-RU" sz="1200" dirty="0">
                          <a:effectLst/>
                        </a:rPr>
                        <a:t>количество выделенных  часов в ТР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ru-RU" sz="1200" dirty="0">
                          <a:effectLst/>
                        </a:rPr>
                        <a:t>Охват  в точках роста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МБОУ «</a:t>
                      </a:r>
                      <a:r>
                        <a:rPr lang="ru-RU" sz="1200" dirty="0" err="1">
                          <a:effectLst/>
                        </a:rPr>
                        <a:t>Халимбекаульская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сош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18часов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 МБОУ «</a:t>
                      </a:r>
                      <a:r>
                        <a:rPr lang="ru-RU" sz="1200" dirty="0" err="1">
                          <a:effectLst/>
                        </a:rPr>
                        <a:t>Кафыркумухская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сош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27 часов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222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300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МБОУ «</a:t>
                      </a:r>
                      <a:r>
                        <a:rPr lang="ru-RU" sz="1200" dirty="0" err="1">
                          <a:effectLst/>
                        </a:rPr>
                        <a:t>Бугленская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err="1">
                          <a:effectLst/>
                        </a:rPr>
                        <a:t>сош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270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«Н-Казанищенскаясош № 3»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МБОУ «Н-</a:t>
                      </a:r>
                      <a:r>
                        <a:rPr lang="ru-RU" sz="1200" dirty="0" err="1">
                          <a:effectLst/>
                        </a:rPr>
                        <a:t>Дженгутайскаясош</a:t>
                      </a:r>
                      <a:r>
                        <a:rPr lang="ru-RU" sz="1200" dirty="0">
                          <a:effectLst/>
                        </a:rPr>
                        <a:t>»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24 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355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«Атланаульская гимназия»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111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«В-Казанищенскаясош № 1»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18ч.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213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3000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«Чиркейский образовательный центр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270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«В-Дженгутайскаясош» 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«Кадарская сош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9ч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7</a:t>
                      </a:r>
                      <a:r>
                        <a:rPr lang="en-US" sz="1200" dirty="0">
                          <a:effectLst/>
                        </a:rPr>
                        <a:t>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«Эрпелинская сош»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ru-RU" sz="1200">
                          <a:effectLst/>
                        </a:rPr>
                        <a:t>20ч.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107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«В-Каранайская сош»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ru-RU" sz="1200" dirty="0">
                          <a:effectLst/>
                        </a:rPr>
                        <a:t>18ч.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56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«Н-Казанищенская гимназия»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18ч.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268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«Карамахинская сош»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ru-RU" sz="1200" dirty="0">
                          <a:effectLst/>
                        </a:rPr>
                        <a:t>18ч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23925" algn="l"/>
                        </a:tabLst>
                      </a:pPr>
                      <a:r>
                        <a:rPr lang="en-US" sz="1200">
                          <a:effectLst/>
                        </a:rPr>
                        <a:t>141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«Н-Казанищенскаясош №2»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179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«Н-Казанищенский лицей»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165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 anchor="ctr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МКОУ «Н-Казанищенскаясош № 4»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131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МКОУ «В-Казанищенскаясош №2»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123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МКОУ «Дурангинскаясош»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30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МКОУ «Ишкартынскаясош»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161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МКОУ «Апшинскаясош»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18ч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98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МБОУ «Чиркейская гимназия»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                6ч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                     40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  <a:tr h="1500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Итого: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             3487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8928" marR="4892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0255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55337" y="356442"/>
            <a:ext cx="7365668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2F559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МОДЕРНИЗАЦИЯ ИНФРАСТРУКТУРЫ ОБЩЕГО И ДОШКОЛЬНОГО ОБРАЗОВАНИЯ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16480" y="1463339"/>
            <a:ext cx="29258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СТРОИТЕЛЬСТВО: </a:t>
            </a:r>
            <a:endParaRPr lang="ru-RU" sz="20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351" y="1788785"/>
            <a:ext cx="4137672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</a:t>
            </a: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детских сада</a:t>
            </a:r>
          </a:p>
          <a:p>
            <a:pPr algn="ctr"/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с.Н-Казанище</a:t>
            </a: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с. В-</a:t>
            </a:r>
            <a:r>
              <a:rPr lang="ru-RU" sz="1600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Дженгутай</a:t>
            </a:r>
            <a:r>
              <a:rPr lang="ru-RU" sz="20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3600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150 мест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23529" y="3729677"/>
            <a:ext cx="23822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</a:t>
            </a:r>
            <a:r>
              <a:rPr lang="ru-RU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детских сада</a:t>
            </a:r>
            <a:endParaRPr lang="ru-RU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240 мест В С.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Эрпели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К-Кумух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06758" y="3022540"/>
            <a:ext cx="36679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ВВОД В ЭКСПЛУАТАЦИЮ: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3874" y="3354161"/>
            <a:ext cx="43710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рамках НП «Образование» и НП «Демография»</a:t>
            </a:r>
            <a:endParaRPr lang="ru-RU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9FC4566-A7A4-790F-BE29-1C803D84ACA3}"/>
              </a:ext>
            </a:extLst>
          </p:cNvPr>
          <p:cNvSpPr/>
          <p:nvPr/>
        </p:nvSpPr>
        <p:spPr>
          <a:xfrm>
            <a:off x="11628731" y="6274330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13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16708" y="3693785"/>
            <a:ext cx="190674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sz="3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ШКОЛА </a:t>
            </a:r>
          </a:p>
          <a:p>
            <a:pPr algn="ctr"/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1600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с.АПШИ</a:t>
            </a:r>
            <a:r>
              <a:rPr lang="ru-RU" sz="20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ru-RU" sz="3600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190 мест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 descr="http://mo-gumbet.ru/cache/elems/im22751_1691127954241597_100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4"/>
          <a:stretch/>
        </p:blipFill>
        <p:spPr bwMode="auto">
          <a:xfrm>
            <a:off x="4863953" y="3868784"/>
            <a:ext cx="3650850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vatars.mds.yandex.net/i?id=c22ebf31af13b97503279568f8745e30a2969406-10803542-images-thumbs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172" y="3868784"/>
            <a:ext cx="3499578" cy="248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ytimg.com/vi/SIJdlFoGEPI/maxresdefault.jpg?sqp=-oaymwEmCIAKENAF8quKqQMa8AEB-AH-CYAC0AWKAgwIABABGE0gVShlMA8=&amp;amp;rs=AOn4CLBo1SJEprhqy-dq1xLCdM7kB-M6SQ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3954" y="1520877"/>
            <a:ext cx="3615776" cy="207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avatars.mds.yandex.net/i?id=2a0000018d7813df2d5da6473f0f751a59c9-1356491-fast-images&amp;n=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749" y="1520877"/>
            <a:ext cx="3486330" cy="207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802155" y="4949489"/>
            <a:ext cx="3332964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err="1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Муниципально</a:t>
            </a:r>
            <a:r>
              <a:rPr lang="ru-RU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-частное </a:t>
            </a:r>
          </a:p>
          <a:p>
            <a:pPr algn="ctr"/>
            <a:r>
              <a:rPr lang="ru-RU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партнёрство</a:t>
            </a:r>
            <a:r>
              <a:rPr lang="ru-RU" sz="2000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</a:t>
            </a:r>
            <a:endParaRPr lang="ru-RU" sz="2000" dirty="0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06758" y="5465194"/>
            <a:ext cx="44623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sz="3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детский садик «</a:t>
            </a:r>
            <a:r>
              <a:rPr lang="ru-RU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Рахмат</a:t>
            </a:r>
            <a:r>
              <a:rPr lang="ru-RU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                   на 40 мест в </a:t>
            </a:r>
            <a:r>
              <a:rPr lang="ru-RU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с.Чиркей</a:t>
            </a:r>
            <a:endParaRPr lang="ru-RU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053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Прямоугольник 39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596243" y="4266744"/>
            <a:ext cx="4654838" cy="253886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412274" y="1302745"/>
            <a:ext cx="4654838" cy="28062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64862" y="512789"/>
            <a:ext cx="4169063" cy="43088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rgbClr val="2F559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КАПИТАЛЬНЫЙ РЕМОНТ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69012" y="822071"/>
            <a:ext cx="697893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Федеральная программа</a:t>
            </a:r>
          </a:p>
          <a:p>
            <a:r>
              <a:rPr lang="ru-RU" sz="1400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«Модернизация школьных систем образования»</a:t>
            </a:r>
            <a:endParaRPr lang="ru-RU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9476" y="1431056"/>
            <a:ext cx="18982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ОХВАЧЕНО: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39476" y="178977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4D69A5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7101" y="2538289"/>
            <a:ext cx="32943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общая сумма: </a:t>
            </a:r>
          </a:p>
          <a:p>
            <a:r>
              <a:rPr lang="ru-RU" sz="3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4739,0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рублей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112222" y="2041090"/>
            <a:ext cx="392617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Школа,                                                 МБОУ «</a:t>
            </a:r>
            <a:r>
              <a:rPr lang="ru-RU" sz="1600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Халимбекаульская</a:t>
            </a: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err="1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сош</a:t>
            </a: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45513" y="3258216"/>
            <a:ext cx="429288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 млн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рублей школа получила оснащение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новой мебелью </a:t>
            </a:r>
            <a:r>
              <a:rPr lang="ru-RU" sz="16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современным оборудованием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68860" y="4328442"/>
            <a:ext cx="4334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ЗАЯВКА </a:t>
            </a:r>
          </a:p>
          <a:p>
            <a:r>
              <a:rPr lang="ru-RU" sz="20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 ВЫДЕЛЕНИИ СУБСИДИИ: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68860" y="49050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solidFill>
                  <a:srgbClr val="4D69A5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68860" y="5796394"/>
            <a:ext cx="422667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общая сумма: </a:t>
            </a:r>
          </a:p>
          <a:p>
            <a:r>
              <a:rPr lang="ru-RU" sz="3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155526,58 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 </a:t>
            </a:r>
            <a:r>
              <a:rPr lang="ru-RU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рублей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465573" y="5106111"/>
            <a:ext cx="1168688" cy="289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-46074" y="4877680"/>
            <a:ext cx="15296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solidFill>
                  <a:srgbClr val="4D69A5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2024-2026 годы </a:t>
            </a:r>
            <a:endParaRPr lang="ru-RU" sz="1400" dirty="0">
              <a:solidFill>
                <a:srgbClr val="4D69A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="" xmlns:a16="http://schemas.microsoft.com/office/drawing/2014/main" id="{3746ACCD-9232-41B8-985B-6D56EF807B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1389" y="3922502"/>
            <a:ext cx="3448947" cy="2545616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B09AE6BD-DA65-4A99-8A89-9F71CE7278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6557" y="1233024"/>
            <a:ext cx="3115387" cy="2769547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A24D4F9C-100A-4E1F-8D09-B04EA0632D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57883" y="4214512"/>
            <a:ext cx="3158002" cy="2409676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="" xmlns:a16="http://schemas.microsoft.com/office/drawing/2014/main" id="{D32241B8-D9B0-4B31-BF3F-817EAF591C6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1902"/>
          <a:stretch/>
        </p:blipFill>
        <p:spPr>
          <a:xfrm>
            <a:off x="8515997" y="761664"/>
            <a:ext cx="3636148" cy="2907038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24428ADE-8A39-9358-3AC1-40F07A5C0B37}"/>
              </a:ext>
            </a:extLst>
          </p:cNvPr>
          <p:cNvSpPr/>
          <p:nvPr/>
        </p:nvSpPr>
        <p:spPr>
          <a:xfrm>
            <a:off x="11629211" y="6273662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22909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732" y="1603073"/>
            <a:ext cx="3944142" cy="10390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717524" y="3961461"/>
            <a:ext cx="3225213" cy="13121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637442" y="510602"/>
            <a:ext cx="4267200" cy="48167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200" b="1" dirty="0">
                <a:solidFill>
                  <a:srgbClr val="2F559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ШКОЛЬНЫЕ АВТОБУСЫ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76080" y="4484941"/>
            <a:ext cx="41794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dirty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автобус В </a:t>
            </a:r>
            <a:r>
              <a:rPr lang="ru-RU" dirty="0" err="1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Чиркейскую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гимназию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6694" y="1775694"/>
            <a:ext cx="370439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44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 школ</a:t>
            </a:r>
          </a:p>
          <a:p>
            <a:r>
              <a:rPr lang="ru-RU" sz="4400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22</a:t>
            </a:r>
            <a:r>
              <a:rPr lang="ru-RU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АВТОБУСАМИ</a:t>
            </a:r>
            <a:endParaRPr lang="ru-RU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7616" y="3900036"/>
            <a:ext cx="3133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Заявка подана: 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9190" y="1534859"/>
            <a:ext cx="15833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обеспечены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06379F9-E3E0-4EBC-A814-B106AD3805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3296" y="388279"/>
            <a:ext cx="5830457" cy="36806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BB0057FC-2F66-4D77-B59F-33F87D8F47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8AE236E3-29FE-4DDF-8055-B73C498735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="" xmlns:a16="http://schemas.microsoft.com/office/drawing/2014/main" id="{2324FAC9-1A4D-4F76-8F13-B3ECB24346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1237" y="3424237"/>
            <a:ext cx="9525" cy="95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="" xmlns:a16="http://schemas.microsoft.com/office/drawing/2014/main" id="{1DB22265-0459-4FE4-A20D-8985055F03B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12" y="3475686"/>
            <a:ext cx="5670514" cy="3381367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3EB5FA59-9CCA-DF1F-3EE9-30F9619DD11E}"/>
              </a:ext>
            </a:extLst>
          </p:cNvPr>
          <p:cNvSpPr/>
          <p:nvPr/>
        </p:nvSpPr>
        <p:spPr>
          <a:xfrm>
            <a:off x="11686844" y="6273662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254518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344032" y="751437"/>
            <a:ext cx="11589350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92827" y="291964"/>
            <a:ext cx="6448053" cy="570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377" y="434383"/>
            <a:ext cx="1169128" cy="96539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839789" y="155490"/>
            <a:ext cx="4475162" cy="990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7000"/>
              </a:lnSpc>
            </a:pPr>
            <a:r>
              <a:rPr lang="ru-RU" sz="2200" b="1" dirty="0">
                <a:solidFill>
                  <a:srgbClr val="2F559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НАЦИОНАЛЬНЫЙ ПРОЕКТ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6352830" y="3464095"/>
            <a:ext cx="51741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62A7"/>
                </a:solidFill>
                <a:latin typeface="Arial Black" panose="020B0A040201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«ПАТРИОТИЧЕСКОЕ ВОСПИТАНИЕ ГРАЖДАН РОССИЙСКОЙ ФЕДЕРАЦИИ»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36278" y="1559202"/>
            <a:ext cx="5501960" cy="2275037"/>
            <a:chOff x="551089" y="3955846"/>
            <a:chExt cx="4718522" cy="2275037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724929" y="3955846"/>
              <a:ext cx="4461046" cy="423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1600" b="1" dirty="0">
                  <a:solidFill>
                    <a:srgbClr val="0062A7"/>
                  </a:solidFill>
                  <a:latin typeface="Arial Black" panose="020B0A040201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«СОВРЕМЕННАЯ ШКОЛА»</a:t>
              </a:r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551089" y="4368835"/>
              <a:ext cx="4718522" cy="18620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lvl="0" indent="-171450" algn="just">
                <a:buFont typeface="Wingdings" panose="05000000000000000000" pitchFamily="2" charset="2"/>
                <a:buChar char="§"/>
              </a:pPr>
              <a:r>
                <a:rPr lang="ru-RU" sz="1400" b="1" dirty="0">
                  <a:solidFill>
                    <a:srgbClr val="00285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СОЗДАНЫ</a:t>
              </a:r>
              <a:r>
                <a:rPr lang="ru-RU" sz="1100" b="1" dirty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ЦЕНТРЫ ОБРАЗОВАНИЯ </a:t>
              </a:r>
              <a:r>
                <a:rPr lang="ru-RU" sz="1600" b="1" dirty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«ТОЧКА РОСТА»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НА БАЗЕ </a:t>
              </a:r>
              <a:r>
                <a:rPr lang="ru-RU" sz="1600" b="1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22</a:t>
              </a:r>
              <a:r>
                <a:rPr lang="ru-RU" sz="1100" b="1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b="1" dirty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ОБЩЕОБРАЗОВАТЕЛЬНЫХ ОРГАНИЗАЦИЙ</a:t>
              </a:r>
              <a:r>
                <a:rPr lang="ru-RU" sz="1100" dirty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,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РАСПОЛОЖЕННЫХ В СЕЛЬСКОЙ </a:t>
              </a:r>
              <a:r>
                <a:rPr lang="ru-RU" sz="11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МЕСТНОСТИ.</a:t>
              </a:r>
              <a:endParaRPr lang="ru-RU" sz="1100" dirty="0">
                <a:latin typeface="Arial Black" panose="020B0A04020102020204" pitchFamily="34" charset="0"/>
                <a:cs typeface="Arial" panose="020B0604020202020204" pitchFamily="34" charset="0"/>
              </a:endParaRPr>
            </a:p>
            <a:p>
              <a:pPr lvl="0" algn="just"/>
              <a:endParaRPr lang="ru-RU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 algn="just"/>
              <a:endParaRPr lang="ru-RU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sz="1400" b="1" dirty="0">
                  <a:solidFill>
                    <a:srgbClr val="00285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ПРОИЗВЕДЕНЫ</a:t>
              </a:r>
              <a:r>
                <a:rPr lang="ru-RU" sz="1100" dirty="0"/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ЕДИНОВРЕМЕННЫЕ КОМПЕНСАЦИОННЫЕ ВЫПЛАТЫ УЧИТЕЛЯМ, ПРИБЫВШИМ (ПЕРЕЕХАВШИМ) НА РАБОТУ В СЕЛЬСКИЕ НАСЕЛЕННЫЕ </a:t>
              </a:r>
              <a:r>
                <a:rPr lang="ru-RU" sz="11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ПУНКТЫ. </a:t>
              </a:r>
            </a:p>
            <a:p>
              <a:pPr algn="just"/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  </a:t>
              </a:r>
              <a:r>
                <a:rPr lang="ru-RU" sz="14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В Буйнакском районе 13 земских учителей.</a:t>
              </a:r>
              <a:endParaRPr lang="ru-RU" sz="1400" dirty="0">
                <a:solidFill>
                  <a:srgbClr val="60121E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92827" y="3992448"/>
            <a:ext cx="5627365" cy="2383467"/>
            <a:chOff x="433671" y="2241425"/>
            <a:chExt cx="5145684" cy="2383467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750195" y="2241425"/>
              <a:ext cx="3688522" cy="4385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1600" b="1" dirty="0">
                  <a:solidFill>
                    <a:srgbClr val="0062A7"/>
                  </a:solidFill>
                  <a:latin typeface="Arial Black" panose="020B0A040201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«УСПЕХ КАЖДОГО РЕБЕНКА»</a:t>
              </a:r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433671" y="2655122"/>
              <a:ext cx="5145684" cy="19697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sz="1400" b="1" dirty="0">
                  <a:solidFill>
                    <a:srgbClr val="00285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СОЗДАНЫ</a:t>
              </a:r>
              <a:r>
                <a:rPr lang="ru-RU" sz="1400" dirty="0"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НА БАЗЕ </a:t>
              </a:r>
              <a:r>
                <a:rPr lang="ru-RU" sz="1400" b="1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34  </a:t>
              </a:r>
              <a:r>
                <a:rPr lang="ru-RU" sz="1400" b="1" dirty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ОБЩЕОБРАЗОВАТЕЛЬНЫХ ОРГАНИЗАЦИЙ</a:t>
              </a:r>
              <a:r>
                <a:rPr lang="ru-RU" sz="1400" dirty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,</a:t>
              </a:r>
              <a:r>
                <a:rPr lang="ru-RU" sz="1400" dirty="0"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РАСПОЛОЖЕННЫХ В СЕЛЬСКОЙ МЕСТНОСТИ УСЛОВИЙ ДЛЯ ЗАНЯТИЙ ФИЗИЧЕСКОЙ КУЛЬТУРОЙ И СПОРТОМ </a:t>
              </a:r>
              <a:r>
                <a:rPr lang="ru-RU" sz="11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(</a:t>
              </a:r>
              <a:r>
                <a:rPr lang="ru-RU" sz="16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35</a:t>
              </a:r>
              <a:r>
                <a:rPr lang="ru-RU" sz="16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ВОРКАУТ-ПЛОЩАДОК И </a:t>
              </a:r>
              <a:r>
                <a:rPr lang="ru-RU" sz="16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10</a:t>
              </a:r>
              <a:r>
                <a:rPr lang="ru-RU" sz="1100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МИНИ-ФУТБОЛЬНЫХ ПОЛЕЙ)</a:t>
              </a:r>
            </a:p>
            <a:p>
              <a:r>
                <a:rPr lang="ru-RU" sz="11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2023 году мини-футбольное поле установили </a:t>
              </a:r>
            </a:p>
            <a:p>
              <a:r>
                <a:rPr lang="ru-RU" sz="1400" b="1" dirty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в </a:t>
              </a:r>
              <a:r>
                <a:rPr lang="ru-RU" sz="1400" b="1" dirty="0" err="1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 </a:t>
              </a:r>
              <a:r>
                <a:rPr lang="ru-RU" sz="1400" b="1" dirty="0" err="1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Казанищнской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b="1" dirty="0" err="1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сош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№1.</a:t>
              </a:r>
            </a:p>
            <a:p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Заявка на 2024 г. подана для </a:t>
              </a:r>
              <a:r>
                <a:rPr lang="ru-RU" sz="1400" b="1" dirty="0" err="1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Карамахинской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b="1" dirty="0" err="1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сош</a:t>
              </a:r>
              <a:r>
                <a:rPr lang="ru-RU" sz="1400" b="1" dirty="0" smtClean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ru-RU" sz="1400" b="1" dirty="0">
                <a:solidFill>
                  <a:srgbClr val="00285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</a:pPr>
              <a:endParaRPr lang="ru-RU" sz="1400" b="1" dirty="0">
                <a:solidFill>
                  <a:srgbClr val="00285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220192" y="1685034"/>
            <a:ext cx="5627776" cy="1769725"/>
            <a:chOff x="6345343" y="2325243"/>
            <a:chExt cx="5571849" cy="1769725"/>
          </a:xfrm>
        </p:grpSpPr>
        <p:sp>
          <p:nvSpPr>
            <p:cNvPr id="23" name="Прямоугольник 22"/>
            <p:cNvSpPr/>
            <p:nvPr/>
          </p:nvSpPr>
          <p:spPr>
            <a:xfrm>
              <a:off x="6476663" y="2325243"/>
              <a:ext cx="528057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dirty="0">
                  <a:solidFill>
                    <a:srgbClr val="0062A7"/>
                  </a:solidFill>
                  <a:latin typeface="Arial Black" panose="020B0A040201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«ЦИФРОВАЯ ОБРАЗОВАТЕЛЬНАЯ СРЕДА»</a:t>
              </a:r>
              <a:endParaRPr lang="ru-RU" sz="1600" dirty="0">
                <a:solidFill>
                  <a:srgbClr val="0062A7"/>
                </a:solidFill>
                <a:latin typeface="Arial Black" panose="020B0A040201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6345343" y="2602252"/>
              <a:ext cx="5571849" cy="14927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endParaRPr lang="ru-RU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sz="1400" b="1" dirty="0">
                  <a:solidFill>
                    <a:srgbClr val="00285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ОБНОВЛЕНА</a:t>
              </a:r>
              <a:r>
                <a:rPr lang="ru-RU" sz="1100" b="1" dirty="0">
                  <a:solidFill>
                    <a:srgbClr val="00285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1100" dirty="0">
                  <a:latin typeface="Arial Black" panose="020B0A04020102020204" pitchFamily="34" charset="0"/>
                  <a:cs typeface="Arial" panose="020B0604020202020204" pitchFamily="34" charset="0"/>
                </a:rPr>
                <a:t>МАТЕРИАЛЬНО-ТЕХНИЧЕСКАЯ БАЗА ОБЩЕОБРАЗОВАТЕЛЬНЫХ ОРГАНИЗАЦИЙ  В ЦЕЛЯХ ВНЕДРЕНИЯ </a:t>
              </a:r>
              <a:r>
                <a:rPr lang="ru-RU" sz="1100" dirty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ЦИФРОВОЙ ОБРАЗОВАТЕЛЬНОЙ СРЕДЫ </a:t>
              </a:r>
              <a:r>
                <a:rPr lang="ru-RU" sz="11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В 7 ШКОЛАХ</a:t>
              </a:r>
            </a:p>
            <a:p>
              <a:pPr algn="just"/>
              <a:r>
                <a:rPr lang="ru-RU" sz="11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Потребность:</a:t>
              </a:r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sz="11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500 компьютеров</a:t>
              </a:r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sz="1100" dirty="0" smtClean="0">
                  <a:solidFill>
                    <a:srgbClr val="60121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300 проекторов</a:t>
              </a:r>
              <a:endParaRPr lang="ru-RU" sz="1100" dirty="0">
                <a:solidFill>
                  <a:srgbClr val="60121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  <a:p>
              <a:pPr marL="171450" indent="-171450">
                <a:buFont typeface="Wingdings" panose="05000000000000000000" pitchFamily="2" charset="2"/>
                <a:buChar char="§"/>
              </a:pPr>
              <a:endParaRPr lang="ru-RU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776412" y="497124"/>
            <a:ext cx="3076483" cy="839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7000"/>
              </a:lnSpc>
            </a:pPr>
            <a:r>
              <a:rPr lang="ru-RU" sz="2200" b="1" dirty="0">
                <a:solidFill>
                  <a:srgbClr val="2F5597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«ОБРАЗОВАНИЕ» 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37E692BB-5EEC-4C84-BE7E-C131CAEACF3B}"/>
              </a:ext>
            </a:extLst>
          </p:cNvPr>
          <p:cNvSpPr/>
          <p:nvPr/>
        </p:nvSpPr>
        <p:spPr>
          <a:xfrm>
            <a:off x="6253485" y="4269074"/>
            <a:ext cx="550195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ВВЕДЕНО</a:t>
            </a:r>
            <a:r>
              <a:rPr lang="ru-RU" sz="14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60121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</a:t>
            </a:r>
            <a:r>
              <a:rPr lang="ru-RU" sz="1600" dirty="0" smtClean="0">
                <a:solidFill>
                  <a:srgbClr val="60121E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60121E"/>
                </a:solidFill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СТАВОК СОВЕТНИКОВ ДИРЕКТОРА </a:t>
            </a:r>
            <a:r>
              <a:rPr lang="ru-RU" sz="11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ВОСПИТАНИЮ И ВЗАИМОДЕЙСТВИЮ </a:t>
            </a:r>
            <a:r>
              <a:rPr lang="ru-RU" sz="1100" dirty="0" smtClean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 С </a:t>
            </a:r>
            <a:r>
              <a:rPr lang="ru-RU" sz="1100" dirty="0">
                <a:effectLst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ДЕТСКИМИ ОБЩЕСТВЕННЫМИ ОБЪЕДИНЕНИЯМИ И ОБЕСПЕЧЕНИЯ ИХ ДЕЯТЕЛЬНОСТИ</a:t>
            </a:r>
            <a:endParaRPr lang="ru-RU" sz="1100" dirty="0">
              <a:effectLst/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6602CC33-009B-C13A-D95B-613587EAEDFF}"/>
              </a:ext>
            </a:extLst>
          </p:cNvPr>
          <p:cNvSpPr/>
          <p:nvPr/>
        </p:nvSpPr>
        <p:spPr>
          <a:xfrm>
            <a:off x="11649771" y="6291080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19019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32122" y="668674"/>
            <a:ext cx="10885775" cy="1235281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Arial Black" panose="020B0A04020102020204" pitchFamily="34" charset="0"/>
              </a:rPr>
              <a:t>КОМПЛЕКС ПРОЦЕДУР ОЦЕНКИ КАЧЕСТВА ОБРАЗОВАНИЯ И ГОСУДАРСТВЕННОЙ ИТОГОВОЙ АТТЕСТАЦИИ: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4032" y="668675"/>
            <a:ext cx="11371274" cy="5831712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670655" y="6338712"/>
            <a:ext cx="530312" cy="51928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prstClr val="white"/>
                </a:solidFill>
                <a:latin typeface="Arial Black" panose="020B0A04020102020204" pitchFamily="34" charset="0"/>
              </a:rPr>
              <a:t>22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2122" y="2173738"/>
            <a:ext cx="11371274" cy="379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ВСЕРОССИЙСКИЕ ПРОВЕРОЧНЫЕ РАБОТЫ (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ВПР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);</a:t>
            </a: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НАЦИОНАЛЬНЫЕ ИССЛЕДОВАНИЯ КАЧЕСТВА ОБРАЗОВАНИЯ (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НИКО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);</a:t>
            </a: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ДИАГНОСТИЧЕСКИЕ РАБОТЫ ПО ОЦЕНКЕ ФУНКЦИОНАЛЬНОЙ ГРАМОТНОСТИ;</a:t>
            </a: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ЕДИНЫЙ ГОСУДАРСТВЕННЫЙ ЭКЗАМЕН (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ЕГЭ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);</a:t>
            </a: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1500" b="1" dirty="0">
              <a:solidFill>
                <a:prstClr val="black"/>
              </a:solidFill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ОСНОВНОЙ ГОСУДАРСТВЕННЫЙ ЭКЗАМЕН (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ОГЭ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3EA7BBA-4523-A905-3D8E-B682CA46E2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836181" y="28862"/>
            <a:ext cx="1166574" cy="695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5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28650" y="495301"/>
            <a:ext cx="10894047" cy="1418180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Sitka Banner" pitchFamily="2" charset="0"/>
                <a:cs typeface="Times New Roman" pitchFamily="18" charset="0"/>
              </a:rPr>
              <a:t>АНАЛИЗ ВЫПОЛНЕНИЯ ЗАПЛАНИРОВАННЫХ МЕРОПРИЯТИЙ ПО ПОВЫШЕНИЮ КАЧЕСТВА ОБРАЗОВАНИЯ  В ОУ БУЙНАКСКОГО РАЙОНА                        ЗА 2023 ГОД</a:t>
            </a:r>
            <a:br>
              <a:rPr lang="ru-RU" sz="2400" b="1" dirty="0" smtClean="0">
                <a:solidFill>
                  <a:schemeClr val="bg1"/>
                </a:solidFill>
                <a:latin typeface="Sitka Banner" pitchFamily="2" charset="0"/>
                <a:cs typeface="Times New Roman" pitchFamily="18" charset="0"/>
              </a:rPr>
            </a:b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Black" panose="020B0A040201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122" y="2126113"/>
            <a:ext cx="11764628" cy="3599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ctr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Результаты обучения </a:t>
            </a:r>
            <a:r>
              <a:rPr lang="ru-RU" sz="2800" b="1" dirty="0" smtClean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школьников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ctr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ru-RU" sz="2800" b="1" dirty="0" err="1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Практикоориентированность</a:t>
            </a:r>
            <a: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 школьного </a:t>
            </a:r>
            <a:r>
              <a:rPr lang="ru-RU" sz="2800" b="1" dirty="0" smtClean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образования</a:t>
            </a:r>
          </a:p>
          <a:p>
            <a:pPr marL="342900" lvl="0" indent="-342900" algn="ctr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Управление </a:t>
            </a:r>
            <a: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системой общего </a:t>
            </a:r>
            <a:r>
              <a:rPr lang="ru-RU" sz="2800" b="1" dirty="0" smtClean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образования</a:t>
            </a:r>
          </a:p>
          <a:p>
            <a:pPr marL="342900" lvl="0" indent="-342900" algn="ctr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Развитие функциональной </a:t>
            </a:r>
            <a:r>
              <a:rPr lang="ru-RU" sz="2800" b="1" dirty="0" smtClean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грамотности</a:t>
            </a:r>
          </a:p>
          <a:p>
            <a:pPr marL="342900" lvl="0" indent="-342900" algn="ctr">
              <a:lnSpc>
                <a:spcPct val="115000"/>
              </a:lnSpc>
              <a:buFont typeface="Wingdings" panose="05000000000000000000" pitchFamily="2" charset="2"/>
              <a:buChar char="q"/>
              <a:defRPr/>
            </a:pPr>
            <a: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Организация воспитательной </a:t>
            </a:r>
            <a:r>
              <a:rPr lang="ru-RU" sz="2800" b="1" dirty="0" smtClean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>работы.</a:t>
            </a:r>
            <a: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002060"/>
                </a:solidFill>
                <a:latin typeface="Sitka Banner" pitchFamily="2" charset="0"/>
                <a:cs typeface="Times New Roman" pitchFamily="18" charset="0"/>
              </a:rPr>
            </a:br>
            <a:endParaRPr kumimoji="0" lang="ru-RU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45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5D14B-17E1-4FDD-A833-7C3C2CF81D7C}" type="slidenum">
              <a:rPr lang="ru-RU" smtClean="0"/>
              <a:pPr/>
              <a:t>18</a:t>
            </a:fld>
            <a:endParaRPr lang="ru-RU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606260888"/>
              </p:ext>
            </p:extLst>
          </p:nvPr>
        </p:nvGraphicFramePr>
        <p:xfrm>
          <a:off x="135083" y="0"/>
          <a:ext cx="4509653" cy="2384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874158715"/>
              </p:ext>
            </p:extLst>
          </p:nvPr>
        </p:nvGraphicFramePr>
        <p:xfrm>
          <a:off x="7138555" y="176645"/>
          <a:ext cx="4977245" cy="25249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354345889"/>
              </p:ext>
            </p:extLst>
          </p:nvPr>
        </p:nvGraphicFramePr>
        <p:xfrm>
          <a:off x="7007802" y="3240231"/>
          <a:ext cx="5327074" cy="3002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730565582"/>
              </p:ext>
            </p:extLst>
          </p:nvPr>
        </p:nvGraphicFramePr>
        <p:xfrm>
          <a:off x="187036" y="3377045"/>
          <a:ext cx="4748646" cy="2919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1460229051"/>
              </p:ext>
            </p:extLst>
          </p:nvPr>
        </p:nvGraphicFramePr>
        <p:xfrm>
          <a:off x="3916074" y="1080655"/>
          <a:ext cx="4053753" cy="39580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709471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mos.ru/upload/newsfeed/newsfeed/grishkin2(138)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53" r="18416" b="126"/>
          <a:stretch/>
        </p:blipFill>
        <p:spPr bwMode="auto">
          <a:xfrm flipH="1">
            <a:off x="6485204" y="0"/>
            <a:ext cx="575368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60927" y="2500028"/>
            <a:ext cx="545006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обеспечение</a:t>
            </a:r>
            <a:r>
              <a:rPr lang="ru-RU" dirty="0">
                <a:solidFill>
                  <a:srgbClr val="11558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эффективной информационной поддержки органов и организаций системы образования и граждан в рамках процессов организации получения образования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управление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образовательным процессом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создание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условий для цифровой трансформации системы образования </a:t>
            </a:r>
          </a:p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эффективное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использование новых возможностей информационных технологий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76235" y="1028874"/>
            <a:ext cx="5569821" cy="1080750"/>
          </a:xfrm>
          <a:prstGeom prst="roundRect">
            <a:avLst>
              <a:gd name="adj" fmla="val 0"/>
            </a:avLst>
          </a:prstGeom>
          <a:solidFill>
            <a:srgbClr val="11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8459" y="638470"/>
            <a:ext cx="5285371" cy="1259919"/>
          </a:xfrm>
          <a:prstGeom prst="roundRect">
            <a:avLst/>
          </a:prstGeom>
          <a:noFill/>
          <a:ln w="38100"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sz="3600" b="1" dirty="0">
              <a:solidFill>
                <a:schemeClr val="bg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3200" b="1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ФГИС «Моя школа» </a:t>
            </a:r>
            <a:endParaRPr lang="ru-RU" sz="3200" b="1" dirty="0">
              <a:solidFill>
                <a:schemeClr val="bg1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A23D6F86-F805-D6A6-5EE7-51397E7E0A3D}"/>
              </a:ext>
            </a:extLst>
          </p:cNvPr>
          <p:cNvSpPr/>
          <p:nvPr/>
        </p:nvSpPr>
        <p:spPr>
          <a:xfrm>
            <a:off x="11670843" y="629686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281078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658536" y="2626750"/>
            <a:ext cx="4993026" cy="7448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1905" y="200399"/>
            <a:ext cx="12082318" cy="6599151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188435" y="58450"/>
            <a:ext cx="5761514" cy="661690"/>
            <a:chOff x="183318" y="342859"/>
            <a:chExt cx="5761514" cy="661690"/>
          </a:xfrm>
          <a:solidFill>
            <a:schemeClr val="bg1"/>
          </a:solidFill>
        </p:grpSpPr>
        <p:sp>
          <p:nvSpPr>
            <p:cNvPr id="12" name="Прямоугольник 11"/>
            <p:cNvSpPr/>
            <p:nvPr/>
          </p:nvSpPr>
          <p:spPr>
            <a:xfrm>
              <a:off x="580660" y="342859"/>
              <a:ext cx="1837854" cy="369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83318" y="542884"/>
              <a:ext cx="5761514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11558E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ГОД ПЕДАГОГА И НАСТАВНИКА</a:t>
              </a:r>
              <a:endParaRPr lang="ru-RU" sz="2400" dirty="0">
                <a:solidFill>
                  <a:srgbClr val="11558E"/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31501" y="629608"/>
            <a:ext cx="5620770" cy="1651808"/>
            <a:chOff x="3087159" y="1438236"/>
            <a:chExt cx="5480730" cy="1651808"/>
          </a:xfrm>
        </p:grpSpPr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5352" y="1552294"/>
              <a:ext cx="827511" cy="1037034"/>
            </a:xfrm>
            <a:prstGeom prst="rect">
              <a:avLst/>
            </a:prstGeom>
          </p:spPr>
        </p:pic>
        <p:grpSp>
          <p:nvGrpSpPr>
            <p:cNvPr id="16" name="Группа 15"/>
            <p:cNvGrpSpPr/>
            <p:nvPr/>
          </p:nvGrpSpPr>
          <p:grpSpPr>
            <a:xfrm>
              <a:off x="3087159" y="1438236"/>
              <a:ext cx="1011276" cy="1077350"/>
              <a:chOff x="1079353" y="351678"/>
              <a:chExt cx="1011276" cy="1077350"/>
            </a:xfrm>
          </p:grpSpPr>
          <p:cxnSp>
            <p:nvCxnSpPr>
              <p:cNvPr id="17" name="Прямая соединительная линия 16"/>
              <p:cNvCxnSpPr>
                <a:cxnSpLocks/>
              </p:cNvCxnSpPr>
              <p:nvPr/>
            </p:nvCxnSpPr>
            <p:spPr>
              <a:xfrm>
                <a:off x="1113039" y="351678"/>
                <a:ext cx="0" cy="1077350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H="1">
                <a:off x="1079353" y="368448"/>
                <a:ext cx="1011276" cy="1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19" name="Группа 18"/>
            <p:cNvGrpSpPr/>
            <p:nvPr/>
          </p:nvGrpSpPr>
          <p:grpSpPr>
            <a:xfrm rot="10800000">
              <a:off x="7556613" y="1491476"/>
              <a:ext cx="1011276" cy="1598568"/>
              <a:chOff x="1580090" y="2584048"/>
              <a:chExt cx="1011276" cy="1598568"/>
            </a:xfrm>
          </p:grpSpPr>
          <p:cxnSp>
            <p:nvCxnSpPr>
              <p:cNvPr id="20" name="Прямая соединительная линия 19"/>
              <p:cNvCxnSpPr>
                <a:cxnSpLocks/>
              </p:cNvCxnSpPr>
              <p:nvPr/>
            </p:nvCxnSpPr>
            <p:spPr>
              <a:xfrm rot="10800000" flipH="1" flipV="1">
                <a:off x="1580090" y="2584049"/>
                <a:ext cx="15625" cy="1598567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21" name="Прямая соединительная линия 20"/>
              <p:cNvCxnSpPr/>
              <p:nvPr/>
            </p:nvCxnSpPr>
            <p:spPr>
              <a:xfrm flipH="1">
                <a:off x="1580090" y="2584048"/>
                <a:ext cx="1011276" cy="1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Группа 23"/>
          <p:cNvGrpSpPr/>
          <p:nvPr/>
        </p:nvGrpSpPr>
        <p:grpSpPr>
          <a:xfrm>
            <a:off x="1088188" y="669516"/>
            <a:ext cx="10872975" cy="2118228"/>
            <a:chOff x="-1355346" y="1397498"/>
            <a:chExt cx="10454118" cy="2118228"/>
          </a:xfrm>
        </p:grpSpPr>
        <p:sp>
          <p:nvSpPr>
            <p:cNvPr id="25" name="Прямоугольник 24"/>
            <p:cNvSpPr/>
            <p:nvPr/>
          </p:nvSpPr>
          <p:spPr>
            <a:xfrm>
              <a:off x="-1355346" y="1761400"/>
              <a:ext cx="4489255" cy="17543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ru-RU" sz="1600" dirty="0">
                  <a:solidFill>
                    <a:srgbClr val="11558E"/>
                  </a:solidFill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ПЛАН ОСНОВНЫХ МЕРОПРИЯТИЙ </a:t>
              </a:r>
              <a:r>
                <a:rPr lang="ru-RU" sz="1400" dirty="0"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ПО ПРОВЕДЕНИЮ В </a:t>
              </a:r>
              <a:r>
                <a:rPr lang="ru-RU" sz="1400" dirty="0" smtClean="0"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БУЙНАКСКОМ РАЙОНЕ</a:t>
              </a:r>
              <a:r>
                <a:rPr lang="ru-RU" sz="1400" dirty="0" smtClean="0"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dirty="0"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ГОДА ПЕДАГОГА И НАСТАВНИКА</a:t>
              </a:r>
            </a:p>
            <a:p>
              <a:pPr algn="just"/>
              <a:r>
                <a:rPr lang="ru-RU" sz="1400" dirty="0"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i="1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(68 </a:t>
              </a:r>
              <a:r>
                <a:rPr lang="ru-RU" sz="1600" b="1" i="1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МЕРОПРИЯТИЙ)</a:t>
              </a:r>
            </a:p>
            <a:p>
              <a:pPr algn="just"/>
              <a:r>
                <a:rPr lang="ru-RU" sz="1600" b="1" i="1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Исполнено </a:t>
              </a:r>
              <a:r>
                <a:rPr lang="ru-RU" sz="1600" b="1" i="1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5</a:t>
              </a:r>
              <a:r>
                <a:rPr lang="en-US" sz="1600" b="1" i="1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8</a:t>
              </a:r>
              <a:r>
                <a:rPr lang="ru-RU" sz="1600" b="1" i="1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ru-RU" sz="1600" b="1" i="1" dirty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мероприятий с охватом </a:t>
              </a:r>
              <a:r>
                <a:rPr lang="ru-RU" sz="1600" b="1" i="1" dirty="0" smtClean="0"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свыше тысячи человек</a:t>
              </a:r>
              <a:endPara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just"/>
              <a:endParaRPr lang="ru-RU" sz="1600" b="1" i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Рисунок 25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03379" y="1508734"/>
              <a:ext cx="827511" cy="1037034"/>
            </a:xfrm>
            <a:prstGeom prst="rect">
              <a:avLst/>
            </a:prstGeom>
          </p:spPr>
        </p:pic>
        <p:grpSp>
          <p:nvGrpSpPr>
            <p:cNvPr id="27" name="Группа 26"/>
            <p:cNvGrpSpPr/>
            <p:nvPr/>
          </p:nvGrpSpPr>
          <p:grpSpPr>
            <a:xfrm>
              <a:off x="3310941" y="1397498"/>
              <a:ext cx="1011276" cy="1160721"/>
              <a:chOff x="1303135" y="310940"/>
              <a:chExt cx="1011276" cy="1160721"/>
            </a:xfrm>
          </p:grpSpPr>
          <p:cxnSp>
            <p:nvCxnSpPr>
              <p:cNvPr id="31" name="Прямая соединительная линия 30"/>
              <p:cNvCxnSpPr>
                <a:cxnSpLocks/>
              </p:cNvCxnSpPr>
              <p:nvPr/>
            </p:nvCxnSpPr>
            <p:spPr>
              <a:xfrm>
                <a:off x="1303135" y="360517"/>
                <a:ext cx="0" cy="1111144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flipH="1">
                <a:off x="1303135" y="310940"/>
                <a:ext cx="1011276" cy="1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  <p:grpSp>
          <p:nvGrpSpPr>
            <p:cNvPr id="28" name="Группа 27"/>
            <p:cNvGrpSpPr/>
            <p:nvPr/>
          </p:nvGrpSpPr>
          <p:grpSpPr>
            <a:xfrm rot="10800000">
              <a:off x="8087496" y="1537977"/>
              <a:ext cx="1011276" cy="1502993"/>
              <a:chOff x="1049207" y="2633122"/>
              <a:chExt cx="1011276" cy="1502993"/>
            </a:xfrm>
          </p:grpSpPr>
          <p:cxnSp>
            <p:nvCxnSpPr>
              <p:cNvPr id="29" name="Прямая соединительная линия 28"/>
              <p:cNvCxnSpPr>
                <a:cxnSpLocks/>
              </p:cNvCxnSpPr>
              <p:nvPr/>
            </p:nvCxnSpPr>
            <p:spPr>
              <a:xfrm rot="10800000" flipV="1">
                <a:off x="1049207" y="2633122"/>
                <a:ext cx="0" cy="1502993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 flipH="1">
                <a:off x="1049207" y="2636463"/>
                <a:ext cx="1011276" cy="1"/>
              </a:xfrm>
              <a:prstGeom prst="line">
                <a:avLst/>
              </a:prstGeom>
              <a:ln w="76200">
                <a:solidFill>
                  <a:srgbClr val="4D69A5"/>
                </a:solidFill>
              </a:ln>
            </p:spPr>
            <p:style>
              <a:lnRef idx="1">
                <a:schemeClr val="accent6"/>
              </a:lnRef>
              <a:fillRef idx="0">
                <a:schemeClr val="accent6"/>
              </a:fillRef>
              <a:effectRef idx="0">
                <a:schemeClr val="accent6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Прямоугольник 32"/>
          <p:cNvSpPr/>
          <p:nvPr/>
        </p:nvSpPr>
        <p:spPr>
          <a:xfrm>
            <a:off x="862125" y="2663122"/>
            <a:ext cx="484210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Утвержден Постановлением Главы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Буйнакского района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№59 от 16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февраля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2023 г.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6875680" y="770703"/>
            <a:ext cx="485766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</a:t>
            </a: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муниципальных мероприятий</a:t>
            </a:r>
            <a:endParaRPr lang="en-US" sz="1600" b="1" i="1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 </a:t>
            </a:r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конкурсов профессионального мастерства;</a:t>
            </a:r>
          </a:p>
          <a:p>
            <a:pPr algn="just"/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конференций, круглых столов, форумов, семинаров</a:t>
            </a:r>
          </a:p>
          <a:p>
            <a:pPr algn="just"/>
            <a:r>
              <a:rPr lang="ru-RU" sz="1600" b="1" i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13 мероприятий, посвящённых 100-летию Буйнакского района</a:t>
            </a:r>
            <a:endParaRPr lang="ru-RU" sz="1600" b="1" i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207592" y="2599190"/>
            <a:ext cx="5325872" cy="826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412878" y="2580750"/>
            <a:ext cx="5106954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endParaRPr lang="ru-RU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="" xmlns:a16="http://schemas.microsoft.com/office/drawing/2014/main" id="{25114651-8081-477D-B14A-ECE63225AA18}"/>
              </a:ext>
            </a:extLst>
          </p:cNvPr>
          <p:cNvSpPr txBox="1"/>
          <p:nvPr/>
        </p:nvSpPr>
        <p:spPr>
          <a:xfrm>
            <a:off x="777871" y="4218891"/>
            <a:ext cx="10669414" cy="350417"/>
          </a:xfrm>
          <a:prstGeom prst="rect">
            <a:avLst/>
          </a:prstGeom>
          <a:solidFill>
            <a:srgbClr val="11558E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НАСТОЯЩЕЕ ВРЕМЯ РЕАЛИЗОВАНО 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  <a:r>
              <a:rPr lang="ru-RU" sz="20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МЕРОПРИЯТИЙ.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CD733AF-5958-78EF-9FC3-197AF6F75C4B}"/>
              </a:ext>
            </a:extLst>
          </p:cNvPr>
          <p:cNvSpPr/>
          <p:nvPr/>
        </p:nvSpPr>
        <p:spPr>
          <a:xfrm>
            <a:off x="11618364" y="6273662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3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0B39A5AB-53C3-4A06-9299-DCB49956C4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20" y="4711954"/>
            <a:ext cx="558889" cy="483163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29DCCED4-36A4-4099-9EEE-185776B38E4B}"/>
              </a:ext>
            </a:extLst>
          </p:cNvPr>
          <p:cNvSpPr/>
          <p:nvPr/>
        </p:nvSpPr>
        <p:spPr>
          <a:xfrm>
            <a:off x="476694" y="4664775"/>
            <a:ext cx="248198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5C78B8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ПРОВЕДЕНО</a:t>
            </a:r>
            <a:endParaRPr lang="ru-RU" sz="2000" b="1" dirty="0">
              <a:solidFill>
                <a:srgbClr val="A9D18E"/>
              </a:solidFill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endParaRPr lang="ru-RU" sz="1400" b="1" i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ru-RU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более 20 конференций и круглых столов, </a:t>
            </a:r>
          </a:p>
          <a:p>
            <a:pPr algn="ctr"/>
            <a:r>
              <a:rPr lang="ru-RU" sz="1400" b="1" i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5 масштабных форумов по вопросам развития системы образования</a:t>
            </a:r>
          </a:p>
        </p:txBody>
      </p:sp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33F4C5BE-30DC-4391-8FAD-4DAE2F65B5B0}"/>
              </a:ext>
            </a:extLst>
          </p:cNvPr>
          <p:cNvSpPr/>
          <p:nvPr/>
        </p:nvSpPr>
        <p:spPr>
          <a:xfrm>
            <a:off x="8788926" y="6180314"/>
            <a:ext cx="2769501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24.03.2022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Республиканский форум педагогических династий «Из класса в класс через века истории»</a:t>
            </a:r>
          </a:p>
        </p:txBody>
      </p:sp>
      <p:sp>
        <p:nvSpPr>
          <p:cNvPr id="45" name="Прямоугольник 44">
            <a:extLst>
              <a:ext uri="{FF2B5EF4-FFF2-40B4-BE49-F238E27FC236}">
                <a16:creationId xmlns="" xmlns:a16="http://schemas.microsoft.com/office/drawing/2014/main" id="{7D747AF9-7975-4407-8713-5290DB3B4DB2}"/>
              </a:ext>
            </a:extLst>
          </p:cNvPr>
          <p:cNvSpPr/>
          <p:nvPr/>
        </p:nvSpPr>
        <p:spPr>
          <a:xfrm>
            <a:off x="5977103" y="6158919"/>
            <a:ext cx="28336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1000" b="1" i="0" u="none" strike="noStrike" kern="1200" cap="none" spc="0" normalizeH="0" baseline="0" noProof="0" dirty="0">
                <a:ln>
                  <a:noFill/>
                </a:ln>
                <a:solidFill>
                  <a:srgbClr val="7CB9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31.03.2023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Республиканская научно-практическая конференция «Новая  жизнь народным ремеслам» </a:t>
            </a:r>
            <a:endParaRPr lang="ru-RU" sz="1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A68974FD-8ECD-40C5-823B-401E9C84F865}"/>
              </a:ext>
            </a:extLst>
          </p:cNvPr>
          <p:cNvSpPr/>
          <p:nvPr/>
        </p:nvSpPr>
        <p:spPr>
          <a:xfrm>
            <a:off x="3076051" y="6118277"/>
            <a:ext cx="27601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00" b="1" i="0" u="none" strike="noStrike" kern="1200" cap="none" spc="0" normalizeH="0" baseline="0" noProof="0" dirty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28.03.2023 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V Всероссийский форум «Педагогический </a:t>
            </a:r>
            <a:r>
              <a:rPr kumimoji="0" lang="ru-RU" sz="9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PROпуск</a:t>
            </a:r>
            <a:r>
              <a:rPr kumimoji="0" lang="ru-RU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" panose="02000000000000000000" pitchFamily="2" charset="0"/>
                <a:ea typeface="+mn-ea"/>
                <a:cs typeface="+mn-cs"/>
              </a:rPr>
              <a:t>. Учитель будущего» .</a:t>
            </a:r>
            <a:endParaRPr kumimoji="0" lang="ru-RU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8" name="Прямоугольник 47">
            <a:extLst>
              <a:ext uri="{FF2B5EF4-FFF2-40B4-BE49-F238E27FC236}">
                <a16:creationId xmlns="" xmlns:a16="http://schemas.microsoft.com/office/drawing/2014/main" id="{84D4AD82-8015-44C2-A4EA-260F80ADDCD6}"/>
              </a:ext>
            </a:extLst>
          </p:cNvPr>
          <p:cNvSpPr/>
          <p:nvPr/>
        </p:nvSpPr>
        <p:spPr>
          <a:xfrm>
            <a:off x="636830" y="3502346"/>
            <a:ext cx="10788749" cy="61009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70C0"/>
                </a:solidFill>
                <a:latin typeface="Arial Black" panose="020B0A04020102020204" pitchFamily="34" charset="0"/>
              </a:rPr>
              <a:t>В 2023 г. отмечены государственными и ведомственными наградами </a:t>
            </a:r>
          </a:p>
          <a:p>
            <a:pPr algn="ctr"/>
            <a:r>
              <a:rPr lang="ru-RU" sz="24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215 </a:t>
            </a:r>
            <a:r>
              <a:rPr lang="ru-RU" sz="2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педагогов</a:t>
            </a:r>
            <a:endParaRPr lang="ru-RU" sz="2000" dirty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="" xmlns:a16="http://schemas.microsoft.com/office/drawing/2014/main" id="{D519A037-6310-4F73-9457-A253C1D30B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1102505" y="58178"/>
            <a:ext cx="1031718" cy="584336"/>
          </a:xfrm>
          <a:prstGeom prst="rect">
            <a:avLst/>
          </a:prstGeom>
        </p:spPr>
      </p:pic>
      <p:pic>
        <p:nvPicPr>
          <p:cNvPr id="44" name="Picture 8">
            <a:extLst>
              <a:ext uri="{FF2B5EF4-FFF2-40B4-BE49-F238E27FC236}">
                <a16:creationId xmlns="" xmlns:a16="http://schemas.microsoft.com/office/drawing/2014/main" id="{B3210D31-CF56-4462-A1C9-06BBB4573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036" y="4606605"/>
            <a:ext cx="2539249" cy="1514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2">
            <a:extLst>
              <a:ext uri="{FF2B5EF4-FFF2-40B4-BE49-F238E27FC236}">
                <a16:creationId xmlns="" xmlns:a16="http://schemas.microsoft.com/office/drawing/2014/main" id="{C2D6B0A8-2F61-42E1-A95B-9410EC2A2E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5872" y="4637687"/>
            <a:ext cx="2576008" cy="147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>
            <a:extLst>
              <a:ext uri="{FF2B5EF4-FFF2-40B4-BE49-F238E27FC236}">
                <a16:creationId xmlns="" xmlns:a16="http://schemas.microsoft.com/office/drawing/2014/main" id="{9281BC2F-FA0C-4E79-BC28-902A53BCAE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726" y="4634261"/>
            <a:ext cx="2646774" cy="144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591175" y="266325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Президентом России В.В. Путиным </a:t>
            </a:r>
          </a:p>
          <a:p>
            <a:pPr algn="ctr"/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2023 год объявлен Годом педагога и наставника</a:t>
            </a:r>
          </a:p>
          <a:p>
            <a:pPr lvl="0" algn="ctr">
              <a:defRPr/>
            </a:pPr>
            <a:r>
              <a:rPr lang="ru-RU" sz="1200" dirty="0">
                <a:solidFill>
                  <a:schemeClr val="accent5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(Указ </a:t>
            </a:r>
            <a:r>
              <a:rPr lang="ru-RU" sz="1200" dirty="0">
                <a:solidFill>
                  <a:srgbClr val="4472C4">
                    <a:lumMod val="50000"/>
                  </a:srgb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27 июня 2022 г. № 401) </a:t>
            </a:r>
            <a:endParaRPr lang="ru-RU" sz="1200" dirty="0">
              <a:solidFill>
                <a:schemeClr val="accent5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865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09181" y="3311946"/>
            <a:ext cx="3096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ДОСТУПНОСТЬ ДОШКОЛЬНОГО ОБРАЗОВАНИЯ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133475" y="4445962"/>
            <a:ext cx="2152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3200" b="1" dirty="0">
                <a:solidFill>
                  <a:srgbClr val="60121E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86,2 </a:t>
            </a:r>
            <a:r>
              <a:rPr lang="ru-RU" sz="3200" b="1" dirty="0" smtClean="0">
                <a:solidFill>
                  <a:srgbClr val="60121E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%</a:t>
            </a:r>
            <a:r>
              <a:rPr lang="ru-RU" sz="3200" b="1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ru-RU" sz="3200" b="1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1836869" y="1447326"/>
            <a:ext cx="9225130" cy="1477328"/>
            <a:chOff x="5636146" y="3955799"/>
            <a:chExt cx="9225130" cy="1477328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5636146" y="4042706"/>
              <a:ext cx="3424795" cy="1303515"/>
            </a:xfrm>
            <a:prstGeom prst="rect">
              <a:avLst/>
            </a:prstGeom>
            <a:solidFill>
              <a:srgbClr val="1155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atin typeface="Arial" panose="020B0604020202020204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710725" y="4062848"/>
              <a:ext cx="3264035" cy="132343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8000" dirty="0">
                  <a:solidFill>
                    <a:schemeClr val="bg1"/>
                  </a:solidFill>
                  <a:latin typeface="Arial Black" panose="020B0A04020102020204" pitchFamily="34" charset="0"/>
                  <a:ea typeface="Arial Unicode MS" panose="020B0604020202020204" pitchFamily="34" charset="-128"/>
                </a:rPr>
                <a:t>100%</a:t>
              </a:r>
              <a:endParaRPr lang="ru-RU" sz="8000" dirty="0">
                <a:solidFill>
                  <a:schemeClr val="bg1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9907549" y="3955799"/>
              <a:ext cx="4953727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b="1" dirty="0">
                  <a:latin typeface="Arial Black" panose="020B0A04020102020204" pitchFamily="34" charset="0"/>
                  <a:cs typeface="Arial" panose="020B0604020202020204" pitchFamily="34" charset="0"/>
                </a:rPr>
                <a:t>УКАЗ </a:t>
              </a:r>
              <a:r>
                <a:rPr lang="ru-RU" b="1" dirty="0" smtClean="0">
                  <a:latin typeface="Arial Black" panose="020B0A04020102020204" pitchFamily="34" charset="0"/>
                  <a:cs typeface="Arial" panose="020B0604020202020204" pitchFamily="34" charset="0"/>
                </a:rPr>
                <a:t>ПРЕЗИДЕНТА </a:t>
              </a:r>
              <a:r>
                <a:rPr lang="ru-RU" b="1" dirty="0">
                  <a:latin typeface="Arial Black" panose="020B0A04020102020204" pitchFamily="34" charset="0"/>
                  <a:cs typeface="Arial" panose="020B0604020202020204" pitchFamily="34" charset="0"/>
                </a:rPr>
                <a:t>РОССИЙСКОЙ ФЕДЕРАЦИИ ПО ОБЕСПЕЧЕНИЮ ДОСТУПНОСТИ ДОШКОЛЬНОГО ОБРАЗОВАНИЯ ДЛЯ ДЕТЕЙ В ВОЗРАСТЕ ОТ 2 МЕС. ДО 7 ЛЕТ</a:t>
              </a:r>
              <a:endParaRPr lang="ru-RU" dirty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9317" y="1659920"/>
            <a:ext cx="1202267" cy="1202267"/>
            <a:chOff x="1075267" y="3475566"/>
            <a:chExt cx="1202267" cy="1202267"/>
          </a:xfrm>
        </p:grpSpPr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131" y="3759386"/>
              <a:ext cx="748964" cy="748964"/>
            </a:xfrm>
            <a:prstGeom prst="rect">
              <a:avLst/>
            </a:prstGeom>
          </p:spPr>
        </p:pic>
        <p:sp>
          <p:nvSpPr>
            <p:cNvPr id="26" name="Овал 25"/>
            <p:cNvSpPr/>
            <p:nvPr/>
          </p:nvSpPr>
          <p:spPr>
            <a:xfrm>
              <a:off x="1075267" y="3475566"/>
              <a:ext cx="1202267" cy="1202267"/>
            </a:xfrm>
            <a:prstGeom prst="ellipse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8" name="Прямоугольник 27"/>
          <p:cNvSpPr/>
          <p:nvPr/>
        </p:nvSpPr>
        <p:spPr>
          <a:xfrm>
            <a:off x="927467" y="5414435"/>
            <a:ext cx="936905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1558E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ОЧЕРЕДЬ В ДЕТСКИЕ САДЫ СОСТАВЛЯЕТ </a:t>
            </a:r>
            <a:r>
              <a:rPr lang="ru-RU" sz="2200" b="1" dirty="0">
                <a:solidFill>
                  <a:srgbClr val="60121E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БОЛЕЕ 2</a:t>
            </a:r>
            <a:r>
              <a:rPr lang="ru-RU" sz="2200" b="1" dirty="0" smtClean="0">
                <a:solidFill>
                  <a:srgbClr val="60121E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rgbClr val="60121E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ТЫС. ДЕТЕЙ.</a:t>
            </a:r>
            <a:endParaRPr lang="ru-RU" b="1" i="1" dirty="0">
              <a:solidFill>
                <a:srgbClr val="60121E"/>
              </a:solidFill>
              <a:latin typeface="Bookman Old Style" panose="02050604050505020204" pitchFamily="18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89317" y="497400"/>
            <a:ext cx="1617751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5C78B8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ЗАДАЧА</a:t>
            </a:r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79860531-826D-B80E-FA1B-2B440E8BA4DC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35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7100456" y="3264321"/>
            <a:ext cx="3096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ОХВАТ ДОШКОЛЬНЫМ ОБРАЗОВАНИЕМ</a:t>
            </a:r>
            <a:endParaRPr lang="ru-RU" sz="2400" b="1" dirty="0">
              <a:solidFill>
                <a:srgbClr val="000000"/>
              </a:solidFill>
              <a:latin typeface="Arial Black" panose="020B0A040201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543800" y="4436437"/>
            <a:ext cx="21526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r>
              <a:rPr lang="ru-RU" sz="3200" b="1" dirty="0" smtClean="0">
                <a:solidFill>
                  <a:srgbClr val="60121E"/>
                </a:solidFill>
                <a:latin typeface="Arial Black" panose="020B0A040201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21,6 %</a:t>
            </a:r>
            <a:r>
              <a:rPr lang="ru-RU" sz="3200" b="1" dirty="0" smtClean="0">
                <a:latin typeface="Arial" panose="020B0604020202020204" pitchFamily="34" charset="0"/>
                <a:ea typeface="Arial Unicode MS" panose="020B0604020202020204" pitchFamily="34" charset="-128"/>
                <a:cs typeface="Arial" panose="020B0604020202020204" pitchFamily="34" charset="0"/>
              </a:rPr>
              <a:t> </a:t>
            </a:r>
            <a:endParaRPr lang="ru-RU" sz="3200" b="1" dirty="0">
              <a:latin typeface="Arial" panose="020B0604020202020204" pitchFamily="34" charset="0"/>
              <a:ea typeface="Arial Unicode MS" panose="020B0604020202020204" pitchFamily="34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753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25650" y="107518"/>
            <a:ext cx="9190316" cy="72254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AutoShape 10" descr="https://www.platinumsystems.net/sites/default/files/home-icon-ep.png"/>
          <p:cNvSpPr>
            <a:spLocks noChangeAspect="1" noChangeArrowheads="1"/>
          </p:cNvSpPr>
          <p:nvPr/>
        </p:nvSpPr>
        <p:spPr bwMode="auto">
          <a:xfrm>
            <a:off x="1298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58C52-CCD1-4A91-A64D-780280BF7AEC}" type="slidenum">
              <a:rPr lang="ru-RU" sz="1400">
                <a:solidFill>
                  <a:schemeClr val="bg1"/>
                </a:solidFill>
              </a:rPr>
              <a:pPr/>
              <a:t>21</a:t>
            </a:fld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76936" y="184472"/>
            <a:ext cx="90390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Буйнакский районный центр развития одарённости</a:t>
            </a:r>
            <a:endParaRPr lang="ru-RU" sz="3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1406" y="995414"/>
            <a:ext cx="12149188" cy="5726061"/>
          </a:xfrm>
          <a:prstGeom prst="rect">
            <a:avLst/>
          </a:prstGeom>
          <a:solidFill>
            <a:srgbClr val="FFFFEB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/>
              <a:t>Организация муниципального этапа НРК:</a:t>
            </a:r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6" y="7937"/>
            <a:ext cx="1344103" cy="134410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D7BBB88-C1AF-4DE6-B1A6-CB6F2E6BA8D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1050822" y="93990"/>
            <a:ext cx="1141178" cy="646331"/>
          </a:xfrm>
          <a:prstGeom prst="rect">
            <a:avLst/>
          </a:prstGeom>
        </p:spPr>
      </p:pic>
      <p:sp>
        <p:nvSpPr>
          <p:cNvPr id="19" name="Скругленный прямоугольник 5">
            <a:extLst>
              <a:ext uri="{FF2B5EF4-FFF2-40B4-BE49-F238E27FC236}">
                <a16:creationId xmlns="" xmlns:a16="http://schemas.microsoft.com/office/drawing/2014/main" id="{479D18D9-F616-4A38-9887-B6F34F88B7D7}"/>
              </a:ext>
            </a:extLst>
          </p:cNvPr>
          <p:cNvSpPr/>
          <p:nvPr/>
        </p:nvSpPr>
        <p:spPr>
          <a:xfrm>
            <a:off x="6210300" y="2667000"/>
            <a:ext cx="5917926" cy="10477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Мониторинг готовности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выпускников 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ЕГЭ – 189 уч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Мониторинг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готовности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медалистов  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к ЕГЭ – 30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уч.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Скругленный прямоугольник 7">
            <a:extLst>
              <a:ext uri="{FF2B5EF4-FFF2-40B4-BE49-F238E27FC236}">
                <a16:creationId xmlns="" xmlns:a16="http://schemas.microsoft.com/office/drawing/2014/main" id="{70AA27A1-412B-493C-BAFC-CFF7F7AC018B}"/>
              </a:ext>
            </a:extLst>
          </p:cNvPr>
          <p:cNvSpPr/>
          <p:nvPr/>
        </p:nvSpPr>
        <p:spPr>
          <a:xfrm>
            <a:off x="6383339" y="5077458"/>
            <a:ext cx="5687738" cy="1453517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Задачи на 2024 года</a:t>
            </a:r>
            <a:endParaRPr lang="ru-RU" dirty="0">
              <a:latin typeface="Arial Black" panose="020B0A04020102020204" pitchFamily="34" charset="0"/>
            </a:endParaRPr>
          </a:p>
          <a:p>
            <a:pPr algn="ctr"/>
            <a:r>
              <a:rPr lang="ru-RU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Организация профильных смен по   6 направлениям с охватом более 1000 учащихся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="" xmlns:a16="http://schemas.microsoft.com/office/drawing/2014/main" id="{D0CFCB91-CF06-464F-A978-C3BBC6CAAFEC}"/>
              </a:ext>
            </a:extLst>
          </p:cNvPr>
          <p:cNvSpPr/>
          <p:nvPr/>
        </p:nvSpPr>
        <p:spPr>
          <a:xfrm>
            <a:off x="11653605" y="629828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37</a:t>
            </a:r>
          </a:p>
        </p:txBody>
      </p:sp>
      <p:sp>
        <p:nvSpPr>
          <p:cNvPr id="28" name="Скругленный прямоугольник 5">
            <a:extLst>
              <a:ext uri="{FF2B5EF4-FFF2-40B4-BE49-F238E27FC236}">
                <a16:creationId xmlns="" xmlns:a16="http://schemas.microsoft.com/office/drawing/2014/main" id="{479D18D9-F616-4A38-9887-B6F34F88B7D7}"/>
              </a:ext>
            </a:extLst>
          </p:cNvPr>
          <p:cNvSpPr/>
          <p:nvPr/>
        </p:nvSpPr>
        <p:spPr>
          <a:xfrm>
            <a:off x="171450" y="4108135"/>
            <a:ext cx="6047748" cy="24228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Национально-региональный компонент: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187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учащихся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обедителей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призеров муниципального этапа-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выявлено и поощрено грамотами: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Приглашено на республиканский этап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21</a:t>
            </a:r>
          </a:p>
          <a:p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 стали победителями и призерами республиканского этапа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9 </a:t>
            </a:r>
          </a:p>
        </p:txBody>
      </p:sp>
      <p:sp>
        <p:nvSpPr>
          <p:cNvPr id="29" name="Скругленный прямоугольник 5">
            <a:extLst>
              <a:ext uri="{FF2B5EF4-FFF2-40B4-BE49-F238E27FC236}">
                <a16:creationId xmlns="" xmlns:a16="http://schemas.microsoft.com/office/drawing/2014/main" id="{479D18D9-F616-4A38-9887-B6F34F88B7D7}"/>
              </a:ext>
            </a:extLst>
          </p:cNvPr>
          <p:cNvSpPr/>
          <p:nvPr/>
        </p:nvSpPr>
        <p:spPr>
          <a:xfrm>
            <a:off x="171450" y="888685"/>
            <a:ext cx="5963308" cy="299751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t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олимпиада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  <a:endParaRPr lang="ru-RU" sz="24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t"/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 этап 19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охват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6090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pPr fontAlgn="t"/>
            <a:r>
              <a:rPr lang="ru-RU" b="1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19 предметов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охват: </a:t>
            </a: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890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работ учащихся проверены Центром</a:t>
            </a:r>
          </a:p>
          <a:p>
            <a:pPr fontAlgn="t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270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победителей и призёров муниципального этапа поощрено грамотами</a:t>
            </a:r>
          </a:p>
          <a:p>
            <a:pPr fontAlgn="t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учеников приглашены на республиканский этап.</a:t>
            </a:r>
          </a:p>
          <a:p>
            <a:pPr fontAlgn="t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победителей и призёров регионального этапа</a:t>
            </a:r>
          </a:p>
        </p:txBody>
      </p:sp>
      <p:sp>
        <p:nvSpPr>
          <p:cNvPr id="30" name="Скругленный прямоугольник 7">
            <a:extLst>
              <a:ext uri="{FF2B5EF4-FFF2-40B4-BE49-F238E27FC236}">
                <a16:creationId xmlns="" xmlns:a16="http://schemas.microsoft.com/office/drawing/2014/main" id="{70AA27A1-412B-493C-BAFC-CFF7F7AC018B}"/>
              </a:ext>
            </a:extLst>
          </p:cNvPr>
          <p:cNvSpPr/>
          <p:nvPr/>
        </p:nvSpPr>
        <p:spPr>
          <a:xfrm>
            <a:off x="6294899" y="805953"/>
            <a:ext cx="5776177" cy="176149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Arial Black" panose="020B0A04020102020204" pitchFamily="34" charset="0"/>
              </a:rPr>
              <a:t>ВСЕГО ЗА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2023 </a:t>
            </a:r>
            <a:r>
              <a:rPr lang="ru-RU" dirty="0">
                <a:latin typeface="Arial Black" panose="020B0A04020102020204" pitchFamily="34" charset="0"/>
              </a:rPr>
              <a:t>ГОД – </a:t>
            </a:r>
          </a:p>
          <a:p>
            <a:pPr algn="ctr"/>
            <a:r>
              <a:rPr lang="ru-RU" sz="2000" dirty="0" smtClean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Black" panose="020B0A04020102020204" pitchFamily="34" charset="0"/>
              </a:rPr>
              <a:t>25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конкурсов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охватом 625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</a:t>
            </a:r>
          </a:p>
          <a:p>
            <a:pPr algn="ctr"/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7-социально-гуманитарного направления, 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14-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естественнонаучного направления</a:t>
            </a: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                               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 культурологического направления</a:t>
            </a:r>
          </a:p>
        </p:txBody>
      </p:sp>
      <p:sp>
        <p:nvSpPr>
          <p:cNvPr id="31" name="Скругленный прямоугольник 5">
            <a:extLst>
              <a:ext uri="{FF2B5EF4-FFF2-40B4-BE49-F238E27FC236}">
                <a16:creationId xmlns="" xmlns:a16="http://schemas.microsoft.com/office/drawing/2014/main" id="{479D18D9-F616-4A38-9887-B6F34F88B7D7}"/>
              </a:ext>
            </a:extLst>
          </p:cNvPr>
          <p:cNvSpPr/>
          <p:nvPr/>
        </p:nvSpPr>
        <p:spPr>
          <a:xfrm>
            <a:off x="6153150" y="3771900"/>
            <a:ext cx="5917926" cy="104775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статей, опубликованных на официальных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ресурсах- 47 публикаций 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16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Группа 67"/>
          <p:cNvGrpSpPr/>
          <p:nvPr/>
        </p:nvGrpSpPr>
        <p:grpSpPr>
          <a:xfrm>
            <a:off x="360915" y="772889"/>
            <a:ext cx="4973692" cy="3357254"/>
            <a:chOff x="27776" y="278825"/>
            <a:chExt cx="3794185" cy="3182339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977466" y="1769865"/>
              <a:ext cx="2508365" cy="874858"/>
            </a:xfrm>
            <a:prstGeom prst="rect">
              <a:avLst/>
            </a:prstGeom>
            <a:solidFill>
              <a:srgbClr val="0750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7776" y="1827769"/>
              <a:ext cx="1146468" cy="350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ОХВАТ</a:t>
              </a:r>
              <a:r>
                <a:rPr lang="ru-RU" b="1" dirty="0">
                  <a:solidFill>
                    <a:srgbClr val="223646"/>
                  </a:solidFill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endParaRPr lang="ru-RU" b="1" dirty="0">
                <a:solidFill>
                  <a:srgbClr val="223646"/>
                </a:solidFill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857571" y="1847424"/>
              <a:ext cx="2964390" cy="13274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ts val="5100"/>
                </a:lnSpc>
              </a:pPr>
              <a:r>
                <a:rPr lang="ru-RU" sz="4000" b="1" dirty="0" smtClean="0">
                  <a:solidFill>
                    <a:schemeClr val="bg1"/>
                  </a:solidFill>
                  <a:latin typeface="Arial Black" panose="020B0A040201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2550 тыс</a:t>
              </a:r>
              <a:r>
                <a:rPr lang="ru-RU" sz="4000" b="1" dirty="0">
                  <a:solidFill>
                    <a:schemeClr val="bg1"/>
                  </a:solidFill>
                  <a:latin typeface="Arial Black" panose="020B0A040201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.  тыс.</a:t>
              </a: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986913" y="2702637"/>
              <a:ext cx="2631294" cy="7585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ДЕТЕЙ </a:t>
              </a:r>
              <a:r>
                <a:rPr lang="ru-RU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И </a:t>
              </a:r>
              <a:r>
                <a:rPr lang="ru-RU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ПОДРОСТКОВ</a:t>
              </a:r>
            </a:p>
            <a:p>
              <a:r>
                <a:rPr lang="ru-RU" sz="2800" dirty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</a:t>
              </a:r>
              <a:r>
                <a:rPr lang="ru-RU" sz="28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         </a:t>
              </a:r>
              <a:r>
                <a:rPr lang="ru-RU" sz="2400" dirty="0" smtClean="0">
                  <a:latin typeface="Arial" panose="020B060402020202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21% </a:t>
              </a:r>
              <a:endParaRPr lang="en-US" sz="2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2274667" y="278825"/>
              <a:ext cx="595035" cy="787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800" b="1" dirty="0" smtClean="0">
                  <a:latin typeface="Arial Black" panose="020B0A040201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9</a:t>
              </a:r>
              <a:endParaRPr lang="ru-RU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43964" y="360293"/>
              <a:ext cx="295946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ОЗДОРОВИТЕЛЬНЫЕ</a:t>
              </a:r>
            </a:p>
            <a:p>
              <a:r>
                <a:rPr lang="ru-RU" dirty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ОРГАНИЗАЦИИ</a:t>
              </a:r>
            </a:p>
          </p:txBody>
        </p:sp>
        <p:grpSp>
          <p:nvGrpSpPr>
            <p:cNvPr id="56" name="Группа 55"/>
            <p:cNvGrpSpPr/>
            <p:nvPr/>
          </p:nvGrpSpPr>
          <p:grpSpPr>
            <a:xfrm>
              <a:off x="2596618" y="732461"/>
              <a:ext cx="909080" cy="841136"/>
              <a:chOff x="8515867" y="3723510"/>
              <a:chExt cx="909080" cy="841136"/>
            </a:xfrm>
          </p:grpSpPr>
          <p:pic>
            <p:nvPicPr>
              <p:cNvPr id="54" name="Рисунок 53"/>
              <p:cNvPicPr>
                <a:picLocks noChangeAspect="1"/>
              </p:cNvPicPr>
              <p:nvPr/>
            </p:nvPicPr>
            <p:blipFill>
              <a:blip r:embed="rId2" cstate="print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52197" y="3750597"/>
                <a:ext cx="872750" cy="814049"/>
              </a:xfrm>
              <a:prstGeom prst="rect">
                <a:avLst/>
              </a:prstGeom>
            </p:spPr>
          </p:pic>
          <p:sp>
            <p:nvSpPr>
              <p:cNvPr id="55" name="Овал 54"/>
              <p:cNvSpPr/>
              <p:nvPr/>
            </p:nvSpPr>
            <p:spPr>
              <a:xfrm>
                <a:off x="8515867" y="3723510"/>
                <a:ext cx="885254" cy="795991"/>
              </a:xfrm>
              <a:prstGeom prst="ellipse">
                <a:avLst/>
              </a:prstGeom>
              <a:noFill/>
              <a:ln w="5715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67" name="Группа 66"/>
          <p:cNvGrpSpPr/>
          <p:nvPr/>
        </p:nvGrpSpPr>
        <p:grpSpPr>
          <a:xfrm>
            <a:off x="5067513" y="1013637"/>
            <a:ext cx="6292070" cy="4011740"/>
            <a:chOff x="6751264" y="930769"/>
            <a:chExt cx="6292070" cy="4011740"/>
          </a:xfrm>
        </p:grpSpPr>
        <p:sp>
          <p:nvSpPr>
            <p:cNvPr id="65" name="Прямоугольник 64"/>
            <p:cNvSpPr/>
            <p:nvPr/>
          </p:nvSpPr>
          <p:spPr>
            <a:xfrm>
              <a:off x="6751264" y="930769"/>
              <a:ext cx="6212834" cy="401174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6916887" y="2313636"/>
              <a:ext cx="78258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52</a:t>
              </a:r>
              <a:r>
                <a:rPr lang="ru-RU" sz="2400" dirty="0" smtClean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-</a:t>
              </a:r>
              <a:endParaRPr lang="ru-RU" sz="2400" dirty="0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6916887" y="2629008"/>
              <a:ext cx="30029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детей-сирот и детей, оставшихся без попечения родителей</a:t>
              </a:r>
              <a:endParaRPr lang="ru-RU" sz="1400" dirty="0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9866752" y="3167782"/>
              <a:ext cx="3176582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b="1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*120 детей из них - на учете в ПДН </a:t>
              </a:r>
            </a:p>
          </p:txBody>
        </p:sp>
        <p:grpSp>
          <p:nvGrpSpPr>
            <p:cNvPr id="53" name="Группа 52"/>
            <p:cNvGrpSpPr/>
            <p:nvPr/>
          </p:nvGrpSpPr>
          <p:grpSpPr>
            <a:xfrm>
              <a:off x="7000343" y="1074834"/>
              <a:ext cx="1195858" cy="1195858"/>
              <a:chOff x="8439209" y="1977382"/>
              <a:chExt cx="811238" cy="811238"/>
            </a:xfrm>
          </p:grpSpPr>
          <p:pic>
            <p:nvPicPr>
              <p:cNvPr id="51" name="Рисунок 50"/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498002" y="2051965"/>
                <a:ext cx="693651" cy="693651"/>
              </a:xfrm>
              <a:prstGeom prst="rect">
                <a:avLst/>
              </a:prstGeom>
            </p:spPr>
          </p:pic>
          <p:sp>
            <p:nvSpPr>
              <p:cNvPr id="52" name="Овал 51"/>
              <p:cNvSpPr/>
              <p:nvPr/>
            </p:nvSpPr>
            <p:spPr>
              <a:xfrm>
                <a:off x="8439209" y="1977382"/>
                <a:ext cx="811238" cy="811238"/>
              </a:xfrm>
              <a:prstGeom prst="ellipse">
                <a:avLst/>
              </a:prstGeom>
              <a:noFill/>
              <a:ln w="57150">
                <a:solidFill>
                  <a:srgbClr val="BFBFB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57" name="Прямоугольник 56"/>
            <p:cNvSpPr/>
            <p:nvPr/>
          </p:nvSpPr>
          <p:spPr>
            <a:xfrm>
              <a:off x="8281766" y="1184778"/>
              <a:ext cx="264516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СФЕРА </a:t>
              </a:r>
            </a:p>
            <a:p>
              <a:r>
                <a:rPr lang="ru-RU" dirty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ОСОБОГО ВНИМАНИЯ </a:t>
              </a:r>
            </a:p>
          </p:txBody>
        </p:sp>
        <p:sp>
          <p:nvSpPr>
            <p:cNvPr id="61" name="Прямоугольник 60"/>
            <p:cNvSpPr/>
            <p:nvPr/>
          </p:nvSpPr>
          <p:spPr>
            <a:xfrm>
              <a:off x="9883516" y="2317954"/>
              <a:ext cx="100540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172</a:t>
              </a:r>
              <a:r>
                <a:rPr lang="ru-RU" sz="2400" dirty="0" smtClean="0">
                  <a:solidFill>
                    <a:srgbClr val="323E4F"/>
                  </a:solidFill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62" name="Прямоугольник 61"/>
            <p:cNvSpPr/>
            <p:nvPr/>
          </p:nvSpPr>
          <p:spPr>
            <a:xfrm>
              <a:off x="9919857" y="2642661"/>
              <a:ext cx="29302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д</a:t>
              </a:r>
              <a:r>
                <a:rPr lang="ru-RU" sz="1400" dirty="0" smtClean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етей</a:t>
              </a:r>
              <a:r>
                <a:rPr lang="ru-RU" sz="1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, состоящих на разных видах профилактического учета </a:t>
              </a:r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9919857" y="3528457"/>
              <a:ext cx="100540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solidFill>
                    <a:srgbClr val="07508B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500 </a:t>
              </a:r>
              <a:r>
                <a:rPr lang="ru-RU" sz="2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-</a:t>
              </a:r>
              <a:endParaRPr lang="ru-RU" sz="2400" dirty="0"/>
            </a:p>
          </p:txBody>
        </p:sp>
        <p:sp>
          <p:nvSpPr>
            <p:cNvPr id="64" name="Прямоугольник 63"/>
            <p:cNvSpPr/>
            <p:nvPr/>
          </p:nvSpPr>
          <p:spPr>
            <a:xfrm>
              <a:off x="9919857" y="3843829"/>
              <a:ext cx="3002970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>
                  <a:solidFill>
                    <a:srgbClr val="323E4F"/>
                  </a:solidFill>
                  <a:latin typeface="Arial" panose="020B06040202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несовершеннолетних детей участников СВО</a:t>
              </a:r>
              <a:endParaRPr lang="ru-RU" sz="1400" dirty="0"/>
            </a:p>
          </p:txBody>
        </p:sp>
      </p:grpSp>
      <p:sp>
        <p:nvSpPr>
          <p:cNvPr id="82" name="Прямоугольник 81"/>
          <p:cNvSpPr/>
          <p:nvPr/>
        </p:nvSpPr>
        <p:spPr>
          <a:xfrm>
            <a:off x="5067513" y="5415009"/>
            <a:ext cx="61715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развитие </a:t>
            </a:r>
            <a:r>
              <a:rPr lang="ru-RU" sz="1200" dirty="0">
                <a:solidFill>
                  <a:srgbClr val="323E4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материально-технического обеспечения и инфраструктуры </a:t>
            </a:r>
          </a:p>
          <a:p>
            <a:r>
              <a:rPr lang="ru-RU" sz="12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проведение </a:t>
            </a:r>
            <a:r>
              <a:rPr lang="ru-RU" sz="1200" dirty="0">
                <a:solidFill>
                  <a:srgbClr val="323E4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капитального ремонта </a:t>
            </a:r>
          </a:p>
          <a:p>
            <a:r>
              <a:rPr lang="ru-RU" sz="12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оснащение</a:t>
            </a:r>
            <a:r>
              <a:rPr lang="ru-RU" sz="1200" dirty="0">
                <a:solidFill>
                  <a:srgbClr val="323E4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необходимым оборудованием</a:t>
            </a:r>
          </a:p>
          <a:p>
            <a:r>
              <a:rPr lang="ru-RU" sz="12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создание</a:t>
            </a:r>
            <a:r>
              <a:rPr lang="ru-RU" sz="1200" dirty="0">
                <a:solidFill>
                  <a:srgbClr val="323E4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государственных детских оздоровительных лагерей </a:t>
            </a:r>
            <a:r>
              <a:rPr lang="ru-RU" sz="12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восстановление</a:t>
            </a:r>
            <a:r>
              <a:rPr lang="ru-RU" sz="1200" dirty="0">
                <a:solidFill>
                  <a:srgbClr val="323E4F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инфраструктуры лагерей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5007382" y="5095182"/>
            <a:ext cx="2187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22364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КОМПЛЕКС МЕР: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306302" y="152773"/>
            <a:ext cx="8218949" cy="44627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ОЗДОРОВИТЕЛЬНАЯ КАМПАНИЯ </a:t>
            </a:r>
            <a:r>
              <a:rPr lang="ru-RU" sz="2000" b="1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 </a:t>
            </a:r>
            <a:r>
              <a:rPr lang="ru-RU" sz="2000" b="1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2023 </a:t>
            </a:r>
            <a:r>
              <a:rPr lang="ru-RU" sz="2000" b="1" dirty="0" smtClean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год </a:t>
            </a:r>
            <a:endParaRPr lang="ru-RU" sz="2000" b="1" dirty="0"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8AB90752-57FB-1B23-E01F-E0AE6478897D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45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420229" y="1611313"/>
            <a:ext cx="24032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ПРИШКОЛЬНЫЕ </a:t>
            </a:r>
          </a:p>
          <a:p>
            <a:r>
              <a:rPr lang="ru-RU" dirty="0" smtClean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ЛАГЕРЯ</a:t>
            </a:r>
            <a:endParaRPr lang="ru-RU" dirty="0">
              <a:solidFill>
                <a:srgbClr val="07508B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849102" y="1487264"/>
            <a:ext cx="5950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</a:t>
            </a:r>
            <a:endParaRPr lang="ru-RU" dirty="0"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91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550035" y="1262063"/>
            <a:ext cx="3078589" cy="1486511"/>
          </a:xfrm>
          <a:prstGeom prst="rect">
            <a:avLst/>
          </a:prstGeom>
          <a:solidFill>
            <a:srgbClr val="11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606757" y="317189"/>
            <a:ext cx="5865708" cy="461665"/>
            <a:chOff x="507168" y="342859"/>
            <a:chExt cx="5865708" cy="461665"/>
          </a:xfrm>
          <a:solidFill>
            <a:schemeClr val="bg1"/>
          </a:solidFill>
        </p:grpSpPr>
        <p:sp>
          <p:nvSpPr>
            <p:cNvPr id="12" name="Прямоугольник 11"/>
            <p:cNvSpPr/>
            <p:nvPr/>
          </p:nvSpPr>
          <p:spPr>
            <a:xfrm>
              <a:off x="580660" y="342859"/>
              <a:ext cx="1837854" cy="369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07168" y="342859"/>
              <a:ext cx="5865708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11558E"/>
                  </a:solidFill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ИНФРАСТРУКТУРНЫЕ ПРОЕКТЫ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412224" y="5009010"/>
            <a:ext cx="4376591" cy="12095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«Жемчужина»,</a:t>
            </a:r>
            <a:r>
              <a:rPr lang="ru-RU" sz="1100" i="1" dirty="0">
                <a:highlight>
                  <a:srgbClr val="FFFF00"/>
                </a:highlight>
                <a:latin typeface="Arial Black" panose="020B0A04020102020204" pitchFamily="34" charset="0"/>
                <a:ea typeface="Times New Roman" panose="02020603050405020304" pitchFamily="18" charset="0"/>
              </a:rPr>
              <a:t> 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«Солнечный берег» Карабудахкентский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район,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</a:t>
            </a:r>
            <a:r>
              <a:rPr lang="ru-RU" sz="1100" dirty="0" err="1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Каякент</a:t>
            </a: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</a:t>
            </a:r>
            <a:r>
              <a:rPr lang="ru-RU" sz="1100" dirty="0" err="1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Каякентский</a:t>
            </a: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район</a:t>
            </a:r>
          </a:p>
          <a:p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«Звездный», ДОЛ «Орленок», </a:t>
            </a:r>
            <a:endParaRPr lang="ru-RU" sz="1100" dirty="0"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«Костер», </a:t>
            </a:r>
            <a:r>
              <a:rPr lang="ru-RU" sz="1100" dirty="0"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«Планета», Буйнакский район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1501" y="1294267"/>
            <a:ext cx="2842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СТРОИТЕЛЬСТВО И ВОССТАНОВЛЕНИЯ</a:t>
            </a:r>
            <a:endParaRPr lang="ru-RU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2449" y="1752600"/>
            <a:ext cx="1413357" cy="1191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7200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ru-RU" sz="1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864485" y="2026478"/>
            <a:ext cx="1587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ДЕТСКИХ ЛАГЕРЕЙ </a:t>
            </a:r>
            <a:endParaRPr lang="ru-RU" sz="2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22624" y="3626796"/>
            <a:ext cx="3564914" cy="6597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«Надежда»,</a:t>
            </a:r>
            <a:r>
              <a:rPr lang="ru-RU" sz="1100" dirty="0" err="1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Каякентский</a:t>
            </a: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район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</a:t>
            </a:r>
            <a:r>
              <a:rPr lang="ru-RU" sz="1100" dirty="0" err="1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Табасаран</a:t>
            </a: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Табасаранский район</a:t>
            </a:r>
          </a:p>
          <a:p>
            <a:pPr>
              <a:lnSpc>
                <a:spcPct val="115000"/>
              </a:lnSpc>
            </a:pPr>
            <a:endParaRPr lang="ru-RU" sz="110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2624" y="4022763"/>
            <a:ext cx="3652984" cy="12349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«Маяк», Карабудахкентский район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«Якорек», г. Махачкала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«Юность», г. Кизляр 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«Орленок», Ногайский район</a:t>
            </a:r>
          </a:p>
          <a:p>
            <a:pPr>
              <a:lnSpc>
                <a:spcPct val="115000"/>
              </a:lnSpc>
            </a:pPr>
            <a:r>
              <a:rPr lang="ru-RU" sz="1100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ДОЛ  «Медвежонок», Тарумовский район</a:t>
            </a:r>
          </a:p>
          <a:p>
            <a:endParaRPr lang="ru-RU" sz="1100" dirty="0"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Равнобедренный треугольник 22"/>
          <p:cNvSpPr/>
          <p:nvPr/>
        </p:nvSpPr>
        <p:spPr>
          <a:xfrm rot="10800000">
            <a:off x="578980" y="3288304"/>
            <a:ext cx="1444095" cy="224185"/>
          </a:xfrm>
          <a:prstGeom prst="triangle">
            <a:avLst/>
          </a:prstGeom>
          <a:solidFill>
            <a:srgbClr val="1155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1980785" y="3189835"/>
            <a:ext cx="175881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2023-2025 гг.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84040" y="5599560"/>
            <a:ext cx="7387246" cy="871008"/>
          </a:xfrm>
          <a:prstGeom prst="rect">
            <a:avLst/>
          </a:prstGeom>
          <a:solidFill>
            <a:srgbClr val="11558E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2023 ГОДУ РЕСПУБЛИКА ПРОШЛА КОНКУРСНЫЙ ОТБОР НА СОЗДАНИЕ </a:t>
            </a:r>
            <a:r>
              <a:rPr lang="ru-RU" sz="1400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</a:t>
            </a: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НЕКАПИТАЛЬНЫХ ОБЪЕКТОВ ОТДЫХА ДЕТЕЙ И ОЗДОРОВЛЕНИЯ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В РЕСПУБЛИКАНСКОМ ЦЕНТРЕ ОБРАЗОВАНИЯ «СОЛНЕЧНЫЙ БЕРЕГ</a:t>
            </a:r>
            <a:r>
              <a:rPr lang="ru-RU" sz="16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».</a:t>
            </a:r>
            <a:endParaRPr lang="ru-RU" sz="1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678F0F36-F623-CCF4-DDF5-8240BD258C76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46</a:t>
            </a:r>
          </a:p>
        </p:txBody>
      </p:sp>
      <p:pic>
        <p:nvPicPr>
          <p:cNvPr id="1028" name="Picture 4" descr="https://avatars.mds.yandex.net/i?id=645a295417e0763bfd0b4d958d6383a42777a347-637294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0950" y="1081352"/>
            <a:ext cx="3202163" cy="21347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0" name="Picture 6" descr="https://avatars.mds.yandex.net/i?id=34ac3123090e071dd64b8f9ec170eeab-3492565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54"/>
          <a:stretch/>
        </p:blipFill>
        <p:spPr bwMode="auto">
          <a:xfrm>
            <a:off x="8408135" y="3353799"/>
            <a:ext cx="2804979" cy="205840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4" name="Picture 10" descr="https://avatars.mds.yandex.net/i?id=675372dcaf23b273b2cf6f6dfda8170d410af1ad-12461673-images-thumbs&amp;n=1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36"/>
          <a:stretch/>
        </p:blipFill>
        <p:spPr bwMode="auto">
          <a:xfrm>
            <a:off x="4593490" y="3397188"/>
            <a:ext cx="2855060" cy="20905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1036" name="Picture 12" descr="https://www.riadagestan.ru/upload/iblock/5d5/5d5f7676c8a341df533e502a0d3caa8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102" y="1081352"/>
            <a:ext cx="3050841" cy="22881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770434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6606280" y="1612853"/>
            <a:ext cx="4840068" cy="1409557"/>
            <a:chOff x="310896" y="4137251"/>
            <a:chExt cx="3376679" cy="1409557"/>
          </a:xfrm>
        </p:grpSpPr>
        <p:grpSp>
          <p:nvGrpSpPr>
            <p:cNvPr id="15" name="Группа 14"/>
            <p:cNvGrpSpPr/>
            <p:nvPr/>
          </p:nvGrpSpPr>
          <p:grpSpPr>
            <a:xfrm>
              <a:off x="310896" y="4170703"/>
              <a:ext cx="369332" cy="906598"/>
              <a:chOff x="239747" y="3191452"/>
              <a:chExt cx="369332" cy="1843658"/>
            </a:xfrm>
          </p:grpSpPr>
          <p:sp>
            <p:nvSpPr>
              <p:cNvPr id="19" name="Прямоугольник 18"/>
              <p:cNvSpPr/>
              <p:nvPr/>
            </p:nvSpPr>
            <p:spPr>
              <a:xfrm rot="16200000">
                <a:off x="-467810" y="3985170"/>
                <a:ext cx="1768649" cy="331231"/>
              </a:xfrm>
              <a:prstGeom prst="rect">
                <a:avLst/>
              </a:prstGeom>
              <a:solidFill>
                <a:srgbClr val="0750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 rot="16200000">
                <a:off x="-489653" y="3920852"/>
                <a:ext cx="1828132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2023 г. </a:t>
                </a:r>
                <a:endParaRPr lang="ru-RU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6" name="Прямоугольник 15"/>
            <p:cNvSpPr/>
            <p:nvPr/>
          </p:nvSpPr>
          <p:spPr>
            <a:xfrm>
              <a:off x="786687" y="4608089"/>
              <a:ext cx="2900888" cy="9387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300"/>
                </a:lnSpc>
              </a:pPr>
              <a:r>
                <a:rPr lang="ru-RU" sz="4800" b="1" dirty="0" smtClean="0">
                  <a:solidFill>
                    <a:srgbClr val="11558E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3600 </a:t>
              </a:r>
              <a:endParaRPr lang="ru-RU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3300"/>
                </a:lnSpc>
              </a:pPr>
              <a:endParaRPr lang="ru-RU" dirty="0"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80042" y="4137251"/>
              <a:ext cx="85351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 smtClean="0">
                  <a:solidFill>
                    <a:srgbClr val="07508B"/>
                  </a:solidFill>
                  <a:latin typeface="Arial Black" panose="020B0A04020102020204" pitchFamily="34" charset="0"/>
                </a:rPr>
                <a:t>ОХВАТ </a:t>
              </a:r>
              <a:r>
                <a:rPr lang="ru-RU" dirty="0" smtClean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ru-RU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801886" y="4983619"/>
              <a:ext cx="229410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latin typeface="Arial" panose="020B0604020202020204" pitchFamily="34" charset="0"/>
                  <a:cs typeface="Arial" panose="020B0604020202020204" pitchFamily="34" charset="0"/>
                </a:rPr>
                <a:t>учащихся </a:t>
              </a:r>
            </a:p>
          </p:txBody>
        </p:sp>
      </p:grpSp>
      <p:pic>
        <p:nvPicPr>
          <p:cNvPr id="33" name="Рисунок 32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505" y="4204205"/>
            <a:ext cx="802323" cy="84003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0" r="2865" b="11464"/>
          <a:stretch/>
        </p:blipFill>
        <p:spPr>
          <a:xfrm>
            <a:off x="674219" y="3361654"/>
            <a:ext cx="5032935" cy="3501072"/>
          </a:xfrm>
          <a:prstGeom prst="rect">
            <a:avLst/>
          </a:prstGeom>
        </p:spPr>
      </p:pic>
      <p:pic>
        <p:nvPicPr>
          <p:cNvPr id="4098" name="Picture 2" descr="https://golosstepi.ru/wp-content/uploads/2021/11/inline_159541086273444264841-1024x68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19" y="4725"/>
            <a:ext cx="5032935" cy="3356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6490482" y="480120"/>
            <a:ext cx="3485833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</a:t>
            </a:r>
            <a:r>
              <a:rPr lang="x-none" dirty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ЕАЛИЗ</a:t>
            </a:r>
            <a:r>
              <a:rPr lang="ru-RU" dirty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АЦИЯ </a:t>
            </a:r>
            <a:r>
              <a:rPr lang="x-none" dirty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ПРОЕКТ</a:t>
            </a:r>
            <a:r>
              <a:rPr lang="ru-RU" dirty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А </a:t>
            </a:r>
          </a:p>
          <a:p>
            <a:r>
              <a:rPr lang="x-none" dirty="0">
                <a:solidFill>
                  <a:srgbClr val="07508B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«БИЛЕТ В БУДУЩЕЕ»</a:t>
            </a:r>
            <a:endParaRPr lang="ru-RU" dirty="0">
              <a:solidFill>
                <a:srgbClr val="07508B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программа </a:t>
            </a:r>
            <a:r>
              <a:rPr lang="x-none" sz="1400" dirty="0">
                <a:latin typeface="Arial" panose="020B0604020202020204" pitchFamily="34" charset="0"/>
                <a:cs typeface="Arial" panose="020B0604020202020204" pitchFamily="34" charset="0"/>
              </a:rPr>
              <a:t>ранней профориентации учащихся 6-11 классов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1371" y="1278007"/>
            <a:ext cx="802323" cy="84003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95958686-0576-3F69-EBA2-52B4AA1AFA77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38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6167438" y="3356670"/>
            <a:ext cx="5519747" cy="240065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5400" b="1" cap="all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7800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участников открытых 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Онлайн-уроков</a:t>
            </a:r>
            <a:r>
              <a:rPr lang="ru-RU" sz="3200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cap="all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cap="all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ПРОЕКТОРИЯ»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5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76694" y="2233651"/>
            <a:ext cx="5366893" cy="2016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sz="22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 1 сентября 2023 года</a:t>
            </a:r>
          </a:p>
          <a:p>
            <a:pPr algn="ctr">
              <a:lnSpc>
                <a:spcPct val="115000"/>
              </a:lnSpc>
            </a:pPr>
            <a:r>
              <a:rPr lang="ru-RU" sz="22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еженедельно по четвергам </a:t>
            </a:r>
          </a:p>
          <a:p>
            <a:pPr algn="ctr">
              <a:lnSpc>
                <a:spcPct val="115000"/>
              </a:lnSpc>
            </a:pPr>
            <a:r>
              <a:rPr lang="ru-RU" sz="22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проводятся занятия по профориентации </a:t>
            </a:r>
          </a:p>
          <a:p>
            <a:pPr algn="ctr">
              <a:lnSpc>
                <a:spcPct val="115000"/>
              </a:lnSpc>
            </a:pPr>
            <a:r>
              <a:rPr lang="ru-RU" sz="2200" dirty="0"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6–11-х классах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350" y="4748325"/>
            <a:ext cx="6233821" cy="59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3000" dirty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«Россия – мои горизонты»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86257" y="1103182"/>
            <a:ext cx="9010306" cy="392030"/>
          </a:xfrm>
          <a:prstGeom prst="rect">
            <a:avLst/>
          </a:prstGeom>
          <a:solidFill>
            <a:srgbClr val="11558E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bg1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ВНЕДРЕНИЕ ЕДИНОЙ МОДЕЛИ ПРОФОРИЕНТАЦИИ В ШКОЛАХ</a:t>
            </a:r>
            <a:endParaRPr lang="ru-RU" sz="1200" dirty="0">
              <a:solidFill>
                <a:schemeClr val="bg1"/>
              </a:solidFill>
              <a:effectLst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2319" y="499586"/>
            <a:ext cx="4362092" cy="41088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b="1" dirty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ПРОФОРИЕНТАЦИЯ В ШКОЛАХ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6810072-AFEF-4DBA-B806-E740494A73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6248" y="2006475"/>
            <a:ext cx="6146401" cy="4245862"/>
          </a:xfrm>
          <a:prstGeom prst="rect">
            <a:avLst/>
          </a:prstGeom>
        </p:spPr>
      </p:pic>
      <p:sp>
        <p:nvSpPr>
          <p:cNvPr id="2" name="Стрелка: вниз 1">
            <a:extLst>
              <a:ext uri="{FF2B5EF4-FFF2-40B4-BE49-F238E27FC236}">
                <a16:creationId xmlns="" xmlns:a16="http://schemas.microsoft.com/office/drawing/2014/main" id="{EC710B94-A1FC-4DBB-FC0A-F33C5F06DAE3}"/>
              </a:ext>
            </a:extLst>
          </p:cNvPr>
          <p:cNvSpPr/>
          <p:nvPr/>
        </p:nvSpPr>
        <p:spPr>
          <a:xfrm>
            <a:off x="2771189" y="4289196"/>
            <a:ext cx="415072" cy="480767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4B93FC0-51EF-8AAA-095F-B541F2DCFE0F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39</a:t>
            </a:r>
          </a:p>
        </p:txBody>
      </p:sp>
    </p:spTree>
    <p:extLst>
      <p:ext uri="{BB962C8B-B14F-4D97-AF65-F5344CB8AC3E}">
        <p14:creationId xmlns:p14="http://schemas.microsoft.com/office/powerpoint/2010/main" val="255516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Прямоугольник 37"/>
          <p:cNvSpPr/>
          <p:nvPr/>
        </p:nvSpPr>
        <p:spPr>
          <a:xfrm>
            <a:off x="529944" y="4146614"/>
            <a:ext cx="4436563" cy="1785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3885222312"/>
              </p:ext>
            </p:extLst>
          </p:nvPr>
        </p:nvGraphicFramePr>
        <p:xfrm>
          <a:off x="6383338" y="4429039"/>
          <a:ext cx="4176712" cy="22384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66763" y="309082"/>
            <a:ext cx="9335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ПОВЫШЕНИЕ ЗАИНТЕРЕСОВАННОСТИ МОЛОДЕЖИ К ОСВОЕНИЮ ПРИОРИТЕТНЫХ ПРОФЕССИЙ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6763" y="1069043"/>
            <a:ext cx="8453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6057900" algn="l"/>
              </a:tabLst>
            </a:pPr>
            <a:r>
              <a:rPr lang="ru-RU" sz="1400" i="1" dirty="0">
                <a:latin typeface="Arial" panose="020B0604020202020204" pitchFamily="34" charset="0"/>
                <a:cs typeface="Arial" panose="020B0604020202020204" pitchFamily="34" charset="0"/>
              </a:rPr>
              <a:t>с 1 сентября 2023 года, по поручению Президента Российской Федерации от 20 декабря 2020 г. № Пр-2182, в школах Республики Дагестан реализуется </a:t>
            </a:r>
            <a:r>
              <a:rPr lang="ru-RU" sz="14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профминимум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42881" y="1767875"/>
            <a:ext cx="3903208" cy="166032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1443" y="1823350"/>
            <a:ext cx="1542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ВНЕДРЕНА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800055" y="2082917"/>
            <a:ext cx="110799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36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90245" y="2520256"/>
            <a:ext cx="219475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учреждениий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1443" y="2843421"/>
            <a:ext cx="41465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единая модель профессиональной ориентации (</a:t>
            </a:r>
            <a:r>
              <a:rPr lang="ru-RU" sz="1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профминимум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 rot="16200000">
            <a:off x="-449475" y="2445310"/>
            <a:ext cx="17077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с 1 сентября 2023 г. </a:t>
            </a:r>
            <a:endParaRPr lang="ru-RU" sz="12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833408" y="1729775"/>
            <a:ext cx="4120342" cy="209292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388643" y="1767875"/>
            <a:ext cx="2678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Общий охват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414432" y="2145946"/>
            <a:ext cx="2031325" cy="16004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1174</a:t>
            </a:r>
          </a:p>
          <a:p>
            <a:r>
              <a:rPr lang="ru-RU" sz="4400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23%</a:t>
            </a:r>
            <a:endParaRPr lang="ru-RU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6295137" y="2679566"/>
            <a:ext cx="14853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 2023/2024 уч. г.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9541217" y="2374640"/>
            <a:ext cx="1528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школьников 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24492" y="4339960"/>
            <a:ext cx="43939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естественно-научные </a:t>
            </a:r>
            <a:endParaRPr lang="ru-RU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психолого-педагогические</a:t>
            </a: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оциально-гуманитарные </a:t>
            </a:r>
          </a:p>
          <a:p>
            <a:pPr marL="88900" indent="-88900">
              <a:buFont typeface="Wingdings" panose="05000000000000000000" pitchFamily="2" charset="2"/>
              <a:buChar char="§"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нформационно- технологические</a:t>
            </a:r>
          </a:p>
          <a:p>
            <a:pPr marL="88900" indent="-88900">
              <a:buFont typeface="Wingdings" panose="05000000000000000000" pitchFamily="2" charset="2"/>
              <a:buChar char="§"/>
            </a:pP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08779" y="3776028"/>
            <a:ext cx="383587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ЕАЛИЗ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АЦИЯ 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ПРОЕКТ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x-none" b="1" dirty="0">
                <a:latin typeface="Arial" panose="020B0604020202020204" pitchFamily="34" charset="0"/>
                <a:cs typeface="Arial" panose="020B0604020202020204" pitchFamily="34" charset="0"/>
              </a:rPr>
              <a:t>«БИЛЕТ В БУДУЩЕЕ»</a:t>
            </a:r>
            <a:endParaRPr lang="ru-RU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программа </a:t>
            </a:r>
            <a:r>
              <a:rPr lang="x-none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ранней профориентации</a:t>
            </a:r>
            <a:r>
              <a:rPr lang="ru-RU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x-none" sz="1100" b="1" i="1" dirty="0">
                <a:latin typeface="Arial" panose="020B0604020202020204" pitchFamily="34" charset="0"/>
                <a:cs typeface="Arial" panose="020B0604020202020204" pitchFamily="34" charset="0"/>
              </a:rPr>
              <a:t>учащихся 6-11 классов </a:t>
            </a:r>
            <a:endParaRPr lang="ru-RU" sz="11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395327" y="6032272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689430" y="6032272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2022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8972868" y="6032272"/>
            <a:ext cx="63991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2023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7765340" y="4798371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14%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977186" y="4429039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23%</a:t>
            </a:r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409024" y="5112309"/>
            <a:ext cx="7232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13%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39" name="Рисунок 38">
            <a:extLst>
              <a:ext uri="{FF2B5EF4-FFF2-40B4-BE49-F238E27FC236}">
                <a16:creationId xmlns="" xmlns:a16="http://schemas.microsoft.com/office/drawing/2014/main" id="{47B91A48-6DB8-48B5-BDB4-0BED9B60C2D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525125" y="173298"/>
            <a:ext cx="1362763" cy="771831"/>
          </a:xfrm>
          <a:prstGeom prst="rect">
            <a:avLst/>
          </a:prstGeom>
        </p:spPr>
      </p:pic>
      <p:sp>
        <p:nvSpPr>
          <p:cNvPr id="41" name="Прямоугольник 40"/>
          <p:cNvSpPr/>
          <p:nvPr/>
        </p:nvSpPr>
        <p:spPr>
          <a:xfrm>
            <a:off x="766762" y="4264568"/>
            <a:ext cx="25479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ОТКРЫТЫ КЛАССЫ</a:t>
            </a:r>
            <a:r>
              <a:rPr lang="ru-RU" sz="1400" b="1" dirty="0" smtClean="0">
                <a:latin typeface="Arial Black" panose="020B0A04020102020204" pitchFamily="34" charset="0"/>
                <a:cs typeface="Arial" panose="020B0604020202020204" pitchFamily="34" charset="0"/>
              </a:rPr>
              <a:t>:</a:t>
            </a:r>
            <a:r>
              <a:rPr lang="ru-RU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974C9ADC-D3CD-46AD-8C5E-793A137C6C68}"/>
              </a:ext>
            </a:extLst>
          </p:cNvPr>
          <p:cNvSpPr/>
          <p:nvPr/>
        </p:nvSpPr>
        <p:spPr>
          <a:xfrm>
            <a:off x="11653605" y="629828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40</a:t>
            </a:r>
          </a:p>
        </p:txBody>
      </p:sp>
    </p:spTree>
    <p:extLst>
      <p:ext uri="{BB962C8B-B14F-4D97-AF65-F5344CB8AC3E}">
        <p14:creationId xmlns:p14="http://schemas.microsoft.com/office/powerpoint/2010/main" val="82671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" b="21052"/>
          <a:stretch/>
        </p:blipFill>
        <p:spPr>
          <a:xfrm>
            <a:off x="-11430" y="-71437"/>
            <a:ext cx="12203430" cy="6858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150533" y="0"/>
            <a:ext cx="850900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Естественно-научный профиль – 2 варианта                           </a:t>
            </a:r>
            <a:r>
              <a:rPr lang="ru-RU" sz="2000" b="1" smtClean="0">
                <a:solidFill>
                  <a:srgbClr val="FF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Технологический профиль </a:t>
            </a:r>
            <a:r>
              <a:rPr lang="ru-RU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rPr>
              <a:t>– 4 варианта                                                         Гуманитарный профиль – 7 вариантов                                              Социально-экономический профиль -4 варианта                             Универсальный профиль – 2 варианта</a:t>
            </a:r>
          </a:p>
          <a:p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  <a:p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pic>
        <p:nvPicPr>
          <p:cNvPr id="8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533" y="1777999"/>
            <a:ext cx="10828867" cy="494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7B91A48-6DB8-48B5-BDB4-0BED9B60C2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44385" y="117168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17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" b="21052"/>
          <a:stretch/>
        </p:blipFill>
        <p:spPr>
          <a:xfrm>
            <a:off x="-11430" y="-71437"/>
            <a:ext cx="1220343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00" y="899519"/>
            <a:ext cx="11594570" cy="588704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47B91A48-6DB8-48B5-BDB4-0BED9B60C2D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32651" y="21325"/>
            <a:ext cx="1362763" cy="771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28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47B91A48-6DB8-48B5-BDB4-0BED9B60C2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32651" y="21325"/>
            <a:ext cx="1362763" cy="771831"/>
          </a:xfrm>
          <a:prstGeom prst="rect">
            <a:avLst/>
          </a:prstGeom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79458307"/>
              </p:ext>
            </p:extLst>
          </p:nvPr>
        </p:nvGraphicFramePr>
        <p:xfrm>
          <a:off x="104776" y="657225"/>
          <a:ext cx="6467474" cy="5963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6296024" y="821115"/>
            <a:ext cx="5799389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Рекомендации                   </a:t>
            </a:r>
          </a:p>
          <a:p>
            <a:pPr algn="ctr"/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Администрации школ </a:t>
            </a:r>
            <a:endParaRPr lang="ru-RU" sz="1600" b="1" dirty="0" smtClean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и </a:t>
            </a:r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учителям-предметникам усилить работу по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 lvl="0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для существенной дифференциации содержания обучения старшеклассников с широкими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гибкими возможностями построения школьниками индивидуальных образовательных программ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lvl="0" indent="-285750">
              <a:buFontTx/>
              <a:buChar char="-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895350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получению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глубоких и прочных знаний по профильным дисциплинам, то есть именно в той области, где они предполагают реализовать себя по окончанию школы.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579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606757" y="564839"/>
            <a:ext cx="1911346" cy="461665"/>
            <a:chOff x="507168" y="342859"/>
            <a:chExt cx="1911346" cy="461665"/>
          </a:xfrm>
          <a:solidFill>
            <a:schemeClr val="bg1"/>
          </a:solidFill>
        </p:grpSpPr>
        <p:sp>
          <p:nvSpPr>
            <p:cNvPr id="12" name="Прямоугольник 11"/>
            <p:cNvSpPr/>
            <p:nvPr/>
          </p:nvSpPr>
          <p:spPr>
            <a:xfrm>
              <a:off x="580660" y="342859"/>
              <a:ext cx="1837854" cy="369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07168" y="342859"/>
              <a:ext cx="1762021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7681B8"/>
                  </a:solidFill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ЮБИЛЕИ</a:t>
              </a: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314033" y="2731764"/>
            <a:ext cx="7773021" cy="1530068"/>
          </a:xfrm>
          <a:prstGeom prst="roundRect">
            <a:avLst>
              <a:gd name="adj" fmla="val 21553"/>
            </a:avLst>
          </a:prstGeom>
          <a:solidFill>
            <a:schemeClr val="bg1"/>
          </a:solidFill>
          <a:ln w="57150">
            <a:solidFill>
              <a:srgbClr val="7681B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Плана основных мероприятий, связанных с подготовкой и проведением празднования 100-летия со дня рождения Республики Дагестан Расула Гамзатова», утв. распоряжением Правительства Республики Дагестан от 16 сентября 2022 г. № 425-р;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24405" y="2797969"/>
            <a:ext cx="7836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</a:rPr>
              <a:t>ПО ЛИНИИ </a:t>
            </a:r>
            <a:r>
              <a:rPr lang="ru-RU" sz="2000" b="1" dirty="0" smtClean="0">
                <a:solidFill>
                  <a:srgbClr val="002060"/>
                </a:solidFill>
              </a:rPr>
              <a:t>УПРАВЛЕНИЯ ОБРАЗОВАНИЯ БЫЛО </a:t>
            </a:r>
            <a:r>
              <a:rPr lang="ru-RU" sz="2000" b="1" dirty="0">
                <a:solidFill>
                  <a:srgbClr val="002060"/>
                </a:solidFill>
              </a:rPr>
              <a:t>ПРЕДУСМОТРЕНО ПРОВЕДЕНИЕ </a:t>
            </a:r>
            <a:r>
              <a:rPr lang="ru-RU" sz="2000" b="1" u="sng" dirty="0" smtClean="0">
                <a:latin typeface="Arial Black" panose="020B0A04020102020204" pitchFamily="34" charset="0"/>
              </a:rPr>
              <a:t>18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МЕРОПРИЯТИЙ ПО ПРАЗДНОВАНИЮ 100-ЛЕТИЯ СО ДНЯ РОЖДЕНИЯ  </a:t>
            </a:r>
            <a:r>
              <a:rPr lang="ru-RU" sz="2200" b="1" dirty="0" smtClean="0">
                <a:solidFill>
                  <a:srgbClr val="002060"/>
                </a:solidFill>
              </a:rPr>
              <a:t>Р</a:t>
            </a:r>
            <a:r>
              <a:rPr lang="ru-RU" sz="2200" b="1" dirty="0">
                <a:solidFill>
                  <a:srgbClr val="002060"/>
                </a:solidFill>
              </a:rPr>
              <a:t>. ГАМЗАТОВА: конференции, олимпиады, конкурсы, выставки, флешмобы, классные часы и др.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50" y="967466"/>
            <a:ext cx="833453" cy="83345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5604616" y="-16187"/>
            <a:ext cx="1362763" cy="77183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3F689BB7-F9A1-4279-AF62-70D0045599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2" t="15854" r="5058" b="19508"/>
          <a:stretch/>
        </p:blipFill>
        <p:spPr>
          <a:xfrm>
            <a:off x="9772465" y="-102615"/>
            <a:ext cx="2276894" cy="991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A839DD9C-85DB-4411-827C-4763E67C53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32" y="979403"/>
            <a:ext cx="2692851" cy="1645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FE288D0-FF10-4CC9-90BD-2CFEECC0B280}"/>
              </a:ext>
            </a:extLst>
          </p:cNvPr>
          <p:cNvSpPr/>
          <p:nvPr/>
        </p:nvSpPr>
        <p:spPr>
          <a:xfrm>
            <a:off x="3152391" y="947889"/>
            <a:ext cx="8447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ЗНАМЕНАТЕЛЬНАЯ И ОСОБО ЗНАЧИМАЯ ДАТА – 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ЭТО ПРАЗДНОВАНИЕ 100-ЛЕТИЯ СО ДНЯ РОЖДЕНИЯ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РАСУЛА ГАМЗАТОВА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Стрелка: вправо 1">
            <a:extLst>
              <a:ext uri="{FF2B5EF4-FFF2-40B4-BE49-F238E27FC236}">
                <a16:creationId xmlns="" xmlns:a16="http://schemas.microsoft.com/office/drawing/2014/main" id="{5C49C2CA-89CB-4D44-9660-7BE56814A5E6}"/>
              </a:ext>
            </a:extLst>
          </p:cNvPr>
          <p:cNvSpPr/>
          <p:nvPr/>
        </p:nvSpPr>
        <p:spPr>
          <a:xfrm>
            <a:off x="8001718" y="3230886"/>
            <a:ext cx="612559" cy="4305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DD06D0E7-415F-45A2-A2E4-0ED8FB7BB51E}"/>
              </a:ext>
            </a:extLst>
          </p:cNvPr>
          <p:cNvSpPr/>
          <p:nvPr/>
        </p:nvSpPr>
        <p:spPr>
          <a:xfrm>
            <a:off x="8567920" y="3061450"/>
            <a:ext cx="33684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РЕАЛИЗОВАНО </a:t>
            </a:r>
          </a:p>
          <a:p>
            <a:pPr algn="ctr"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ВСЕ МЕРОПРИЯТИЯ </a:t>
            </a: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             с </a:t>
            </a: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ОХВАТОМ БОЛЕЕ</a:t>
            </a:r>
          </a:p>
          <a:p>
            <a:pPr algn="ctr"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200" b="1" dirty="0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</a:t>
            </a:r>
            <a:r>
              <a:rPr lang="ru-RU" sz="2200" b="1" dirty="0" err="1" smtClean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тыс.чел</a:t>
            </a:r>
            <a:r>
              <a:rPr lang="ru-RU" sz="2200" b="1" dirty="0">
                <a:solidFill>
                  <a:srgbClr val="0070C0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" name="Скругленный прямоугольник 36">
            <a:extLst>
              <a:ext uri="{FF2B5EF4-FFF2-40B4-BE49-F238E27FC236}">
                <a16:creationId xmlns="" xmlns:a16="http://schemas.microsoft.com/office/drawing/2014/main" id="{FD0ACC56-230C-4D46-AE87-83ADAB612A5F}"/>
              </a:ext>
            </a:extLst>
          </p:cNvPr>
          <p:cNvSpPr/>
          <p:nvPr/>
        </p:nvSpPr>
        <p:spPr>
          <a:xfrm>
            <a:off x="619579" y="4564149"/>
            <a:ext cx="5049841" cy="2050648"/>
          </a:xfrm>
          <a:prstGeom prst="roundRect">
            <a:avLst>
              <a:gd name="adj" fmla="val 21553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РАЗРАБОТАН И НАПРАВЛЕН В </a:t>
            </a:r>
            <a:r>
              <a:rPr lang="ru-RU" sz="2200" b="1" noProof="0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ОУ</a:t>
            </a: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ru-RU" sz="2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примерный план и проект сценария торжественной линейки «Здравствуй, школа!», посвященной также 100-летию со дня рождения Р. Гамзатова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15F3C213-EFF9-474F-BCFC-E9DBCA469D55}"/>
              </a:ext>
            </a:extLst>
          </p:cNvPr>
          <p:cNvSpPr/>
          <p:nvPr/>
        </p:nvSpPr>
        <p:spPr>
          <a:xfrm>
            <a:off x="11774517" y="6273662"/>
            <a:ext cx="407504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22" name="Picture 2" descr="https://dagpravda.ru/wp-content/uploads/2020/09/DSF5301.jpg">
            <a:extLst>
              <a:ext uri="{FF2B5EF4-FFF2-40B4-BE49-F238E27FC236}">
                <a16:creationId xmlns="" xmlns:a16="http://schemas.microsoft.com/office/drawing/2014/main" id="{20B11DC6-0D44-4E45-AB78-277FCFAFD8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1094" y="4609823"/>
            <a:ext cx="3040382" cy="18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42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47289" y="128406"/>
            <a:ext cx="9896120" cy="55500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425455" y="204620"/>
            <a:ext cx="9587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Организация бесплатного горячего питания учащихся начальных классов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DB008606-B2A7-4F8E-8135-01A86D030426}"/>
              </a:ext>
            </a:extLst>
          </p:cNvPr>
          <p:cNvSpPr/>
          <p:nvPr/>
        </p:nvSpPr>
        <p:spPr>
          <a:xfrm>
            <a:off x="6003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CE80F38-5B80-425F-AF89-B585D79CBAD9}"/>
              </a:ext>
            </a:extLst>
          </p:cNvPr>
          <p:cNvSpPr txBox="1"/>
          <p:nvPr/>
        </p:nvSpPr>
        <p:spPr>
          <a:xfrm>
            <a:off x="1520100" y="229362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C0A5727-EE29-4BC0-AAC9-3EA2496C71FB}"/>
              </a:ext>
            </a:extLst>
          </p:cNvPr>
          <p:cNvSpPr txBox="1"/>
          <p:nvPr/>
        </p:nvSpPr>
        <p:spPr>
          <a:xfrm>
            <a:off x="687745" y="2605442"/>
            <a:ext cx="492244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36 общеобразовательных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организаций </a:t>
            </a:r>
            <a:r>
              <a:rPr lang="ru-RU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закупают продукцию с добровольной сертификацией и товарным знаком «Дагестанский продукт»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054A835E-9125-4E5D-908B-437D1A229D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6174" y="4485361"/>
            <a:ext cx="1766976" cy="1766976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1AF64433-D161-43E7-94C7-36064DA173C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66545" y="128406"/>
            <a:ext cx="1186234" cy="67185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="" xmlns:a16="http://schemas.microsoft.com/office/drawing/2014/main" id="{CA64D0B1-311A-42D0-AE9C-A59D0FE3CDA1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1" y="1132757"/>
            <a:ext cx="1098232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2022 году 5645 учащихся, профинансировано 63265,9 рублей, фактический расход-62473,0 рублей.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2023 году 5732 учащихся, профинансировано 70755,2 рублей, фактический расход- 73600,5 рублей.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305550" y="2641926"/>
            <a:ext cx="5647229" cy="1574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«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Дагпродукт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закупают 36 школ, 100 %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дагестанских производителей закупают 36 школ, 100 %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Продукты иных производителей закупают 36 школ, 100%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56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848E2FA5-993E-4F46-B72B-2FF592E04951}"/>
              </a:ext>
            </a:extLst>
          </p:cNvPr>
          <p:cNvSpPr/>
          <p:nvPr/>
        </p:nvSpPr>
        <p:spPr>
          <a:xfrm>
            <a:off x="694107" y="1689975"/>
            <a:ext cx="542756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dirty="0">
                <a:latin typeface="Arial Black" panose="020B0A04020102020204" pitchFamily="34" charset="0"/>
                <a:cs typeface="Arial" panose="020B0604020202020204" pitchFamily="34" charset="0"/>
              </a:rPr>
              <a:t>1. </a:t>
            </a:r>
            <a:r>
              <a:rPr lang="ru-RU" sz="15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РАБОЧАЯ ПРОГРАММА УЧЕБНОГО ПРЕДМЕТА, УЧЕБНОГО КУРСА                                                                                    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(в том числе внеурочной деятельности), учебного модуля</a:t>
            </a:r>
          </a:p>
          <a:p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latin typeface="Arial Black" panose="020B0A04020102020204" pitchFamily="34" charset="0"/>
                <a:cs typeface="Arial" panose="020B0604020202020204" pitchFamily="34" charset="0"/>
              </a:rPr>
              <a:t>2. </a:t>
            </a:r>
            <a:r>
              <a:rPr lang="ru-RU" sz="15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ЖУРНАЛ УЧЁТА УСПЕВАЕМОСТИ</a:t>
            </a:r>
            <a:endParaRPr lang="ru-RU" sz="1500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latin typeface="Arial Black" panose="020B0A04020102020204" pitchFamily="34" charset="0"/>
                <a:cs typeface="Arial" panose="020B0604020202020204" pitchFamily="34" charset="0"/>
              </a:rPr>
              <a:t>3. </a:t>
            </a:r>
            <a:r>
              <a:rPr lang="ru-RU" sz="15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ЖУРНАЛ ВНЕУРОЧНОЙ ДЕЯТЕЛЬНОСТИ                 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(для педагогических работников, осуществляющих </a:t>
            </a:r>
          </a:p>
          <a:p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внеурочную деятельность)</a:t>
            </a:r>
          </a:p>
          <a:p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latin typeface="Arial Black" panose="020B0A04020102020204" pitchFamily="34" charset="0"/>
                <a:cs typeface="Arial" panose="020B0604020202020204" pitchFamily="34" charset="0"/>
              </a:rPr>
              <a:t>4. </a:t>
            </a:r>
            <a:r>
              <a:rPr lang="ru-RU" sz="15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ПЛАН ВОСПИТАТЕЛЬНОЙ РАБОТЫ                            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(для педагогических работников,                         осуществляющих функции классного руководства)</a:t>
            </a:r>
          </a:p>
          <a:p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00" dirty="0">
                <a:latin typeface="Arial Black" panose="020B0A04020102020204" pitchFamily="34" charset="0"/>
                <a:cs typeface="Arial" panose="020B0604020202020204" pitchFamily="34" charset="0"/>
              </a:rPr>
              <a:t>5. </a:t>
            </a:r>
            <a:r>
              <a:rPr lang="ru-RU" sz="15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ХАРАКТЕРИСТИКА ОБУЧАЮЩЕГОСЯ                        </a:t>
            </a: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(по запросу)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40926" y="786583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11864" y="348540"/>
            <a:ext cx="6027061" cy="72943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dirty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ОРГАНИЗОВАНА РАБОТА ПО СНИЖЕНИЮ БЮРОКРАТИЧЕСКОЙ НАГРУЗКИ ПЕДАГОГОВ</a:t>
            </a:r>
            <a:endParaRPr lang="ru-RU" sz="1600" dirty="0">
              <a:solidFill>
                <a:srgbClr val="E75F5B"/>
              </a:solidFill>
              <a:latin typeface="Arial Black" panose="020B0A040201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D117D86E-B912-6EEF-4ACA-0AE10E2B89F6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43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1FE6ED2-EAE1-4CE5-AC87-3311B53FF4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070" y="1198545"/>
            <a:ext cx="5513734" cy="505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97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484" y="30494"/>
            <a:ext cx="12192000" cy="685628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4399984" y="1592373"/>
            <a:ext cx="45719" cy="4309449"/>
          </a:xfrm>
          <a:prstGeom prst="rect">
            <a:avLst/>
          </a:prstGeom>
          <a:solidFill>
            <a:srgbClr val="4D69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00243" y="2958075"/>
            <a:ext cx="479635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3600" b="1" i="1" dirty="0">
                <a:solidFill>
                  <a:srgbClr val="314A7A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СПАСИБО </a:t>
            </a:r>
            <a:endParaRPr lang="ru-RU" sz="3600" b="1" i="1" dirty="0" smtClean="0">
              <a:solidFill>
                <a:srgbClr val="314A7A"/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ru-RU" sz="3600" b="1" i="1" dirty="0" smtClean="0">
                <a:solidFill>
                  <a:srgbClr val="314A7A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</a:t>
            </a:r>
            <a:r>
              <a:rPr lang="ru-RU" sz="3600" b="1" i="1" dirty="0">
                <a:solidFill>
                  <a:srgbClr val="314A7A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ВНИМАНИЕ!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 b="30050"/>
          <a:stretch/>
        </p:blipFill>
        <p:spPr>
          <a:xfrm>
            <a:off x="0" y="1389551"/>
            <a:ext cx="5330206" cy="450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76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606757" y="564839"/>
            <a:ext cx="1911346" cy="461665"/>
            <a:chOff x="507168" y="342859"/>
            <a:chExt cx="1911346" cy="461665"/>
          </a:xfrm>
          <a:solidFill>
            <a:schemeClr val="bg1"/>
          </a:solidFill>
        </p:grpSpPr>
        <p:sp>
          <p:nvSpPr>
            <p:cNvPr id="12" name="Прямоугольник 11"/>
            <p:cNvSpPr/>
            <p:nvPr/>
          </p:nvSpPr>
          <p:spPr>
            <a:xfrm>
              <a:off x="580660" y="342859"/>
              <a:ext cx="1837854" cy="369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07168" y="342859"/>
              <a:ext cx="1762021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7681B8"/>
                  </a:solidFill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ЮБИЛЕИ</a:t>
              </a: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314033" y="2503164"/>
            <a:ext cx="7773021" cy="1099127"/>
          </a:xfrm>
          <a:prstGeom prst="roundRect">
            <a:avLst>
              <a:gd name="adj" fmla="val 21553"/>
            </a:avLst>
          </a:prstGeom>
          <a:solidFill>
            <a:schemeClr val="bg1"/>
          </a:solidFill>
          <a:ln w="57150">
            <a:solidFill>
              <a:srgbClr val="7681B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Плана основных мероприятий, связанных с подготовкой и проведением празднования 100-летия со дня рождения Республики Дагестан Расула Гамзатова», утв. распоряжением Правительства Республики Дагестан от 16 сентября 2022 г. № 425-р;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24405" y="2550319"/>
            <a:ext cx="7836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rgbClr val="002060"/>
                </a:solidFill>
              </a:rPr>
              <a:t>ПО ЛИНИИ </a:t>
            </a:r>
            <a:r>
              <a:rPr lang="ru-RU" sz="2000" b="1" dirty="0" smtClean="0">
                <a:solidFill>
                  <a:srgbClr val="002060"/>
                </a:solidFill>
              </a:rPr>
              <a:t>УПРАВЛЕНИЯ ОБРАЗОВАНИЯ БЫЛО </a:t>
            </a:r>
            <a:r>
              <a:rPr lang="ru-RU" sz="2000" b="1" dirty="0">
                <a:solidFill>
                  <a:srgbClr val="002060"/>
                </a:solidFill>
              </a:rPr>
              <a:t>ПРЕДУСМОТРЕНО ПРОВЕДЕНИЕ </a:t>
            </a:r>
            <a:r>
              <a:rPr lang="ru-RU" sz="2000" b="1" u="sng" dirty="0" smtClean="0">
                <a:latin typeface="Arial Black" panose="020B0A04020102020204" pitchFamily="34" charset="0"/>
              </a:rPr>
              <a:t>13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>
                <a:solidFill>
                  <a:srgbClr val="002060"/>
                </a:solidFill>
              </a:rPr>
              <a:t>МЕРОПРИЯТИЙ ПО ПРАЗДНОВАНИЮ 100-ЛЕТИЯ </a:t>
            </a:r>
            <a:r>
              <a:rPr lang="ru-RU" sz="2000" b="1" dirty="0" smtClean="0">
                <a:solidFill>
                  <a:srgbClr val="002060"/>
                </a:solidFill>
              </a:rPr>
              <a:t>БУЙНАКСКОГО РАЙОНА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50" y="967466"/>
            <a:ext cx="833453" cy="83345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5604616" y="-16187"/>
            <a:ext cx="1362763" cy="771831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FE288D0-FF10-4CC9-90BD-2CFEECC0B280}"/>
              </a:ext>
            </a:extLst>
          </p:cNvPr>
          <p:cNvSpPr/>
          <p:nvPr/>
        </p:nvSpPr>
        <p:spPr>
          <a:xfrm>
            <a:off x="3342891" y="947889"/>
            <a:ext cx="63154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ЗНАМЕНАТЕЛЬНАЯ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 Black" panose="020B0A04020102020204" pitchFamily="34" charset="0"/>
              </a:rPr>
              <a:t>ДАТА –  </a:t>
            </a:r>
            <a:endParaRPr lang="ru-RU" sz="2400" b="1" dirty="0" smtClean="0">
              <a:solidFill>
                <a:schemeClr val="accent5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ЭТО </a:t>
            </a:r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ПРАЗДНОВАНИЕ 100-ЛЕТИЯ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ЮБИЛЕЯ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БУЙНАКСКОГО РАЙОНА</a:t>
            </a:r>
            <a:endParaRPr lang="ru-RU" sz="24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" name="Стрелка: вправо 1">
            <a:extLst>
              <a:ext uri="{FF2B5EF4-FFF2-40B4-BE49-F238E27FC236}">
                <a16:creationId xmlns="" xmlns:a16="http://schemas.microsoft.com/office/drawing/2014/main" id="{5C49C2CA-89CB-4D44-9660-7BE56814A5E6}"/>
              </a:ext>
            </a:extLst>
          </p:cNvPr>
          <p:cNvSpPr/>
          <p:nvPr/>
        </p:nvSpPr>
        <p:spPr>
          <a:xfrm>
            <a:off x="8192218" y="2792736"/>
            <a:ext cx="612559" cy="43056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DD06D0E7-415F-45A2-A2E4-0ED8FB7BB51E}"/>
              </a:ext>
            </a:extLst>
          </p:cNvPr>
          <p:cNvSpPr/>
          <p:nvPr/>
        </p:nvSpPr>
        <p:spPr>
          <a:xfrm>
            <a:off x="8567920" y="2566150"/>
            <a:ext cx="336842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200" b="1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РЕАЛИЗОВАНО </a:t>
            </a:r>
          </a:p>
          <a:p>
            <a:pPr algn="ctr">
              <a:spcAft>
                <a:spcPts val="0"/>
              </a:spcAft>
            </a:pPr>
            <a:r>
              <a:rPr lang="ru-RU" sz="2200" b="1" dirty="0" smtClean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11 МЕРОПРИЯТИЙ                  </a:t>
            </a:r>
            <a:endParaRPr lang="ru-RU" sz="2200" b="1" dirty="0">
              <a:solidFill>
                <a:srgbClr val="002060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Скругленный прямоугольник 36">
            <a:extLst>
              <a:ext uri="{FF2B5EF4-FFF2-40B4-BE49-F238E27FC236}">
                <a16:creationId xmlns="" xmlns:a16="http://schemas.microsoft.com/office/drawing/2014/main" id="{FD0ACC56-230C-4D46-AE87-83ADAB612A5F}"/>
              </a:ext>
            </a:extLst>
          </p:cNvPr>
          <p:cNvSpPr/>
          <p:nvPr/>
        </p:nvSpPr>
        <p:spPr>
          <a:xfrm>
            <a:off x="952500" y="3602124"/>
            <a:ext cx="10328275" cy="2969468"/>
          </a:xfrm>
          <a:prstGeom prst="roundRect">
            <a:avLst>
              <a:gd name="adj" fmla="val 21553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Из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них значимыми мероприятиями стали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ярмарка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творческих работ учащихся и педагогов, посвящённая 100-летию.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Церемонию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награждения проводил Глава района;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«Мы рядом» в поддержку педагогов, чьи сыновья, мужья, близкие родственники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участвуют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 на Украине 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 9 педагогов сыновья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погибли, у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147- находятся на спецоперации);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исследовательских проектов;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«Разработка туристического маршрута»;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чествование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Правительством ветеранов педагогического труда со стажем более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лет </a:t>
            </a:r>
            <a:endParaRPr lang="ru-RU" sz="16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Махачкале в банкетном зале «Европа». Буйнакский район представляли </a:t>
            </a: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43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честь юбилея Буйнакского района 1000 яблоневых деревьев Глава района передал в республиканские образовательные учреждения, за что получил Благодарность Правительства.</a:t>
            </a:r>
          </a:p>
        </p:txBody>
      </p:sp>
      <p:sp>
        <p:nvSpPr>
          <p:cNvPr id="21" name="Прямоугольник 20">
            <a:extLst>
              <a:ext uri="{FF2B5EF4-FFF2-40B4-BE49-F238E27FC236}">
                <a16:creationId xmlns="" xmlns:a16="http://schemas.microsoft.com/office/drawing/2014/main" id="{15F3C213-EFF9-474F-BCFC-E9DBCA469D55}"/>
              </a:ext>
            </a:extLst>
          </p:cNvPr>
          <p:cNvSpPr/>
          <p:nvPr/>
        </p:nvSpPr>
        <p:spPr>
          <a:xfrm>
            <a:off x="11774517" y="6273662"/>
            <a:ext cx="407504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4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00" b="30050"/>
          <a:stretch/>
        </p:blipFill>
        <p:spPr>
          <a:xfrm>
            <a:off x="9277177" y="89037"/>
            <a:ext cx="2836955" cy="2396988"/>
          </a:xfrm>
          <a:prstGeom prst="rect">
            <a:avLst/>
          </a:prstGeom>
        </p:spPr>
      </p:pic>
      <p:pic>
        <p:nvPicPr>
          <p:cNvPr id="23" name="Picture 5" descr="C:\Documents and Settings\Admin\Рабочий стол\RA2_panoram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32" y="981326"/>
            <a:ext cx="3381667" cy="140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50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Прямоугольник 36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222727" y="-25038"/>
            <a:ext cx="5597640" cy="68830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05904" y="1401716"/>
            <a:ext cx="49380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4472C4"/>
                </a:solidFill>
                <a:latin typeface="Arial Black" panose="020B0A04020102020204" pitchFamily="34" charset="0"/>
                <a:ea typeface="Roboto" pitchFamily="2" charset="0"/>
                <a:cs typeface="Arial" panose="020B0604020202020204" pitchFamily="34" charset="0"/>
              </a:rPr>
              <a:t>36 </a:t>
            </a:r>
            <a:r>
              <a:rPr lang="ru-RU" sz="14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первичных отделений в школах </a:t>
            </a:r>
          </a:p>
          <a:p>
            <a:r>
              <a:rPr lang="ru-RU" sz="3200" b="1" dirty="0" smtClean="0">
                <a:solidFill>
                  <a:srgbClr val="4472C4"/>
                </a:solidFill>
                <a:latin typeface="Arial Black" panose="020B0A04020102020204" pitchFamily="34" charset="0"/>
                <a:ea typeface="Roboto" pitchFamily="2" charset="0"/>
                <a:cs typeface="Arial" panose="020B0604020202020204" pitchFamily="34" charset="0"/>
              </a:rPr>
              <a:t>27 </a:t>
            </a:r>
            <a:r>
              <a:rPr lang="ru-RU" sz="1400" dirty="0" smtClean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школ создали совет Первых</a:t>
            </a:r>
            <a:endParaRPr lang="ru-RU" sz="14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6005904" y="1084365"/>
            <a:ext cx="5165447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14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РОССИЙСКОЕ ДВИЖЕНИЕ ДЕТЕЙ и МОЛОДЕЖИ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611" y="462528"/>
            <a:ext cx="813122" cy="81312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969178" y="538454"/>
            <a:ext cx="5489963" cy="44627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ru-RU" sz="2000" b="1" dirty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ВОСПИТАТЕЛЬНАЯ ДЕЯТЕЛЬНОСТЬ</a:t>
            </a:r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6939507" y="3238117"/>
            <a:ext cx="3834118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solidFill>
                  <a:srgbClr val="4472C4"/>
                </a:solidFill>
                <a:latin typeface="Arial Black" panose="020B0A04020102020204" pitchFamily="34" charset="0"/>
                <a:ea typeface="Roboto" pitchFamily="2" charset="0"/>
                <a:cs typeface="Arial" panose="020B0604020202020204" pitchFamily="34" charset="0"/>
              </a:rPr>
              <a:t>360</a:t>
            </a:r>
            <a:r>
              <a:rPr lang="ru-RU" sz="3200" b="1" dirty="0" smtClean="0">
                <a:solidFill>
                  <a:srgbClr val="4472C4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УЧАСТНИКОВ </a:t>
            </a:r>
          </a:p>
        </p:txBody>
      </p:sp>
      <p:sp>
        <p:nvSpPr>
          <p:cNvPr id="14" name="Прямоугольник 13"/>
          <p:cNvSpPr/>
          <p:nvPr/>
        </p:nvSpPr>
        <p:spPr>
          <a:xfrm rot="10800000" flipV="1">
            <a:off x="5987662" y="2532471"/>
            <a:ext cx="523889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ВСЕРОССИЙСКОЕ ВОЕННО-ПАТРИОТИЧЕСКОЕ ОБЩЕСТВЕННОЕ ДВИЖЕНИЕ «ЮНАРМИЯ»</a:t>
            </a:r>
            <a:endParaRPr lang="ru-RU" sz="14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5979533" y="3085964"/>
            <a:ext cx="1009186" cy="992011"/>
            <a:chOff x="422313" y="2986994"/>
            <a:chExt cx="1009186" cy="956168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422313" y="2986994"/>
              <a:ext cx="1009186" cy="956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17" name="Объект 6" descr="Безымянный-1.emf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313" y="3032977"/>
              <a:ext cx="974811" cy="9101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" name="Группа 19"/>
          <p:cNvGrpSpPr/>
          <p:nvPr/>
        </p:nvGrpSpPr>
        <p:grpSpPr>
          <a:xfrm>
            <a:off x="5931137" y="4146855"/>
            <a:ext cx="1124223" cy="1174657"/>
            <a:chOff x="441423" y="5175034"/>
            <a:chExt cx="995520" cy="95616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41423" y="5175034"/>
              <a:ext cx="995520" cy="956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1477" y="5231101"/>
              <a:ext cx="871348" cy="844033"/>
            </a:xfrm>
            <a:prstGeom prst="rect">
              <a:avLst/>
            </a:prstGeom>
          </p:spPr>
        </p:pic>
      </p:grpSp>
      <p:sp>
        <p:nvSpPr>
          <p:cNvPr id="23" name="Прямоугольник 22"/>
          <p:cNvSpPr/>
          <p:nvPr/>
        </p:nvSpPr>
        <p:spPr>
          <a:xfrm>
            <a:off x="6939507" y="5528895"/>
            <a:ext cx="422888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ru-RU" sz="14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ТЕЛЕВИЗИОННЫЕ ОТРЯДЫ КРАЕВЕДОВ-СЛЕДОПЫТОВ</a:t>
            </a:r>
            <a:endParaRPr lang="ru-RU" sz="14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>
          <a:xfrm>
            <a:off x="6917530" y="5939359"/>
            <a:ext cx="2815940" cy="64187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300" b="1" dirty="0" smtClean="0">
                <a:solidFill>
                  <a:srgbClr val="4472C4"/>
                </a:solidFill>
                <a:latin typeface="Arial Black" panose="020B0A04020102020204" pitchFamily="34" charset="0"/>
                <a:ea typeface="Roboto" pitchFamily="2" charset="0"/>
                <a:cs typeface="Arial" panose="020B0604020202020204" pitchFamily="34" charset="0"/>
              </a:rPr>
              <a:t>60 </a:t>
            </a:r>
            <a:r>
              <a:rPr lang="ru-RU" sz="1400" dirty="0">
                <a:solidFill>
                  <a:schemeClr val="tx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УЧАСТНИКОВ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6939507" y="5403511"/>
            <a:ext cx="2749611" cy="4571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00" dirty="0">
              <a:solidFill>
                <a:schemeClr val="tx1"/>
              </a:solidFill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969178" y="5469697"/>
            <a:ext cx="995520" cy="1029541"/>
            <a:chOff x="428226" y="4058569"/>
            <a:chExt cx="995520" cy="95616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28226" y="4058569"/>
              <a:ext cx="995520" cy="956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endParaRPr>
            </a:p>
          </p:txBody>
        </p:sp>
        <p:pic>
          <p:nvPicPr>
            <p:cNvPr id="29" name="Picture 2" descr="C:\Users\User\Desktop\img3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952" y="4092508"/>
              <a:ext cx="935803" cy="888289"/>
            </a:xfrm>
            <a:prstGeom prst="ellipse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9" name="Прямоугольник 18"/>
          <p:cNvSpPr/>
          <p:nvPr/>
        </p:nvSpPr>
        <p:spPr>
          <a:xfrm>
            <a:off x="7055360" y="4044818"/>
            <a:ext cx="41130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ЮНЫЕ ИНСПЕКТОРА ДВИЖЕНИЯ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 rot="10800000" flipV="1">
            <a:off x="7062063" y="4629593"/>
            <a:ext cx="328588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4472C4"/>
                </a:solidFill>
                <a:latin typeface="Arial Black" panose="020B0A04020102020204" pitchFamily="34" charset="0"/>
                <a:ea typeface="Roboto" pitchFamily="2" charset="0"/>
                <a:cs typeface="Arial" panose="020B0604020202020204" pitchFamily="34" charset="0"/>
              </a:rPr>
              <a:t>360 </a:t>
            </a:r>
            <a:r>
              <a:rPr lang="ru-RU" sz="1400" dirty="0" smtClean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УЧАСТНИКОВ</a:t>
            </a:r>
            <a:endParaRPr lang="ru-RU" sz="1400" dirty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53662" y="4514181"/>
            <a:ext cx="4302161" cy="1578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Программами дополнительного образования должны быть охвачены дети-сироты, дети, состоящие на разных видах профилактического учета, а также дети, возвращенные из зон боевых действий Сирийской Арабской Республики и Республики Ирак.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748800" y="3110256"/>
            <a:ext cx="4955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ПРОГРАММА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развития воспитания </a:t>
            </a:r>
          </a:p>
          <a:p>
            <a:pPr>
              <a:spcAft>
                <a:spcPts val="0"/>
              </a:spcAf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РД на 2022 – 2025 гг.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746480" y="2057591"/>
            <a:ext cx="4955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СТРАТЕГИЯ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развития воспитания в РФ на период до 2025 г., утвержденной распоряжением Правительства Российской Федерации от 29 мая 2015 г. № 996-р.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746480" y="2811352"/>
            <a:ext cx="306342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ПРОЕКТ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«Разговор о важном» </a:t>
            </a:r>
            <a:endParaRPr lang="ru-RU" sz="105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60998" y="1541542"/>
            <a:ext cx="45634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ФЕДЕРАЛЬНЫЙ ЗАКОН </a:t>
            </a:r>
          </a:p>
          <a:p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«О российском движении детей и молодежи» 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49801" y="3682095"/>
            <a:ext cx="10054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endParaRPr lang="ru-RU" sz="9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 rot="10800000">
            <a:off x="4796266" y="5449230"/>
            <a:ext cx="100540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>
                <a:solidFill>
                  <a:schemeClr val="bg1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«</a:t>
            </a:r>
            <a:endParaRPr lang="ru-RU" sz="96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06D9E6DC-FAC8-7776-90C9-D9F7E88760F2}"/>
              </a:ext>
            </a:extLst>
          </p:cNvPr>
          <p:cNvSpPr/>
          <p:nvPr/>
        </p:nvSpPr>
        <p:spPr>
          <a:xfrm>
            <a:off x="11612333" y="6273662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9681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6" descr="Безымянный-1.em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2" y="1395618"/>
            <a:ext cx="1787765" cy="166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 rot="10800000" flipV="1">
            <a:off x="2507731" y="1566724"/>
            <a:ext cx="3777521" cy="11169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отрядов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360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учащихся </a:t>
            </a: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6913952" y="1519644"/>
            <a:ext cx="4366823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проведено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ru-RU" sz="2800" b="1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37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мероприятий </a:t>
            </a:r>
          </a:p>
          <a:p>
            <a:pPr>
              <a:lnSpc>
                <a:spcPts val="2000"/>
              </a:lnSpc>
              <a:spcAft>
                <a:spcPts val="800"/>
              </a:spcAft>
            </a:pPr>
            <a:r>
              <a:rPr lang="ru-RU" sz="2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sz="2400" b="1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районе</a:t>
            </a:r>
            <a:endParaRPr lang="ru-RU" sz="24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3" r="20759" b="112"/>
          <a:stretch/>
        </p:blipFill>
        <p:spPr>
          <a:xfrm>
            <a:off x="8400678" y="3454053"/>
            <a:ext cx="3708437" cy="296583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802807" y="437222"/>
            <a:ext cx="7150567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ВСЕРОССИЙСКОЕ ВОЕННО-ПАТРИОТИЧЕСКОЕ ОБЩЕСТВЕННОЕ ДВИЖЕНИЕ «ЮНАРМИЯ»</a:t>
            </a:r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EFF0000F-3BA9-2ECA-9C36-F8C12C7F673D}"/>
              </a:ext>
            </a:extLst>
          </p:cNvPr>
          <p:cNvSpPr/>
          <p:nvPr/>
        </p:nvSpPr>
        <p:spPr>
          <a:xfrm>
            <a:off x="11624779" y="6253362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7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32" y="3420972"/>
            <a:ext cx="3938476" cy="2953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205" y="3454052"/>
            <a:ext cx="3977111" cy="298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6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0186" y="272123"/>
            <a:ext cx="10276014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ТЕЛЕВИЗИОННЫЕ ОТРЯДЫ КРАЕВЕДОВ-СЛЕДОПЫТОВ (ТОКС)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807549" y="956460"/>
            <a:ext cx="2852024" cy="1703723"/>
          </a:xfrm>
          <a:prstGeom prst="ellipse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5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</a:t>
            </a:r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отрядов</a:t>
            </a:r>
            <a:endParaRPr lang="ru-RU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123090" y="1380471"/>
            <a:ext cx="3240860" cy="980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60          </a:t>
            </a:r>
            <a:endParaRPr lang="ru-RU" sz="45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участников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448263" y="2062180"/>
            <a:ext cx="2852024" cy="104296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1800" dirty="0">
              <a:solidFill>
                <a:schemeClr val="tx2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b="622"/>
          <a:stretch/>
        </p:blipFill>
        <p:spPr>
          <a:xfrm>
            <a:off x="8804455" y="3303167"/>
            <a:ext cx="3528516" cy="3066835"/>
          </a:xfrm>
          <a:prstGeom prst="rect">
            <a:avLst/>
          </a:prstGeom>
          <a:ln w="63500" cap="rnd">
            <a:noFill/>
          </a:ln>
          <a:effectLst/>
        </p:spPr>
      </p:pic>
      <p:sp>
        <p:nvSpPr>
          <p:cNvPr id="19" name="Заголовок 1"/>
          <p:cNvSpPr txBox="1">
            <a:spLocks/>
          </p:cNvSpPr>
          <p:nvPr/>
        </p:nvSpPr>
        <p:spPr>
          <a:xfrm>
            <a:off x="7902357" y="1404530"/>
            <a:ext cx="2657693" cy="980281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14</a:t>
            </a:r>
            <a:endParaRPr lang="ru-RU" sz="45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мероприятий</a:t>
            </a:r>
            <a:endParaRPr lang="ru-RU" sz="1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754038" y="1673458"/>
            <a:ext cx="965553" cy="491931"/>
          </a:xfrm>
          <a:prstGeom prst="triangle">
            <a:avLst/>
          </a:prstGeom>
          <a:solidFill>
            <a:srgbClr val="B3C9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Равнобедренный треугольник 20"/>
          <p:cNvSpPr/>
          <p:nvPr/>
        </p:nvSpPr>
        <p:spPr>
          <a:xfrm rot="5400000">
            <a:off x="3968668" y="1655859"/>
            <a:ext cx="965553" cy="491931"/>
          </a:xfrm>
          <a:prstGeom prst="triangle">
            <a:avLst/>
          </a:prstGeom>
          <a:solidFill>
            <a:srgbClr val="B3C9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5400000">
            <a:off x="7692534" y="1638045"/>
            <a:ext cx="965553" cy="491931"/>
          </a:xfrm>
          <a:prstGeom prst="triangle">
            <a:avLst/>
          </a:prstGeom>
          <a:solidFill>
            <a:srgbClr val="B3C9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9613E55-AE80-2ED5-99A8-373816554FC1}"/>
              </a:ext>
            </a:extLst>
          </p:cNvPr>
          <p:cNvSpPr/>
          <p:nvPr/>
        </p:nvSpPr>
        <p:spPr>
          <a:xfrm>
            <a:off x="11572875" y="6252337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8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22630" y="2457641"/>
            <a:ext cx="103735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 err="1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Э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рпелинская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сош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                    Н-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Дженгутайская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сош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                               Н-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Казанищенский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лицей, 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Халимбекаульская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сош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                    В-</a:t>
            </a:r>
            <a:r>
              <a:rPr lang="ru-RU" sz="1400" dirty="0" err="1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Казанищенская</a:t>
            </a:r>
            <a:r>
              <a:rPr lang="ru-RU" sz="1400" dirty="0" smtClean="0">
                <a:solidFill>
                  <a:srgbClr val="07508B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сош№2</a:t>
            </a: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75" y="3320209"/>
            <a:ext cx="4014371" cy="30107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1719" y="3320209"/>
            <a:ext cx="4089861" cy="306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93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90872" y="1177453"/>
            <a:ext cx="5867493" cy="30156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4032" y="751437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606757" y="553409"/>
            <a:ext cx="6077305" cy="461665"/>
            <a:chOff x="507168" y="331429"/>
            <a:chExt cx="6077305" cy="461665"/>
          </a:xfrm>
          <a:solidFill>
            <a:schemeClr val="bg1"/>
          </a:solidFill>
        </p:grpSpPr>
        <p:sp>
          <p:nvSpPr>
            <p:cNvPr id="12" name="Прямоугольник 11"/>
            <p:cNvSpPr/>
            <p:nvPr/>
          </p:nvSpPr>
          <p:spPr>
            <a:xfrm>
              <a:off x="580660" y="342859"/>
              <a:ext cx="1837854" cy="3693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07168" y="331429"/>
              <a:ext cx="6077305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r>
                <a:rPr lang="ru-RU" sz="2400" dirty="0">
                  <a:solidFill>
                    <a:srgbClr val="11558E"/>
                  </a:solidFill>
                  <a:effectLst/>
                  <a:latin typeface="Arial Black" panose="020B0A04020102020204" pitchFamily="34" charset="0"/>
                  <a:ea typeface="Calibri" panose="020F0502020204030204" pitchFamily="34" charset="0"/>
                  <a:cs typeface="Arial" panose="020B0604020202020204" pitchFamily="34" charset="0"/>
                </a:rPr>
                <a:t>ПАТРИОТИЧЕСКОЕ ВОСПИТАНИЕ</a:t>
              </a:r>
              <a:endParaRPr lang="ru-RU" sz="2400" dirty="0">
                <a:solidFill>
                  <a:srgbClr val="11558E"/>
                </a:solidFill>
                <a:latin typeface="Arial Black" panose="020B0A04020102020204" pitchFamily="34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457200" y="4144714"/>
            <a:ext cx="6086475" cy="2374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ПРОШЛИ </a:t>
            </a:r>
            <a:r>
              <a:rPr lang="ru-RU" dirty="0" smtClean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ОБУЧЕНИЕ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региональном учебно-методическом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центр военно-патриотического воспитания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молодёжи </a:t>
            </a:r>
            <a:r>
              <a:rPr lang="ru-RU" dirty="0" smtClean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«АВАНГАРД</a:t>
            </a:r>
            <a:r>
              <a:rPr lang="ru-RU" dirty="0"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11558E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БАЗЕ 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ГБПОУ </a:t>
            </a:r>
            <a:r>
              <a:rPr lang="ru-RU" sz="16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РД «Сельскохозяйственный колледж им. Ш.И. Шихсаидова» г. Буйнакск, </a:t>
            </a:r>
            <a:endParaRPr lang="ru-RU" dirty="0">
              <a:latin typeface="Arial Black" panose="020B0A04020102020204" pitchFamily="34" charset="0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60</a:t>
            </a:r>
            <a:r>
              <a:rPr lang="ru-RU" sz="16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600" dirty="0" smtClean="0">
                <a:solidFill>
                  <a:srgbClr val="11558E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600" dirty="0">
                <a:solidFill>
                  <a:srgbClr val="11558E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</a:t>
            </a:r>
            <a:r>
              <a:rPr lang="ru-RU" sz="1600" dirty="0" smtClean="0">
                <a:solidFill>
                  <a:srgbClr val="11558E"/>
                </a:solidFill>
                <a:latin typeface="Arial Black" panose="020B0A040201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чащихся (юноши) 10-11 классов Буйнакского района</a:t>
            </a:r>
            <a:endParaRPr lang="ru-RU" sz="1600" dirty="0">
              <a:latin typeface="Arial Black" panose="020B0A040201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200398"/>
            <a:ext cx="890985" cy="504629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C07466FB-FCC5-86B7-9CEB-5468E282C641}"/>
              </a:ext>
            </a:extLst>
          </p:cNvPr>
          <p:cNvSpPr/>
          <p:nvPr/>
        </p:nvSpPr>
        <p:spPr>
          <a:xfrm>
            <a:off x="11624779" y="6273662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9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076450" y="1382464"/>
            <a:ext cx="3581399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МЕРОПРИЯТИЙ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680249" y="1380471"/>
            <a:ext cx="1312630" cy="6408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9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60 </a:t>
            </a:r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 </a:t>
            </a:r>
            <a:endParaRPr lang="ru-RU" sz="45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699299" y="2009121"/>
            <a:ext cx="1220282" cy="6408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53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123</a:t>
            </a:r>
            <a:r>
              <a:rPr lang="ru-RU" sz="6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 </a:t>
            </a:r>
            <a:endParaRPr lang="ru-RU" sz="45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209800" y="1973014"/>
            <a:ext cx="3581399" cy="517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ПАРТ </a:t>
            </a:r>
            <a:r>
              <a:rPr lang="ru-RU" sz="2400" dirty="0" smtClean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ГЕРОЯ</a:t>
            </a: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642149" y="2675871"/>
            <a:ext cx="1277432" cy="6408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4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36  </a:t>
            </a:r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</a:t>
            </a:r>
            <a:endParaRPr lang="ru-RU" sz="45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17452" y="2506414"/>
            <a:ext cx="455046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   СТЕНДОВ, ПОСВЯЩЁННЫХ СВО</a:t>
            </a: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584999" y="3304521"/>
            <a:ext cx="1277432" cy="6408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64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16  </a:t>
            </a:r>
            <a:r>
              <a:rPr lang="ru-RU" sz="45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       </a:t>
            </a:r>
            <a:endParaRPr lang="ru-RU" sz="4500" b="1" dirty="0">
              <a:solidFill>
                <a:srgbClr val="11558E"/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95006" y="3363664"/>
            <a:ext cx="5258192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 Black" panose="020B0A0402010202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ПЯМЯТНИКОВ ВОИНАМ ВОВ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7646" y="3920501"/>
            <a:ext cx="4719539" cy="282292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814" y="768149"/>
            <a:ext cx="4664876" cy="313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6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404028" y="894094"/>
            <a:ext cx="5383019" cy="416553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029668" y="890310"/>
            <a:ext cx="5588021" cy="27624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4032" y="608562"/>
            <a:ext cx="11371274" cy="5748949"/>
          </a:xfrm>
          <a:prstGeom prst="rect">
            <a:avLst/>
          </a:prstGeom>
          <a:noFill/>
          <a:ln w="63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4" t="26083" r="12852" b="21367"/>
          <a:stretch/>
        </p:blipFill>
        <p:spPr>
          <a:xfrm>
            <a:off x="10796200" y="9898"/>
            <a:ext cx="890985" cy="50462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13547" y="156308"/>
            <a:ext cx="7825753" cy="416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100"/>
              <a:buFontTx/>
              <a:buNone/>
              <a:tabLst/>
              <a:defRPr/>
            </a:pPr>
            <a:r>
              <a:rPr lang="ru-RU" sz="2200" b="1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ПСИХОЛОГИЧЕСКАЯ СЛУЖБА </a:t>
            </a:r>
            <a:endParaRPr lang="ru-RU" sz="2200" b="1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9477" y="535585"/>
            <a:ext cx="9305793" cy="318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(актуальный вопрос – профилактика правонарушений и преступлений (</a:t>
            </a:r>
            <a:r>
              <a:rPr kumimoji="0" lang="ru-RU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девиантное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поведение)</a:t>
            </a:r>
            <a:endParaRPr kumimoji="0" lang="ru-RU" sz="11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6908" y="889649"/>
            <a:ext cx="520046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</a:t>
            </a:r>
            <a:r>
              <a:rPr lang="ru-RU" sz="16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СОЦИАЛЬНО-ПСИХОЛОГИЧЕСКОМ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ТЕСТИРОВАНИИ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ПРИНЯЛО УЧАСТИЕ: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80" y="1495229"/>
            <a:ext cx="51973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600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3727 </a:t>
            </a:r>
            <a:endParaRPr lang="ru-RU" sz="3600" dirty="0">
              <a:solidFill>
                <a:srgbClr val="11558E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lvl="0" algn="ctr">
              <a:defRPr/>
            </a:pPr>
            <a:r>
              <a:rPr lang="ru-RU" sz="1400" dirty="0">
                <a:latin typeface="Arial Black" panose="020B0A04020102020204" pitchFamily="34" charset="0"/>
                <a:ea typeface="Calibri" panose="020F0502020204030204" pitchFamily="34" charset="0"/>
              </a:rPr>
              <a:t>обучающихся возраста </a:t>
            </a:r>
          </a:p>
          <a:p>
            <a:pPr lvl="0" algn="ctr">
              <a:defRPr/>
            </a:pPr>
            <a:r>
              <a:rPr lang="ru-RU" sz="1400" dirty="0">
                <a:latin typeface="Arial Black" panose="020B0A04020102020204" pitchFamily="34" charset="0"/>
                <a:ea typeface="Calibri" panose="020F0502020204030204" pitchFamily="34" charset="0"/>
              </a:rPr>
              <a:t>от 13 до 18 </a:t>
            </a:r>
            <a:r>
              <a:rPr lang="ru-RU" sz="14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лет  (7-11 </a:t>
            </a:r>
            <a:r>
              <a:rPr lang="ru-RU" sz="1400" dirty="0" err="1" smtClean="0">
                <a:latin typeface="Arial Black" panose="020B0A04020102020204" pitchFamily="34" charset="0"/>
                <a:ea typeface="Calibri" panose="020F0502020204030204" pitchFamily="34" charset="0"/>
              </a:rPr>
              <a:t>кл</a:t>
            </a:r>
            <a:r>
              <a:rPr lang="ru-RU" sz="1400" dirty="0" smtClean="0">
                <a:latin typeface="Arial Black" panose="020B0A04020102020204" pitchFamily="34" charset="0"/>
                <a:ea typeface="Calibri" panose="020F0502020204030204" pitchFamily="34" charset="0"/>
              </a:rPr>
              <a:t>.)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75582" y="4025811"/>
            <a:ext cx="572518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endParaRPr lang="ru-RU" sz="1400" b="1" dirty="0" smtClean="0">
              <a:solidFill>
                <a:prstClr val="black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defRPr/>
            </a:pPr>
            <a:r>
              <a:rPr lang="ru-RU" sz="14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</a:t>
            </a:r>
            <a:r>
              <a:rPr lang="ru-RU" sz="14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результатам СПТ выявлены </a:t>
            </a:r>
            <a:r>
              <a:rPr lang="ru-RU" sz="1400" b="1" dirty="0" smtClean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образовательные учреждения Буйнакского района, </a:t>
            </a:r>
            <a:r>
              <a:rPr lang="ru-RU" sz="1400" b="1" dirty="0">
                <a:solidFill>
                  <a:prstClr val="black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оказавшиеся в «зоне внимания»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явного риска вовлечения детей в девиантное поведение 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показали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2800" dirty="0" smtClean="0">
                <a:solidFill>
                  <a:srgbClr val="5C78B8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3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C78B8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</a:rPr>
              <a:t>школы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5C78B8"/>
              </a:solidFill>
              <a:effectLst/>
              <a:uLnTx/>
              <a:uFillTx/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45244" y="2550547"/>
            <a:ext cx="3834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ПОДВЕРЖЕНЫ ДЕВИАНТНОМУ ПОВЕДЕНИЮ: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247521" y="3021819"/>
            <a:ext cx="54593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925 </a:t>
            </a:r>
            <a:r>
              <a:rPr lang="ru-RU" sz="2400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</a:rPr>
              <a:t>(25% опрошенных) </a:t>
            </a:r>
            <a:endParaRPr lang="ru-RU" sz="2400" dirty="0">
              <a:solidFill>
                <a:srgbClr val="11558E"/>
              </a:solidFill>
              <a:latin typeface="Arial Black" panose="020B0A04020102020204" pitchFamily="34" charset="0"/>
              <a:ea typeface="Calibri" panose="020F0502020204030204" pitchFamily="34" charset="0"/>
            </a:endParaRPr>
          </a:p>
          <a:p>
            <a:pPr lvl="0" algn="ctr">
              <a:defRPr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Несовершеннолетних с</a:t>
            </a:r>
            <a:r>
              <a:rPr lang="ru-RU" sz="1400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явным риском </a:t>
            </a:r>
            <a:r>
              <a:rPr lang="ru-RU" sz="1400" b="1" dirty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вовлечения,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что составляет </a:t>
            </a:r>
            <a:r>
              <a:rPr lang="ru-RU" sz="1600" b="1" noProof="0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</a:t>
            </a:r>
            <a:r>
              <a:rPr lang="ru-RU" sz="1600" b="1" dirty="0" smtClean="0">
                <a:solidFill>
                  <a:srgbClr val="11558E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общего числа несовершеннолетних, прошедших СПТ 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Стрелка: штриховая вправо 4">
            <a:extLst>
              <a:ext uri="{FF2B5EF4-FFF2-40B4-BE49-F238E27FC236}">
                <a16:creationId xmlns="" xmlns:a16="http://schemas.microsoft.com/office/drawing/2014/main" id="{D1BD46B1-43CA-4F81-0FDB-B7085EEE6E3E}"/>
              </a:ext>
            </a:extLst>
          </p:cNvPr>
          <p:cNvSpPr/>
          <p:nvPr/>
        </p:nvSpPr>
        <p:spPr>
          <a:xfrm>
            <a:off x="6444796" y="4828448"/>
            <a:ext cx="608601" cy="619298"/>
          </a:xfrm>
          <a:prstGeom prst="stripedRightArrow">
            <a:avLst/>
          </a:prstGeom>
          <a:solidFill>
            <a:srgbClr val="11558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93FFF865-8A7E-B6B2-3261-3D09FD30040E}"/>
              </a:ext>
            </a:extLst>
          </p:cNvPr>
          <p:cNvSpPr/>
          <p:nvPr/>
        </p:nvSpPr>
        <p:spPr>
          <a:xfrm>
            <a:off x="352332" y="5608124"/>
            <a:ext cx="53150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ru-RU" sz="16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В-</a:t>
            </a:r>
            <a:r>
              <a:rPr lang="ru-RU" sz="1600" b="1" dirty="0" err="1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Казанищенская</a:t>
            </a:r>
            <a:r>
              <a:rPr lang="ru-RU" sz="1600" b="1" dirty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сош</a:t>
            </a:r>
            <a:r>
              <a:rPr lang="ru-RU" sz="16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№1, </a:t>
            </a:r>
            <a:r>
              <a:rPr lang="ru-RU" sz="1600" b="1" dirty="0" err="1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Халимбекаульская</a:t>
            </a:r>
            <a:r>
              <a:rPr lang="ru-RU" sz="16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err="1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сош</a:t>
            </a:r>
            <a:r>
              <a:rPr lang="ru-RU" sz="16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, </a:t>
            </a:r>
          </a:p>
          <a:p>
            <a:pPr lvl="0" algn="just">
              <a:defRPr/>
            </a:pPr>
            <a:r>
              <a:rPr lang="ru-RU" sz="1600" b="1" dirty="0" err="1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Чиркейский</a:t>
            </a:r>
            <a:r>
              <a:rPr lang="ru-RU" sz="1600" b="1" dirty="0" smtClean="0">
                <a:solidFill>
                  <a:srgbClr val="11558E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образовательный центр.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EFE1B2"/>
              </a:highlight>
              <a:uLnTx/>
              <a:uFillTx/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55D436B1-D89E-3AB2-CCE4-38F21DDC8945}"/>
              </a:ext>
            </a:extLst>
          </p:cNvPr>
          <p:cNvSpPr/>
          <p:nvPr/>
        </p:nvSpPr>
        <p:spPr>
          <a:xfrm>
            <a:off x="11617689" y="6291434"/>
            <a:ext cx="567221" cy="584338"/>
          </a:xfrm>
          <a:prstGeom prst="rect">
            <a:avLst/>
          </a:prstGeom>
          <a:solidFill>
            <a:srgbClr val="5C78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5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277158" y="908699"/>
            <a:ext cx="5200467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prstClr val="black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</a:t>
            </a:r>
            <a:r>
              <a:rPr lang="ru-RU" b="1" dirty="0" smtClean="0"/>
              <a:t>«САМООЦЕНКА ПСИХИЧЕСКИХ СОСТОЯНИЙ» Г.Ю. АЙЗЕНКА АГРЕССИЯ:   </a:t>
            </a:r>
          </a:p>
          <a:p>
            <a:r>
              <a:rPr lang="ru-RU" b="1" dirty="0" smtClean="0"/>
              <a:t>                       </a:t>
            </a:r>
            <a:r>
              <a:rPr lang="ru-RU" sz="2800" dirty="0" smtClean="0">
                <a:solidFill>
                  <a:srgbClr val="11558E"/>
                </a:solidFill>
                <a:latin typeface="Arial Black" panose="020B0A04020102020204" pitchFamily="34" charset="0"/>
              </a:rPr>
              <a:t>126</a:t>
            </a:r>
            <a:r>
              <a:rPr lang="ru-RU" b="1" dirty="0" smtClean="0"/>
              <a:t>  </a:t>
            </a:r>
            <a:r>
              <a:rPr lang="ru-RU" sz="2800" dirty="0" smtClean="0">
                <a:solidFill>
                  <a:srgbClr val="11558E"/>
                </a:solidFill>
                <a:latin typeface="Arial Black" panose="020B0A04020102020204" pitchFamily="34" charset="0"/>
              </a:rPr>
              <a:t>(6%)</a:t>
            </a:r>
            <a:endParaRPr lang="ru-RU" sz="2800" dirty="0"/>
          </a:p>
          <a:p>
            <a:pPr lvl="0"/>
            <a:r>
              <a:rPr lang="ru-RU" b="1" dirty="0" smtClean="0"/>
              <a:t>3. ДИАГНОСТИЧЕСКОЕ ИССЛЕДОВАНИЕ ПО МЕТОДИКЕ СУБЪЕКТИВНОГО ОЩУЩЕНИЯ ОДИНОЧЕСТВА (Д. РАССЕЛА И М. ФЕРГЮСОНА)</a:t>
            </a:r>
          </a:p>
          <a:p>
            <a:r>
              <a:rPr lang="ru-RU" b="1" dirty="0" smtClean="0"/>
              <a:t>ВЫСОКИЙ УРОВЕНЬ ОДИНОЧЕСТВА</a:t>
            </a:r>
            <a:r>
              <a:rPr lang="ru-RU" dirty="0" smtClean="0"/>
              <a:t>:  </a:t>
            </a:r>
          </a:p>
          <a:p>
            <a:r>
              <a:rPr lang="ru-RU" sz="3200" dirty="0" smtClean="0">
                <a:solidFill>
                  <a:srgbClr val="11558E"/>
                </a:solidFill>
                <a:latin typeface="Arial Black" panose="020B0A04020102020204" pitchFamily="34" charset="0"/>
              </a:rPr>
              <a:t>          20</a:t>
            </a:r>
            <a:r>
              <a:rPr lang="ru-RU" dirty="0" smtClean="0">
                <a:solidFill>
                  <a:srgbClr val="11558E"/>
                </a:solidFill>
                <a:latin typeface="Arial Black" panose="020B0A04020102020204" pitchFamily="34" charset="0"/>
              </a:rPr>
              <a:t> </a:t>
            </a:r>
            <a:r>
              <a:rPr lang="ru-RU" sz="2400" dirty="0" smtClean="0">
                <a:solidFill>
                  <a:srgbClr val="11558E"/>
                </a:solidFill>
                <a:latin typeface="Arial Black" panose="020B0A04020102020204" pitchFamily="34" charset="0"/>
              </a:rPr>
              <a:t>(0,3%)</a:t>
            </a:r>
            <a:endParaRPr lang="ru-RU" sz="2400" dirty="0"/>
          </a:p>
          <a:p>
            <a:endParaRPr lang="ru-RU" b="1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067425" y="4219946"/>
            <a:ext cx="6096000" cy="14754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одвержены </a:t>
            </a:r>
            <a:r>
              <a:rPr lang="ru-RU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девиантному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поведению </a:t>
            </a: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ru-RU" sz="4800" smtClean="0">
                <a:solidFill>
                  <a:srgbClr val="11558E"/>
                </a:solidFill>
                <a:latin typeface="Arial Black" panose="020B0A04020102020204" pitchFamily="34" charset="0"/>
              </a:rPr>
              <a:t>1702</a:t>
            </a:r>
            <a:r>
              <a:rPr lang="ru-RU" sz="4800" b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(32%)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050952" y="3934459"/>
            <a:ext cx="5671745" cy="3416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R="0" lvl="0" indent="0"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100"/>
              <a:buFontTx/>
              <a:buNone/>
              <a:tabLst/>
              <a:defRPr/>
            </a:pPr>
            <a:r>
              <a:rPr lang="ru-RU" b="1" dirty="0" smtClean="0">
                <a:solidFill>
                  <a:srgbClr val="4D69A5"/>
                </a:solidFill>
                <a:latin typeface="Arial Black" panose="020B0A040201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РЕЗУЛЬТАТАМ ВСЕХ ТЕСТИРОВАНИЙ </a:t>
            </a:r>
            <a:endParaRPr lang="ru-RU" b="1" dirty="0">
              <a:solidFill>
                <a:srgbClr val="4D69A5"/>
              </a:solidFill>
              <a:latin typeface="Arial Black" panose="020B0A040201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921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6908</TotalTime>
  <Words>2416</Words>
  <Application>Microsoft Office PowerPoint</Application>
  <PresentationFormat>Широкоэкранный</PresentationFormat>
  <Paragraphs>541</Paragraphs>
  <Slides>32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4" baseType="lpstr">
      <vt:lpstr>Arial Unicode MS</vt:lpstr>
      <vt:lpstr>Arial</vt:lpstr>
      <vt:lpstr>Arial Black</vt:lpstr>
      <vt:lpstr>Bookman Old Style</vt:lpstr>
      <vt:lpstr>Calibri</vt:lpstr>
      <vt:lpstr>Calibri Light</vt:lpstr>
      <vt:lpstr>Century Gothic</vt:lpstr>
      <vt:lpstr>Roboto</vt:lpstr>
      <vt:lpstr>Sitka Banner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Штрилиц</dc:creator>
  <cp:lastModifiedBy>user</cp:lastModifiedBy>
  <cp:revision>445</cp:revision>
  <cp:lastPrinted>2023-08-02T13:11:00Z</cp:lastPrinted>
  <dcterms:created xsi:type="dcterms:W3CDTF">2022-11-23T07:31:28Z</dcterms:created>
  <dcterms:modified xsi:type="dcterms:W3CDTF">2024-02-26T14:13:33Z</dcterms:modified>
</cp:coreProperties>
</file>