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8D1FE-991A-4C61-A88A-78B42E9911C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AB119-D9EC-4B12-BC47-E2E556C8F7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905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FAB119-D9EC-4B12-BC47-E2E556C8F70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411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24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984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550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370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719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97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099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234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239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403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9623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517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787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2671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185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091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D3778-2D5B-4EA8-B753-DAF8B1FE02A9}" type="datetimeFigureOut">
              <a:rPr lang="ru-RU" smtClean="0"/>
              <a:t>26.11.2025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E81E20E-8FDA-4B7B-893B-206F33B5B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14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 слёт Ассоциации учителей                  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иностранных языков Республики Дагестан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/>
          </a:p>
          <a:p>
            <a:endParaRPr lang="ru-RU" dirty="0" smtClean="0"/>
          </a:p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методы обучения </a:t>
            </a:r>
          </a:p>
          <a:p>
            <a:pPr marL="0" indent="0" algn="ctr">
              <a:buNone/>
            </a:pPr>
            <a:r>
              <a:rPr lang="ru-RU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иностранным языкам</a:t>
            </a:r>
            <a:endParaRPr lang="en-US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teach – we create the future</a:t>
            </a:r>
            <a:endParaRPr lang="en-US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i="1" dirty="0"/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1628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4345771"/>
          </a:xfrm>
        </p:spPr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Векторы</a:t>
            </a:r>
            <a:b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развития и методические ориентиры </a:t>
            </a: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обучения </a:t>
            </a: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иностранным </a:t>
            </a: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языкам</a:t>
            </a:r>
            <a:b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современной школе </a:t>
            </a: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2025-2026 учебный </a:t>
            </a:r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год</a:t>
            </a:r>
            <a: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289629" y="4213185"/>
            <a:ext cx="6250329" cy="229178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ru-RU" sz="22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подготовила: Начальник информационно-методического отдела МКУ «УОБР», муниципальный координатор по учебному предмету «Английский язык», </a:t>
            </a:r>
            <a:r>
              <a:rPr lang="ru-RU" sz="2200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Р.И.Омарова</a:t>
            </a:r>
            <a:endParaRPr lang="ru-RU" sz="22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121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43068"/>
            <a:ext cx="10515600" cy="1582556"/>
          </a:xfrm>
        </p:spPr>
        <p:txBody>
          <a:bodyPr>
            <a:noAutofit/>
          </a:bodyPr>
          <a:lstStyle/>
          <a:p>
            <a:pPr marL="228600" lvl="0" indent="-228600">
              <a:spcBef>
                <a:spcPts val="1000"/>
              </a:spcBef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32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Вектор </a:t>
            </a:r>
            <a: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1: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«знания о языке» к «функциональной грамотности и жизненным компетенциям»</a:t>
            </a:r>
            <a:r>
              <a:rPr lang="ru-RU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just">
              <a:spcAft>
                <a:spcPts val="0"/>
              </a:spcAft>
              <a:buNone/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Наша главная цель — не выучить с учениками все времена и неправильные глаголы, а научить их применять язык в реальных жизненных ситуациях.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это значит на практике?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Акцент на коммуникацию: Урок должен быть пространством для живого общения. Минимум монолога учителя, максимум диалогов,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полилогов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дискуссий и проектной работы на языке.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Решение практических задач: Ученики должны учиться не просто пересказывать тексты, а: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Написать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-запрос в условный отель.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Подготовить презентацию для международного конкурса.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Обсудить в группе экологическую проблему и предложить решение.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Разобраться с инструкцией к гаджету или отзывом на товар в иностранном интернет-магазине.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294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1479" y="624110"/>
            <a:ext cx="9803134" cy="1280890"/>
          </a:xfrm>
        </p:spPr>
        <p:txBody>
          <a:bodyPr>
            <a:noAutofit/>
          </a:bodyPr>
          <a:lstStyle/>
          <a:p>
            <a:pPr marL="228600" lvl="0" indent="-228600">
              <a:spcBef>
                <a:spcPts val="1000"/>
              </a:spcBef>
            </a:pPr>
            <a: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Вектор 2: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Цифровая трансформация и искусственный интеллект как партнеры учителя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90846" y="2133600"/>
            <a:ext cx="9513766" cy="3777622"/>
          </a:xfrm>
        </p:spPr>
        <p:txBody>
          <a:bodyPr>
            <a:normAutofit fontScale="92500" lnSpcReduction="10000"/>
          </a:bodyPr>
          <a:lstStyle/>
          <a:p>
            <a:pPr algn="just"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Цифровые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технологии — это уже не дополнение, а среда обитания наших учеников. Наша задача — интегрировать их осмысленно и безопасно.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Методические ориентиры: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AI (искусственного интеллекта):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Персонализация: AI-помощники (например,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ChatGPT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могут помогать создавать упражнения разного уровня сложности для разных групп учеников.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Тренировка речи и письма: Использование чат-ботов для отработки диалогов, проверки грамматики и получения мгновенной обратной связи.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Важно! Учить школьников критическому мышлению и этичному использованию AI. AI — это инструмент, а не способ избежать работы.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Цифровые проекты: Создание подкастов, образовательных блогов, видеороликов, виртуальных экскурсий на иностранном языке.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1737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771208" cy="1347928"/>
          </a:xfrm>
        </p:spPr>
        <p:txBody>
          <a:bodyPr>
            <a:normAutofit fontScale="90000"/>
          </a:bodyPr>
          <a:lstStyle/>
          <a:p>
            <a:pPr marL="228600" lvl="0" indent="-228600" algn="ctr">
              <a:spcBef>
                <a:spcPts val="1000"/>
              </a:spcBef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Вектор 3:Межпредметная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метапредметная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интеграция</a:t>
            </a:r>
            <a:r>
              <a:rPr lang="ru-RU" sz="19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9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21397" y="1840375"/>
            <a:ext cx="9583215" cy="4070847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None/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Иностранный язык не должен быть «вещью в себе». Он должен стать связующим звеном между другими дисциплинами.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реализовать?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CLIL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Content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Language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Integrated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Learning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 Изучение отдельных тем по географии, истории, биологии, искусству на иностранном языке.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Проекты с учителями-предметниками: Совместный проект с учителем физики «Великие ученые мира», с учителем литературы «Шекспир и его эпоха», с учителем МХК «Современное искусство Европы».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7073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Вектор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4: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Фокус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социокультурный контекст и «мягкие навыки» (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Soft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Skills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2582" y="1905000"/>
            <a:ext cx="9942030" cy="400622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учим не просто языку, мы учим понимать людей другой культуры.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Методические приоритеты: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Кросс-культурная коммуникация: Анализ культурных кодов, традиций, невербального общения. Уход от стереотипов.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Soft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Skills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Критическое мышление: Анализ новостей,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сравление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источников информации из разных стран.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Коллаборация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Работа в командах над международными проектами (например, через платформы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eTwinning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Креативность: Творческие задания — написание стихов, сценариев, создание комиксов на иностранном языке.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Эмоциональный интеллект: Умение слышать собеседника, проявлять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эмпатию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общении.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3413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Вектор 5: Персонализация и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инклюзивность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признаем, что все дети разные. Наша задача — создать образовательную среду, где будет комфортно каждому.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делаем?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Дифференциация заданий: Предлагать ученикам выбор уровня сложности и формата задания.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Учет образовательных потребностей: Работа с одаренными детьми (олимпиады, конкурсы) и с учениками, испытывающими трудности в обучении (разработка адаптированных материалов).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психологически безопасной атмосферы: Ошибка — это не провал, а ступенька к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learning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Поощряем попытки говорить, даже неидеальные.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6558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Вектор 6: Непрерывное профессиональное развитие учителя (CPD)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Коллеги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самый главный ресурс в школе — это мы с вами. Чтобы вести за собой учеников, мы должны постоянно развиваться сами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56706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Наши ориентиры на 2025-2026 год: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4812" y="2017853"/>
            <a:ext cx="9506332" cy="3777622"/>
          </a:xfrm>
        </p:spPr>
        <p:txBody>
          <a:bodyPr/>
          <a:lstStyle/>
          <a:p>
            <a:pPr marL="0" indent="0" algn="just">
              <a:buNone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Освоение новых цифровых инструментов.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Изучение и внедрение современных методик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геймификация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перевернутый класс, метод проектов).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в профессиональных сообществах (как российских, так 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международных, республиканских).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Рефлексия собственной практики и открытость к новому.</a:t>
            </a:r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5589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Методическая проблема  учителей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иностранных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языков школ Буйнакского района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Обеспечение 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профессиональной компетентности педагогов, построение открытого пространства для развития, самообразования, апробаций и инноваций в рамках реализации </a:t>
            </a:r>
            <a:r>
              <a:rPr lang="ru-RU" sz="32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обновлённых </a:t>
            </a:r>
            <a:r>
              <a:rPr lang="ru-RU" sz="320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ФГОС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62876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570" y="612535"/>
            <a:ext cx="9617939" cy="48706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A53010">
                    <a:lumMod val="7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методической деятельности: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43605" y="1469985"/>
            <a:ext cx="10336191" cy="42942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sz="3200" b="1" dirty="0">
              <a:solidFill>
                <a:srgbClr val="A53010">
                  <a:lumMod val="75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качества образования и преподавания английского языка, совершенствование уровня педагогического мастерства и компетентности учителей английского языка ОУ района в рамках реализации </a:t>
            </a:r>
            <a:r>
              <a:rPr lang="ru-RU" sz="320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обновлённых </a:t>
            </a:r>
            <a:r>
              <a:rPr lang="ru-RU" sz="320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ФГОС</a:t>
            </a:r>
            <a:endParaRPr lang="ru-RU" sz="3200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435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8249" y="624110"/>
            <a:ext cx="9606364" cy="614381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методической деятельности: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8963" y="1238491"/>
            <a:ext cx="10115650" cy="5220182"/>
          </a:xfrm>
        </p:spPr>
        <p:txBody>
          <a:bodyPr>
            <a:normAutofit fontScale="92500" lnSpcReduction="10000"/>
          </a:bodyPr>
          <a:lstStyle/>
          <a:p>
            <a:pPr marL="0" lvl="0" indent="0" algn="just">
              <a:buClr>
                <a:srgbClr val="A53010"/>
              </a:buClr>
              <a:buNone/>
            </a:pPr>
            <a:endParaRPr lang="ru-RU" sz="1500" dirty="0">
              <a:solidFill>
                <a:srgbClr val="A53010">
                  <a:lumMod val="7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-нормативно-правовое обеспечение методической деятельности педагогов в образовательных учреждениях с учётом требований обновлённых ФГОС;</a:t>
            </a: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-диагностика информационных потребностей учителей английского языка;</a:t>
            </a: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-повышение педагогического мастерства учителей английского языка с учётом требованиям обновлённых ФГОС;</a:t>
            </a: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-обеспечение повышения профессиональной компетентности педагогов в образовательных учреждениях по повышению квалификации;</a:t>
            </a: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-внедрение и обобщение в практику достижений передового педагогического опыта учителей английского языка, членов методических секций, подготовки учащихся к олимпиадам, ГИА по английскому языку;</a:t>
            </a: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-изучение и внедрение в практику существующих и современных   педагогических и инновационных технологий;</a:t>
            </a: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-внедрение новых активных форм, методов и средств  обучения повышающих качество преподавания английского языка;</a:t>
            </a: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-организация сетевого взаимодействия учителей иностранных языков;</a:t>
            </a: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-совершенствование профессионального педагогического   становления молодых   специалистов путём создания программы развития   работы с молодыми специалистами;</a:t>
            </a:r>
          </a:p>
          <a:p>
            <a:pPr lvl="0" algn="just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-реализация целенаправленной систематической и адресной методической работы по повышению профессиональной компетентности (предметной, методической) учителей иностранного языка;</a:t>
            </a:r>
          </a:p>
          <a:p>
            <a:pPr lvl="0">
              <a:buClr>
                <a:srgbClr val="A53010"/>
              </a:buClr>
            </a:pPr>
            <a:r>
              <a:rPr lang="ru-RU" sz="15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-нормативно-правовое обеспечение методической деятельности педагогов в общеобразовательных учреждениях с учётом требований целевой модели наставничества в рамках реализации   Плана мероприятий информационно-методического отдела МКУ «УОБР» на 2025-2026год</a:t>
            </a:r>
            <a:endParaRPr lang="ru-RU" sz="15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8224169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85</TotalTime>
  <Words>525</Words>
  <Application>Microsoft Office PowerPoint</Application>
  <PresentationFormat>Широкоэкранный</PresentationFormat>
  <Paragraphs>81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Century Gothic</vt:lpstr>
      <vt:lpstr>Times New Roman</vt:lpstr>
      <vt:lpstr>Wingdings 3</vt:lpstr>
      <vt:lpstr>Легкий дым</vt:lpstr>
      <vt:lpstr>         Региональный  слёт Ассоциации учителей                             иностранных языков Республики Дагестан</vt:lpstr>
      <vt:lpstr> Векторы  развития и методические ориентиры  обучения иностранным языкам  в современной школе  на 2025-2026 учебный год </vt:lpstr>
      <vt:lpstr>      Вектор 1: От «знания о языке» к «функциональной грамотности и жизненным компетенциям» </vt:lpstr>
      <vt:lpstr>Вектор 2: Цифровая трансформация и искусственный интеллект как партнеры учителя </vt:lpstr>
      <vt:lpstr>       Вектор 3:Межпредметная и метапредметная интеграция </vt:lpstr>
      <vt:lpstr>Вектор 4: Фокус на социокультурный контекст и «мягкие навыки» (Soft Skills) </vt:lpstr>
      <vt:lpstr>Вектор 5: Персонализация и инклюзивность </vt:lpstr>
      <vt:lpstr>Вектор 6: Непрерывное профессиональное развитие учителя (CPD) </vt:lpstr>
      <vt:lpstr>7. Наши ориентиры на 2025-2026 год: </vt:lpstr>
      <vt:lpstr>Методическая проблема  учителей иностранных языков школ Буйнакского района</vt:lpstr>
      <vt:lpstr>Цель методической деятельности:</vt:lpstr>
      <vt:lpstr>Задачи методической деятельности: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Gasan</dc:creator>
  <cp:lastModifiedBy>User</cp:lastModifiedBy>
  <cp:revision>37</cp:revision>
  <dcterms:created xsi:type="dcterms:W3CDTF">2022-07-20T14:01:18Z</dcterms:created>
  <dcterms:modified xsi:type="dcterms:W3CDTF">2025-11-26T11:17:20Z</dcterms:modified>
</cp:coreProperties>
</file>