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7" r:id="rId3"/>
    <p:sldId id="257" r:id="rId4"/>
    <p:sldId id="259" r:id="rId5"/>
    <p:sldId id="260" r:id="rId6"/>
    <p:sldId id="263" r:id="rId7"/>
    <p:sldId id="261" r:id="rId8"/>
    <p:sldId id="262" r:id="rId9"/>
    <p:sldId id="264" r:id="rId10"/>
    <p:sldId id="265" r:id="rId11"/>
    <p:sldId id="268" r:id="rId12"/>
    <p:sldId id="266" r:id="rId13"/>
    <p:sldId id="269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1522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532D3-F19A-4174-87AB-0B1180662CCD}" type="datetimeFigureOut">
              <a:rPr lang="ru-RU" smtClean="0"/>
              <a:t>19.12.2025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F6356-D46E-4738-81A2-3DD6DE0243F0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Рисунок 6" descr="Безымянный.png"/>
          <p:cNvPicPr>
            <a:picLocks noChangeAspect="1"/>
          </p:cNvPicPr>
          <p:nvPr userDrawn="1"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flipH="1">
            <a:off x="7251040" y="4725144"/>
            <a:ext cx="1892959" cy="2132856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532D3-F19A-4174-87AB-0B1180662CCD}" type="datetimeFigureOut">
              <a:rPr lang="ru-RU" smtClean="0"/>
              <a:t>19.12.2025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F6356-D46E-4738-81A2-3DD6DE0243F0}" type="slidenum">
              <a:rPr lang="ru-RU" smtClean="0"/>
              <a:t>‹#›</a:t>
            </a:fld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 userDrawn="1"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588224" y="4437112"/>
            <a:ext cx="2772796" cy="242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532D3-F19A-4174-87AB-0B1180662CCD}" type="datetimeFigureOut">
              <a:rPr lang="ru-RU" smtClean="0"/>
              <a:t>19.12.2025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F6356-D46E-4738-81A2-3DD6DE0243F0}" type="slidenum">
              <a:rPr lang="ru-RU" smtClean="0"/>
              <a:t>‹#›</a:t>
            </a:fld>
            <a:endParaRPr lang="ru-RU"/>
          </a:p>
        </p:txBody>
      </p:sp>
      <p:pic>
        <p:nvPicPr>
          <p:cNvPr id="3074" name="Picture 2"/>
          <p:cNvPicPr>
            <a:picLocks noChangeAspect="1" noChangeArrowheads="1"/>
          </p:cNvPicPr>
          <p:nvPr userDrawn="1"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020272" y="4573172"/>
            <a:ext cx="2270473" cy="22848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532D3-F19A-4174-87AB-0B1180662CCD}" type="datetimeFigureOut">
              <a:rPr lang="ru-RU" smtClean="0"/>
              <a:t>19.12.2025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F6356-D46E-4738-81A2-3DD6DE0243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532D3-F19A-4174-87AB-0B1180662CCD}" type="datetimeFigureOut">
              <a:rPr lang="ru-RU" smtClean="0"/>
              <a:t>19.12.2025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F6356-D46E-4738-81A2-3DD6DE0243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532D3-F19A-4174-87AB-0B1180662CCD}" type="datetimeFigureOut">
              <a:rPr lang="ru-RU" smtClean="0"/>
              <a:t>19.12.2025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F6356-D46E-4738-81A2-3DD6DE0243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532D3-F19A-4174-87AB-0B1180662CCD}" type="datetimeFigureOut">
              <a:rPr lang="ru-RU" smtClean="0"/>
              <a:t>19.12.2025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F6356-D46E-4738-81A2-3DD6DE0243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532D3-F19A-4174-87AB-0B1180662CCD}" type="datetimeFigureOut">
              <a:rPr lang="ru-RU" smtClean="0"/>
              <a:t>19.12.2025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F6356-D46E-4738-81A2-3DD6DE0243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532D3-F19A-4174-87AB-0B1180662CCD}" type="datetimeFigureOut">
              <a:rPr lang="ru-RU" smtClean="0"/>
              <a:t>19.12.2025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F6356-D46E-4738-81A2-3DD6DE0243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532D3-F19A-4174-87AB-0B1180662CCD}" type="datetimeFigureOut">
              <a:rPr lang="ru-RU" smtClean="0"/>
              <a:t>19.12.2025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F6356-D46E-4738-81A2-3DD6DE0243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2532D3-F19A-4174-87AB-0B1180662CCD}" type="datetimeFigureOut">
              <a:rPr lang="ru-RU" smtClean="0"/>
              <a:t>19.12.2025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CF6356-D46E-4738-81A2-3DD6DE0243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0" y="6642556"/>
            <a:ext cx="119936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http://linda6035.ucoz.ru/</a:t>
            </a:r>
            <a:endParaRPr lang="ru-RU" sz="800" dirty="0">
              <a:solidFill>
                <a:schemeClr val="tx1">
                  <a:lumMod val="65000"/>
                  <a:lumOff val="3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с одним вырезанным углом 10"/>
          <p:cNvSpPr/>
          <p:nvPr userDrawn="1"/>
        </p:nvSpPr>
        <p:spPr>
          <a:xfrm flipV="1">
            <a:off x="179512" y="188640"/>
            <a:ext cx="8784976" cy="6480720"/>
          </a:xfrm>
          <a:prstGeom prst="snip1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" name="Picture 2" descr="D:\Лидия\шаблоны\Авторские шаблоны\мои блёстки\блестки.png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C16F4F6-77D9-40C4-9018-15F590806799}"/>
              </a:ext>
            </a:extLst>
          </p:cNvPr>
          <p:cNvSpPr txBox="1"/>
          <p:nvPr/>
        </p:nvSpPr>
        <p:spPr>
          <a:xfrm>
            <a:off x="1259633" y="476672"/>
            <a:ext cx="70567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4F6228"/>
                </a:solidFill>
                <a:latin typeface="Times New Roman" panose="02020603050405020304" pitchFamily="18" charset="0"/>
              </a:rPr>
              <a:t>М</a:t>
            </a:r>
            <a:r>
              <a:rPr lang="ru-RU" sz="1800" b="1" dirty="0">
                <a:solidFill>
                  <a:srgbClr val="4F6228"/>
                </a:solidFill>
                <a:effectLst/>
                <a:latin typeface="Times New Roman" panose="02020603050405020304" pitchFamily="18" charset="0"/>
              </a:rPr>
              <a:t>униципальное бюджетное общеобразовательное учреждение </a:t>
            </a:r>
            <a:endParaRPr lang="ru-RU" dirty="0">
              <a:effectLst/>
            </a:endParaRPr>
          </a:p>
          <a:p>
            <a:r>
              <a:rPr lang="ru-RU" sz="1800" b="1" dirty="0">
                <a:solidFill>
                  <a:srgbClr val="4F6228"/>
                </a:solidFill>
                <a:effectLst/>
                <a:latin typeface="Times New Roman" panose="02020603050405020304" pitchFamily="18" charset="0"/>
              </a:rPr>
              <a:t>«</a:t>
            </a:r>
            <a:r>
              <a:rPr lang="ru-RU" sz="1800" b="1" dirty="0" err="1">
                <a:solidFill>
                  <a:srgbClr val="4F6228"/>
                </a:solidFill>
                <a:effectLst/>
                <a:latin typeface="Times New Roman" panose="02020603050405020304" pitchFamily="18" charset="0"/>
              </a:rPr>
              <a:t>Халимбекаульская</a:t>
            </a:r>
            <a:r>
              <a:rPr lang="ru-RU" sz="1800" b="1" dirty="0">
                <a:solidFill>
                  <a:srgbClr val="4F6228"/>
                </a:solidFill>
                <a:effectLst/>
                <a:latin typeface="Times New Roman" panose="02020603050405020304" pitchFamily="18" charset="0"/>
              </a:rPr>
              <a:t> СОШ имени Героя России </a:t>
            </a:r>
            <a:r>
              <a:rPr lang="ru-RU" sz="1800" b="1" dirty="0" err="1">
                <a:solidFill>
                  <a:srgbClr val="4F6228"/>
                </a:solidFill>
                <a:effectLst/>
                <a:latin typeface="Times New Roman" panose="02020603050405020304" pitchFamily="18" charset="0"/>
              </a:rPr>
              <a:t>Аскерова</a:t>
            </a:r>
            <a:r>
              <a:rPr lang="ru-RU" sz="1800" b="1" dirty="0">
                <a:solidFill>
                  <a:srgbClr val="4F6228"/>
                </a:solidFill>
                <a:effectLst/>
                <a:latin typeface="Times New Roman" panose="02020603050405020304" pitchFamily="18" charset="0"/>
              </a:rPr>
              <a:t> А.М.»</a:t>
            </a:r>
            <a:endParaRPr lang="ru-RU" dirty="0">
              <a:effectLst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DEA7355E-7262-4ABD-918D-04C09AFA8BBB}"/>
              </a:ext>
            </a:extLst>
          </p:cNvPr>
          <p:cNvSpPr/>
          <p:nvPr/>
        </p:nvSpPr>
        <p:spPr>
          <a:xfrm>
            <a:off x="1403648" y="4137400"/>
            <a:ext cx="5357193" cy="18187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800" b="1" dirty="0">
                <a:solidFill>
                  <a:srgbClr val="1C230F"/>
                </a:solidFill>
                <a:latin typeface="Times New Roman" pitchFamily="18" charset="0"/>
                <a:cs typeface="Times New Roman" pitchFamily="18" charset="0"/>
              </a:rPr>
              <a:t>Автор проекта: </a:t>
            </a:r>
            <a:r>
              <a:rPr lang="ru-RU" b="1" dirty="0" err="1">
                <a:solidFill>
                  <a:srgbClr val="1C230F"/>
                </a:solidFill>
                <a:latin typeface="Times New Roman" pitchFamily="18" charset="0"/>
                <a:cs typeface="Times New Roman" pitchFamily="18" charset="0"/>
              </a:rPr>
              <a:t>Абдусаламова</a:t>
            </a:r>
            <a:r>
              <a:rPr lang="ru-RU" b="1" dirty="0">
                <a:solidFill>
                  <a:srgbClr val="1C230F"/>
                </a:solidFill>
                <a:latin typeface="Times New Roman" pitchFamily="18" charset="0"/>
                <a:cs typeface="Times New Roman" pitchFamily="18" charset="0"/>
              </a:rPr>
              <a:t> Юлдуз </a:t>
            </a:r>
            <a:r>
              <a:rPr lang="ru-RU" b="1" dirty="0" err="1">
                <a:solidFill>
                  <a:srgbClr val="1C230F"/>
                </a:solidFill>
                <a:latin typeface="Times New Roman" pitchFamily="18" charset="0"/>
                <a:cs typeface="Times New Roman" pitchFamily="18" charset="0"/>
              </a:rPr>
              <a:t>Абзагировна</a:t>
            </a:r>
            <a:r>
              <a:rPr lang="ru-RU" sz="1800" b="1" dirty="0">
                <a:solidFill>
                  <a:srgbClr val="1C230F"/>
                </a:solidFill>
                <a:latin typeface="Times New Roman" pitchFamily="18" charset="0"/>
                <a:cs typeface="Times New Roman" pitchFamily="18" charset="0"/>
              </a:rPr>
              <a:t>, ученица11 класса МБОУ «</a:t>
            </a:r>
            <a:r>
              <a:rPr lang="ru-RU" sz="1800" b="1" dirty="0" err="1">
                <a:solidFill>
                  <a:srgbClr val="1C230F"/>
                </a:solidFill>
                <a:latin typeface="Times New Roman" pitchFamily="18" charset="0"/>
                <a:cs typeface="Times New Roman" pitchFamily="18" charset="0"/>
              </a:rPr>
              <a:t>Халимбекаульская</a:t>
            </a:r>
            <a:r>
              <a:rPr lang="ru-RU" sz="1800" b="1" dirty="0">
                <a:solidFill>
                  <a:srgbClr val="1C230F"/>
                </a:solidFill>
                <a:latin typeface="Times New Roman" pitchFamily="18" charset="0"/>
                <a:cs typeface="Times New Roman" pitchFamily="18" charset="0"/>
              </a:rPr>
              <a:t> СОШ имени Героя России </a:t>
            </a:r>
            <a:r>
              <a:rPr lang="ru-RU" sz="1800" b="1" dirty="0" err="1">
                <a:solidFill>
                  <a:srgbClr val="1C230F"/>
                </a:solidFill>
                <a:latin typeface="Times New Roman" pitchFamily="18" charset="0"/>
                <a:cs typeface="Times New Roman" pitchFamily="18" charset="0"/>
              </a:rPr>
              <a:t>Аскерова</a:t>
            </a:r>
            <a:r>
              <a:rPr lang="ru-RU" sz="1800" b="1" dirty="0">
                <a:solidFill>
                  <a:srgbClr val="1C230F"/>
                </a:solidFill>
                <a:latin typeface="Times New Roman" pitchFamily="18" charset="0"/>
                <a:cs typeface="Times New Roman" pitchFamily="18" charset="0"/>
              </a:rPr>
              <a:t> А.М.»</a:t>
            </a:r>
          </a:p>
          <a:p>
            <a:r>
              <a:rPr lang="ru-RU" sz="1800" b="1" dirty="0">
                <a:solidFill>
                  <a:srgbClr val="1C230F"/>
                </a:solidFill>
                <a:latin typeface="Times New Roman" pitchFamily="18" charset="0"/>
                <a:cs typeface="Times New Roman" pitchFamily="18" charset="0"/>
              </a:rPr>
              <a:t>Руководитель проекта: Акаева Зарема </a:t>
            </a:r>
            <a:r>
              <a:rPr lang="ru-RU" sz="1800" b="1" dirty="0" err="1">
                <a:solidFill>
                  <a:srgbClr val="1C230F"/>
                </a:solidFill>
                <a:latin typeface="Times New Roman" pitchFamily="18" charset="0"/>
                <a:cs typeface="Times New Roman" pitchFamily="18" charset="0"/>
              </a:rPr>
              <a:t>Алимпашаевна</a:t>
            </a:r>
            <a:r>
              <a:rPr lang="ru-RU" sz="1800" b="1" dirty="0">
                <a:solidFill>
                  <a:srgbClr val="1C230F"/>
                </a:solidFill>
                <a:latin typeface="Times New Roman" pitchFamily="18" charset="0"/>
                <a:cs typeface="Times New Roman" pitchFamily="18" charset="0"/>
              </a:rPr>
              <a:t>, учитель обществознания и финансовой грамотности.</a:t>
            </a:r>
            <a:endParaRPr lang="ru-RU" sz="1800" b="1" dirty="0">
              <a:solidFill>
                <a:srgbClr val="1C230F"/>
              </a:solidFill>
              <a:latin typeface="Arial" charset="0"/>
              <a:cs typeface="Arial" charset="0"/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A311432F-AF18-4F36-A3AC-4A0A381DE6DB}"/>
              </a:ext>
            </a:extLst>
          </p:cNvPr>
          <p:cNvSpPr/>
          <p:nvPr/>
        </p:nvSpPr>
        <p:spPr>
          <a:xfrm>
            <a:off x="1979712" y="1350749"/>
            <a:ext cx="5472608" cy="91440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l"/>
            <a:r>
              <a:rPr lang="ru-RU" b="0" i="0" dirty="0">
                <a:solidFill>
                  <a:srgbClr val="0F1115"/>
                </a:solidFill>
                <a:effectLst/>
                <a:latin typeface="quote-cjk-patch"/>
              </a:rPr>
              <a:t>Выращивание цветочной рассады и</a:t>
            </a:r>
          </a:p>
          <a:p>
            <a:pPr algn="l"/>
            <a:r>
              <a:rPr lang="ru-RU" b="0" i="0" dirty="0">
                <a:solidFill>
                  <a:srgbClr val="0F1115"/>
                </a:solidFill>
                <a:effectLst/>
                <a:latin typeface="quote-cjk-patch"/>
              </a:rPr>
              <a:t> саженцев петунии и гортензии</a:t>
            </a:r>
          </a:p>
        </p:txBody>
      </p:sp>
      <p:pic>
        <p:nvPicPr>
          <p:cNvPr id="1028" name="Picture 4" descr="Picture background">
            <a:extLst>
              <a:ext uri="{FF2B5EF4-FFF2-40B4-BE49-F238E27FC236}">
                <a16:creationId xmlns:a16="http://schemas.microsoft.com/office/drawing/2014/main" id="{225B1BC2-F7A6-4202-8FCC-212BF78DD6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2397485"/>
            <a:ext cx="2592289" cy="1607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E9BB0929-E0FF-4310-949C-55692A207C87}"/>
              </a:ext>
            </a:extLst>
          </p:cNvPr>
          <p:cNvSpPr/>
          <p:nvPr/>
        </p:nvSpPr>
        <p:spPr>
          <a:xfrm>
            <a:off x="2073424" y="5956189"/>
            <a:ext cx="4082752" cy="785179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0" i="0" dirty="0">
                <a:solidFill>
                  <a:srgbClr val="0F1115"/>
                </a:solidFill>
                <a:effectLst/>
                <a:latin typeface="quote-cjk-patch"/>
              </a:rPr>
              <a:t>Инвестиционный проект. 2025 год</a:t>
            </a:r>
          </a:p>
          <a:p>
            <a:pPr algn="ctr"/>
            <a:r>
              <a:rPr lang="ru-RU" dirty="0" err="1">
                <a:solidFill>
                  <a:srgbClr val="0F1115"/>
                </a:solidFill>
                <a:latin typeface="quote-cjk-patch"/>
              </a:rPr>
              <a:t>С.Халимбекаул</a:t>
            </a:r>
            <a:r>
              <a:rPr lang="ru-RU" b="0" i="0" dirty="0">
                <a:solidFill>
                  <a:srgbClr val="0F1115"/>
                </a:solidFill>
                <a:effectLst/>
                <a:latin typeface="quote-cjk-patch"/>
              </a:rPr>
              <a:t>.</a:t>
            </a:r>
            <a:endParaRPr lang="ru-RU" dirty="0"/>
          </a:p>
        </p:txBody>
      </p:sp>
      <p:pic>
        <p:nvPicPr>
          <p:cNvPr id="1030" name="Picture 6" descr="Picture background">
            <a:extLst>
              <a:ext uri="{FF2B5EF4-FFF2-40B4-BE49-F238E27FC236}">
                <a16:creationId xmlns:a16="http://schemas.microsoft.com/office/drawing/2014/main" id="{D60D2BB8-86F8-4413-A140-ED23844ECE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3" y="1350749"/>
            <a:ext cx="2664296" cy="3242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287B0693-C52C-4246-8966-278B94F2D29F}"/>
              </a:ext>
            </a:extLst>
          </p:cNvPr>
          <p:cNvSpPr/>
          <p:nvPr/>
        </p:nvSpPr>
        <p:spPr>
          <a:xfrm>
            <a:off x="1115616" y="332656"/>
            <a:ext cx="446449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ru-RU" b="1" dirty="0">
                <a:solidFill>
                  <a:srgbClr val="0F1115"/>
                </a:solidFill>
                <a:effectLst/>
                <a:latin typeface="quote-cjk-patch"/>
              </a:rPr>
              <a:t> </a:t>
            </a:r>
          </a:p>
          <a:p>
            <a:pPr algn="l"/>
            <a:endParaRPr lang="ru-RU" b="1" dirty="0">
              <a:solidFill>
                <a:srgbClr val="0F1115"/>
              </a:solidFill>
              <a:effectLst/>
              <a:latin typeface="quote-cjk-patch"/>
            </a:endParaRPr>
          </a:p>
          <a:p>
            <a:pPr algn="l"/>
            <a:r>
              <a:rPr lang="ru-RU" b="1" dirty="0">
                <a:solidFill>
                  <a:srgbClr val="0F1115"/>
                </a:solidFill>
                <a:effectLst/>
                <a:latin typeface="quote-cjk-patch"/>
              </a:rPr>
              <a:t>Рыночно-экономическая актуальность</a:t>
            </a:r>
          </a:p>
          <a:p>
            <a:br>
              <a:rPr lang="ru-RU" b="0" i="0" dirty="0">
                <a:solidFill>
                  <a:srgbClr val="0F1115"/>
                </a:solidFill>
                <a:effectLst/>
                <a:latin typeface="quote-cjk-patch"/>
              </a:rPr>
            </a:br>
            <a:endParaRPr lang="ru-RU" dirty="0"/>
          </a:p>
        </p:txBody>
      </p:sp>
      <p:sp>
        <p:nvSpPr>
          <p:cNvPr id="5" name="Стрелка: пятиугольник 4">
            <a:extLst>
              <a:ext uri="{FF2B5EF4-FFF2-40B4-BE49-F238E27FC236}">
                <a16:creationId xmlns:a16="http://schemas.microsoft.com/office/drawing/2014/main" id="{D6CBE4B0-D021-4927-9F81-90C71ACB8763}"/>
              </a:ext>
            </a:extLst>
          </p:cNvPr>
          <p:cNvSpPr/>
          <p:nvPr/>
        </p:nvSpPr>
        <p:spPr>
          <a:xfrm>
            <a:off x="611560" y="1052736"/>
            <a:ext cx="7416824" cy="1564752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buFont typeface="Arial" panose="020B0604020202020204" pitchFamily="34" charset="0"/>
              <a:buChar char="•"/>
            </a:pPr>
            <a:r>
              <a:rPr lang="ru-RU" b="1" i="0" dirty="0">
                <a:solidFill>
                  <a:srgbClr val="0F1115"/>
                </a:solidFill>
                <a:effectLst/>
                <a:latin typeface="quote-cjk-patch"/>
              </a:rPr>
              <a:t>Стабильно высокий спрос:</a:t>
            </a:r>
            <a:r>
              <a:rPr lang="ru-RU" b="0" i="0" dirty="0">
                <a:solidFill>
                  <a:srgbClr val="0F1115"/>
                </a:solidFill>
                <a:effectLst/>
                <a:latin typeface="quote-cjk-patch"/>
              </a:rPr>
              <a:t> Петуния — абсолютный хит сезона для городского озеленения, балконов и дач. Ее покупают ежегодно в больших объемах. Гортензия — трендовый многолетник с высокой стоимостью за взрослый куст, спрос на нее растет благодаря популярности садов в "деревенском" и "романтическом" стиле.</a:t>
            </a:r>
          </a:p>
        </p:txBody>
      </p:sp>
      <p:sp>
        <p:nvSpPr>
          <p:cNvPr id="6" name="Стрелка: пятиугольник 5">
            <a:extLst>
              <a:ext uri="{FF2B5EF4-FFF2-40B4-BE49-F238E27FC236}">
                <a16:creationId xmlns:a16="http://schemas.microsoft.com/office/drawing/2014/main" id="{A10FDD4E-91E1-48B2-B9F1-78FAAC56EF4A}"/>
              </a:ext>
            </a:extLst>
          </p:cNvPr>
          <p:cNvSpPr/>
          <p:nvPr/>
        </p:nvSpPr>
        <p:spPr>
          <a:xfrm>
            <a:off x="611560" y="2977528"/>
            <a:ext cx="7416824" cy="1564752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buFont typeface="Arial" panose="020B0604020202020204" pitchFamily="34" charset="0"/>
              <a:buChar char="•"/>
            </a:pPr>
            <a:r>
              <a:rPr lang="ru-RU" b="1" i="0">
                <a:solidFill>
                  <a:srgbClr val="0F1115"/>
                </a:solidFill>
                <a:effectLst/>
                <a:latin typeface="quote-cjk-patch"/>
              </a:rPr>
              <a:t>Дифференциация продукции:</a:t>
            </a:r>
            <a:r>
              <a:rPr lang="ru-RU" b="0" i="0">
                <a:solidFill>
                  <a:srgbClr val="0F1115"/>
                </a:solidFill>
                <a:effectLst/>
                <a:latin typeface="quote-cjk-patch"/>
              </a:rPr>
              <a:t> Вы охватываете два разных, но взаимодополняющих сегмента: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ru-RU" b="1" i="0">
                <a:solidFill>
                  <a:srgbClr val="0F1115"/>
                </a:solidFill>
                <a:effectLst/>
                <a:latin typeface="quote-cjk-patch"/>
              </a:rPr>
              <a:t>Петуния:</a:t>
            </a:r>
            <a:r>
              <a:rPr lang="ru-RU" b="0" i="0">
                <a:solidFill>
                  <a:srgbClr val="0F1115"/>
                </a:solidFill>
                <a:effectLst/>
                <a:latin typeface="quote-cjk-patch"/>
              </a:rPr>
              <a:t> товар массового, "расходного" спроса (однолетник).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ru-RU" b="1" i="0">
                <a:solidFill>
                  <a:srgbClr val="0F1115"/>
                </a:solidFill>
                <a:effectLst/>
                <a:latin typeface="quote-cjk-patch"/>
              </a:rPr>
              <a:t>Гортензия:</a:t>
            </a:r>
            <a:r>
              <a:rPr lang="ru-RU" b="0" i="0">
                <a:solidFill>
                  <a:srgbClr val="0F1115"/>
                </a:solidFill>
                <a:effectLst/>
                <a:latin typeface="quote-cjk-patch"/>
              </a:rPr>
              <a:t> товар премиум-сегмента, инвестиционный (многолетник).</a:t>
            </a:r>
          </a:p>
        </p:txBody>
      </p:sp>
      <p:sp>
        <p:nvSpPr>
          <p:cNvPr id="7" name="Стрелка: пятиугольник 6">
            <a:extLst>
              <a:ext uri="{FF2B5EF4-FFF2-40B4-BE49-F238E27FC236}">
                <a16:creationId xmlns:a16="http://schemas.microsoft.com/office/drawing/2014/main" id="{090A3BAC-3D26-4839-8DF3-EA379C759195}"/>
              </a:ext>
            </a:extLst>
          </p:cNvPr>
          <p:cNvSpPr/>
          <p:nvPr/>
        </p:nvSpPr>
        <p:spPr>
          <a:xfrm>
            <a:off x="683568" y="4902320"/>
            <a:ext cx="7344816" cy="1407000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buFont typeface="Arial" panose="020B0604020202020204" pitchFamily="34" charset="0"/>
              <a:buChar char="•"/>
            </a:pPr>
            <a:r>
              <a:rPr lang="ru-RU" b="1" i="0">
                <a:solidFill>
                  <a:srgbClr val="0F1115"/>
                </a:solidFill>
                <a:effectLst/>
                <a:latin typeface="quote-cjk-patch"/>
              </a:rPr>
              <a:t>Импортозамещение в сфере посадочного материала:</a:t>
            </a:r>
            <a:r>
              <a:rPr lang="ru-RU" b="0" i="0">
                <a:solidFill>
                  <a:srgbClr val="0F1115"/>
                </a:solidFill>
                <a:effectLst/>
                <a:latin typeface="quote-cjk-patch"/>
              </a:rPr>
              <a:t> Это один из самых мощных факторов актуальности. Многие сорта и молодые растения раньше завозились из Европы. Сейчас развитие собственного качественного производства как никогда востребовано и может получать поддержку.</a:t>
            </a:r>
          </a:p>
        </p:txBody>
      </p:sp>
    </p:spTree>
    <p:extLst>
      <p:ext uri="{BB962C8B-B14F-4D97-AF65-F5344CB8AC3E}">
        <p14:creationId xmlns:p14="http://schemas.microsoft.com/office/powerpoint/2010/main" val="9584099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1FA6985E-D0DA-467A-A1FA-FCB423579F12}"/>
              </a:ext>
            </a:extLst>
          </p:cNvPr>
          <p:cNvSpPr/>
          <p:nvPr/>
        </p:nvSpPr>
        <p:spPr>
          <a:xfrm>
            <a:off x="1043608" y="498376"/>
            <a:ext cx="7200800" cy="257058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0">
              <a:lnSpc>
                <a:spcPct val="115000"/>
              </a:lnSpc>
              <a:spcAft>
                <a:spcPts val="1000"/>
              </a:spcAft>
              <a:buSzPts val="1000"/>
              <a:tabLst>
                <a:tab pos="457200" algn="l"/>
              </a:tabLst>
            </a:pPr>
            <a:r>
              <a:rPr lang="ru-RU" sz="1600" b="1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Цель:</a:t>
            </a:r>
            <a:r>
              <a:rPr lang="ru-RU" sz="160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Создание прибыльного цветоводческого хозяйства по выращиванию и продаже рассады и взрослых цветущих растений петунии и гортензии.</a:t>
            </a:r>
            <a:endParaRPr lang="ru-RU" sz="1600" dirty="0">
              <a:solidFill>
                <a:srgbClr val="0F1115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600" b="1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Продукция:</a:t>
            </a:r>
            <a:r>
              <a:rPr lang="ru-RU" sz="160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Рассада петунии (кассетная, в стаканчиках), кашпо с ампельными петуниями, молодые и взрослые кусты гортензии разных сортов (крупнолистная, метельчатая, древовидная).</a:t>
            </a:r>
            <a:endParaRPr lang="ru-RU" sz="1600" dirty="0">
              <a:solidFill>
                <a:srgbClr val="0F1115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600" b="1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Целевой рынок:</a:t>
            </a:r>
            <a:r>
              <a:rPr lang="ru-RU" sz="160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Садоводы-любители (B2C), ландшафтные дизайнеры и компании (B2B), оптовые базы и сетевые магазины для рассады (B2B).</a:t>
            </a:r>
            <a:endParaRPr lang="ru-RU" sz="1600" dirty="0">
              <a:solidFill>
                <a:srgbClr val="0F1115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8B2D822D-41E1-4409-816B-D59F648A6290}"/>
              </a:ext>
            </a:extLst>
          </p:cNvPr>
          <p:cNvSpPr/>
          <p:nvPr/>
        </p:nvSpPr>
        <p:spPr>
          <a:xfrm>
            <a:off x="395536" y="3429000"/>
            <a:ext cx="6768752" cy="29306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>
              <a:lnSpc>
                <a:spcPct val="115000"/>
              </a:lnSpc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600" b="1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Ключевые преимущества:</a:t>
            </a:r>
            <a:endParaRPr lang="ru-RU" sz="1600" dirty="0">
              <a:solidFill>
                <a:srgbClr val="0F1115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15000"/>
              </a:lnSpc>
              <a:spcAft>
                <a:spcPts val="10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ru-RU" sz="160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Высокий спрос на популярные, проверенные культуры.</a:t>
            </a:r>
            <a:endParaRPr lang="ru-RU" sz="1600" dirty="0">
              <a:solidFill>
                <a:srgbClr val="0F1115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15000"/>
              </a:lnSpc>
              <a:spcAft>
                <a:spcPts val="10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ru-RU" sz="160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Возможность получать несколько циклов прибыли в год (рассада весной, гортензии — с весны по осень).</a:t>
            </a:r>
            <a:endParaRPr lang="ru-RU" sz="1600" dirty="0">
              <a:solidFill>
                <a:srgbClr val="0F1115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15000"/>
              </a:lnSpc>
              <a:spcAft>
                <a:spcPts val="10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ru-RU" sz="160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Петуния — быстрая оборачиваемость средств. Гортензия — высокая цена за единицу.</a:t>
            </a:r>
            <a:endParaRPr lang="ru-RU" sz="1600" dirty="0">
              <a:solidFill>
                <a:srgbClr val="0F1115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  <a:buSzPts val="1000"/>
              <a:tabLst>
                <a:tab pos="457200" algn="l"/>
              </a:tabLst>
            </a:pP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2738EB46-5442-4BF1-AFAC-6C35834CC035}"/>
              </a:ext>
            </a:extLst>
          </p:cNvPr>
          <p:cNvSpPr/>
          <p:nvPr/>
        </p:nvSpPr>
        <p:spPr>
          <a:xfrm>
            <a:off x="2411760" y="260648"/>
            <a:ext cx="4176464" cy="64807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ts val="2400"/>
              </a:lnSpc>
              <a:spcBef>
                <a:spcPts val="2400"/>
              </a:spcBef>
              <a:spcAft>
                <a:spcPts val="1200"/>
              </a:spcAft>
            </a:pPr>
            <a:r>
              <a:rPr lang="ru-RU" sz="1800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Анализ рынка и маркетинг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68A39068-104D-4273-8014-5AD8C0552838}"/>
              </a:ext>
            </a:extLst>
          </p:cNvPr>
          <p:cNvSpPr/>
          <p:nvPr/>
        </p:nvSpPr>
        <p:spPr>
          <a:xfrm>
            <a:off x="1259632" y="1268760"/>
            <a:ext cx="6768752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>
              <a:lnSpc>
                <a:spcPct val="115000"/>
              </a:lnSpc>
              <a:spcAft>
                <a:spcPts val="10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800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Целевая аудитория:</a:t>
            </a:r>
            <a:r>
              <a:rPr lang="ru-RU" sz="1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Женщины 30-60 лет с дачными участками; владельцы загородных домов; молодые люди, увлекающиеся садоводством; коммерческие организации.</a:t>
            </a:r>
            <a:endParaRPr lang="ru-RU" sz="1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2B84989D-A1D4-4B3D-9398-63BE43F5BD24}"/>
              </a:ext>
            </a:extLst>
          </p:cNvPr>
          <p:cNvSpPr/>
          <p:nvPr/>
        </p:nvSpPr>
        <p:spPr>
          <a:xfrm>
            <a:off x="251520" y="2708920"/>
            <a:ext cx="5832648" cy="136815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lvl="0" indent="-342900">
              <a:lnSpc>
                <a:spcPct val="115000"/>
              </a:lnSpc>
              <a:spcAft>
                <a:spcPts val="10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800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Конкуренция:</a:t>
            </a:r>
            <a:r>
              <a:rPr lang="ru-RU" sz="1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Крупные тепличные комбинаты (низкие цены на массовые сорта) и множество мелких частников. Ключ к успеху — </a:t>
            </a:r>
            <a:r>
              <a:rPr lang="ru-RU" sz="1800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качество, ассортимент и сервис</a:t>
            </a:r>
            <a:r>
              <a:rPr lang="ru-RU" sz="1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id="{9ECC4B51-85CE-456E-961F-B4F9D8CFC4E3}"/>
              </a:ext>
            </a:extLst>
          </p:cNvPr>
          <p:cNvSpPr/>
          <p:nvPr/>
        </p:nvSpPr>
        <p:spPr>
          <a:xfrm>
            <a:off x="1043608" y="4221088"/>
            <a:ext cx="6336704" cy="23762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>
              <a:lnSpc>
                <a:spcPct val="115000"/>
              </a:lnSpc>
              <a:spcAft>
                <a:spcPts val="10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800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Ценообразование:</a:t>
            </a:r>
            <a:r>
              <a:rPr lang="ru-RU" sz="1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Изучить цены у конкурентов и на цветочных базах. Себестоимость рассады петунии — 10-20 руб., розничная цена — 50-150 руб. Саженец гортензии стоит вырастить за 150-300 руб., продать  за 500-2500 руб.</a:t>
            </a:r>
            <a:endParaRPr lang="ru-RU" sz="1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89423E76-15AD-4C08-AA8D-BBF2613B05B9}"/>
              </a:ext>
            </a:extLst>
          </p:cNvPr>
          <p:cNvSpPr/>
          <p:nvPr/>
        </p:nvSpPr>
        <p:spPr>
          <a:xfrm>
            <a:off x="395536" y="332657"/>
            <a:ext cx="3456384" cy="302433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tabLst>
                <a:tab pos="1181100" algn="l"/>
                <a:tab pos="1182688" algn="l"/>
              </a:tabLst>
              <a:defRPr/>
            </a:pPr>
            <a:r>
              <a:rPr lang="ru-RU" sz="2400" b="1" dirty="0">
                <a:solidFill>
                  <a:srgbClr val="1C230F"/>
                </a:solidFill>
                <a:latin typeface="Times New Roman" pitchFamily="18" charset="0"/>
                <a:ea typeface="Arial" charset="0"/>
                <a:cs typeface="Times New Roman" pitchFamily="18" charset="0"/>
              </a:rPr>
              <a:t>Пошаговый план</a:t>
            </a:r>
            <a:endParaRPr lang="ru-RU" sz="2400" dirty="0">
              <a:solidFill>
                <a:srgbClr val="1C230F"/>
              </a:solidFill>
              <a:latin typeface="Times New Roman" pitchFamily="18" charset="0"/>
              <a:ea typeface="Arial" charset="0"/>
              <a:cs typeface="Times New Roman" pitchFamily="18" charset="0"/>
            </a:endParaRPr>
          </a:p>
          <a:p>
            <a:pPr algn="ctr" eaLnBrk="0" hangingPunct="0">
              <a:tabLst>
                <a:tab pos="1181100" algn="l"/>
                <a:tab pos="1182688" algn="l"/>
              </a:tabLst>
              <a:defRPr/>
            </a:pPr>
            <a:r>
              <a:rPr lang="ru-RU" sz="2400" b="1" dirty="0">
                <a:solidFill>
                  <a:srgbClr val="1C230F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8 шагов для открытия дела:</a:t>
            </a:r>
            <a:endParaRPr lang="ru-RU" sz="2400" dirty="0">
              <a:solidFill>
                <a:srgbClr val="1C230F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1" eaLnBrk="0" hangingPunct="0">
              <a:buSzPct val="100000"/>
              <a:buFontTx/>
              <a:buAutoNum type="arabicPeriod"/>
              <a:tabLst>
                <a:tab pos="1181100" algn="l"/>
                <a:tab pos="1182688" algn="l"/>
              </a:tabLst>
              <a:defRPr/>
            </a:pPr>
            <a:r>
              <a:rPr lang="ru-RU" sz="1600" dirty="0">
                <a:solidFill>
                  <a:srgbClr val="081A09"/>
                </a:solidFill>
                <a:latin typeface="Times New Roman" pitchFamily="18" charset="0"/>
                <a:cs typeface="Arial" charset="0"/>
              </a:rPr>
              <a:t>Анализ идеи</a:t>
            </a:r>
            <a:endParaRPr lang="ru-RU" sz="1600" dirty="0">
              <a:solidFill>
                <a:srgbClr val="081A09"/>
              </a:solidFill>
              <a:latin typeface="Times New Roman" pitchFamily="18" charset="0"/>
              <a:cs typeface="Times New Roman" pitchFamily="18" charset="0"/>
            </a:endParaRPr>
          </a:p>
          <a:p>
            <a:pPr lvl="1" eaLnBrk="0" hangingPunct="0">
              <a:buSzPct val="100000"/>
              <a:buFontTx/>
              <a:buAutoNum type="arabicPeriod"/>
              <a:tabLst>
                <a:tab pos="1181100" algn="l"/>
                <a:tab pos="1182688" algn="l"/>
              </a:tabLst>
              <a:defRPr/>
            </a:pPr>
            <a:r>
              <a:rPr lang="ru-RU" sz="1600" dirty="0">
                <a:solidFill>
                  <a:srgbClr val="081A09"/>
                </a:solidFill>
                <a:latin typeface="Times New Roman" pitchFamily="18" charset="0"/>
                <a:cs typeface="Arial" charset="0"/>
              </a:rPr>
              <a:t>Подготовка площадки</a:t>
            </a:r>
            <a:endParaRPr lang="ru-RU" sz="1600" dirty="0">
              <a:solidFill>
                <a:srgbClr val="081A09"/>
              </a:solidFill>
              <a:latin typeface="Times New Roman" pitchFamily="18" charset="0"/>
              <a:cs typeface="Times New Roman" pitchFamily="18" charset="0"/>
            </a:endParaRPr>
          </a:p>
          <a:p>
            <a:pPr lvl="1" eaLnBrk="0" hangingPunct="0">
              <a:buSzPct val="100000"/>
              <a:buFontTx/>
              <a:buAutoNum type="arabicPeriod"/>
              <a:tabLst>
                <a:tab pos="1181100" algn="l"/>
                <a:tab pos="1182688" algn="l"/>
              </a:tabLst>
              <a:defRPr/>
            </a:pPr>
            <a:r>
              <a:rPr lang="ru-RU" sz="1600" dirty="0">
                <a:solidFill>
                  <a:srgbClr val="081A09"/>
                </a:solidFill>
                <a:latin typeface="Times New Roman" pitchFamily="18" charset="0"/>
                <a:cs typeface="Arial" charset="0"/>
              </a:rPr>
              <a:t>Покупка всех материалов</a:t>
            </a:r>
            <a:endParaRPr lang="ru-RU" sz="1600" dirty="0">
              <a:solidFill>
                <a:srgbClr val="081A09"/>
              </a:solidFill>
              <a:latin typeface="Times New Roman" pitchFamily="18" charset="0"/>
              <a:cs typeface="Times New Roman" pitchFamily="18" charset="0"/>
            </a:endParaRPr>
          </a:p>
          <a:p>
            <a:pPr lvl="1" eaLnBrk="0" hangingPunct="0">
              <a:buSzPct val="100000"/>
              <a:buFontTx/>
              <a:buAutoNum type="arabicPeriod"/>
              <a:tabLst>
                <a:tab pos="1181100" algn="l"/>
                <a:tab pos="1182688" algn="l"/>
              </a:tabLst>
              <a:defRPr/>
            </a:pPr>
            <a:r>
              <a:rPr lang="ru-RU" sz="1600" dirty="0">
                <a:solidFill>
                  <a:srgbClr val="081A09"/>
                </a:solidFill>
                <a:latin typeface="Times New Roman" pitchFamily="18" charset="0"/>
                <a:cs typeface="Arial" charset="0"/>
              </a:rPr>
              <a:t>Постройка теплицы</a:t>
            </a:r>
            <a:endParaRPr lang="ru-RU" sz="1600" dirty="0">
              <a:solidFill>
                <a:srgbClr val="081A09"/>
              </a:solidFill>
              <a:latin typeface="Times New Roman" pitchFamily="18" charset="0"/>
              <a:cs typeface="Times New Roman" pitchFamily="18" charset="0"/>
            </a:endParaRPr>
          </a:p>
          <a:p>
            <a:pPr lvl="1" eaLnBrk="0" hangingPunct="0">
              <a:buSzPct val="100000"/>
              <a:buFontTx/>
              <a:buAutoNum type="arabicPeriod"/>
              <a:tabLst>
                <a:tab pos="1181100" algn="l"/>
                <a:tab pos="1182688" algn="l"/>
              </a:tabLst>
              <a:defRPr/>
            </a:pPr>
            <a:r>
              <a:rPr lang="ru-RU" sz="1600" dirty="0">
                <a:solidFill>
                  <a:srgbClr val="081A09"/>
                </a:solidFill>
                <a:latin typeface="Times New Roman" pitchFamily="18" charset="0"/>
                <a:cs typeface="Arial" charset="0"/>
              </a:rPr>
              <a:t>Установка оборудования</a:t>
            </a:r>
            <a:endParaRPr lang="ru-RU" sz="1600" dirty="0">
              <a:solidFill>
                <a:srgbClr val="081A09"/>
              </a:solidFill>
              <a:latin typeface="Times New Roman" pitchFamily="18" charset="0"/>
              <a:cs typeface="Times New Roman" pitchFamily="18" charset="0"/>
            </a:endParaRPr>
          </a:p>
          <a:p>
            <a:pPr lvl="1" eaLnBrk="0" hangingPunct="0">
              <a:buSzPct val="100000"/>
              <a:buFontTx/>
              <a:buAutoNum type="arabicPeriod"/>
              <a:tabLst>
                <a:tab pos="1181100" algn="l"/>
                <a:tab pos="1182688" algn="l"/>
              </a:tabLst>
              <a:defRPr/>
            </a:pPr>
            <a:r>
              <a:rPr lang="ru-RU" sz="1600" dirty="0">
                <a:solidFill>
                  <a:srgbClr val="081A09"/>
                </a:solidFill>
                <a:latin typeface="Times New Roman" pitchFamily="18" charset="0"/>
                <a:cs typeface="Arial" charset="0"/>
              </a:rPr>
              <a:t>Оформление бизнеса</a:t>
            </a:r>
            <a:endParaRPr lang="ru-RU" sz="1600" dirty="0">
              <a:solidFill>
                <a:srgbClr val="081A09"/>
              </a:solidFill>
              <a:latin typeface="Times New Roman" pitchFamily="18" charset="0"/>
              <a:cs typeface="Times New Roman" pitchFamily="18" charset="0"/>
            </a:endParaRPr>
          </a:p>
          <a:p>
            <a:pPr lvl="1" eaLnBrk="0" hangingPunct="0">
              <a:buSzPct val="100000"/>
              <a:buFontTx/>
              <a:buAutoNum type="arabicPeriod"/>
              <a:tabLst>
                <a:tab pos="1181100" algn="l"/>
                <a:tab pos="1182688" algn="l"/>
              </a:tabLst>
              <a:defRPr/>
            </a:pPr>
            <a:r>
              <a:rPr lang="ru-RU" sz="1600" dirty="0">
                <a:solidFill>
                  <a:srgbClr val="081A09"/>
                </a:solidFill>
                <a:latin typeface="Times New Roman" pitchFamily="18" charset="0"/>
                <a:cs typeface="Arial" charset="0"/>
              </a:rPr>
              <a:t>Покупка семян, раствора</a:t>
            </a:r>
          </a:p>
          <a:p>
            <a:pPr>
              <a:tabLst>
                <a:tab pos="1181100" algn="l"/>
                <a:tab pos="1182688" algn="l"/>
              </a:tabLst>
              <a:defRPr/>
            </a:pP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      8 Запуск процесса</a:t>
            </a:r>
            <a:endParaRPr lang="ru-RU" sz="1600" dirty="0">
              <a:solidFill>
                <a:srgbClr val="081A0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9590AD58-43EC-4280-8700-55F22F8DD621}"/>
              </a:ext>
            </a:extLst>
          </p:cNvPr>
          <p:cNvSpPr/>
          <p:nvPr/>
        </p:nvSpPr>
        <p:spPr>
          <a:xfrm>
            <a:off x="4716016" y="548680"/>
            <a:ext cx="3456384" cy="91440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tabLst>
                <a:tab pos="1150938" algn="l"/>
              </a:tabLst>
              <a:defRPr/>
            </a:pPr>
            <a:r>
              <a:rPr lang="ru-RU" sz="1800" b="1">
                <a:solidFill>
                  <a:srgbClr val="081A09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Расходы на открытие</a:t>
            </a:r>
            <a:endParaRPr lang="ru-RU" sz="1800" dirty="0">
              <a:solidFill>
                <a:srgbClr val="081A0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" name="Таблица 2">
            <a:extLst>
              <a:ext uri="{FF2B5EF4-FFF2-40B4-BE49-F238E27FC236}">
                <a16:creationId xmlns:a16="http://schemas.microsoft.com/office/drawing/2014/main" id="{51BA8708-E63F-4922-831B-DDED44C112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0439666"/>
              </p:ext>
            </p:extLst>
          </p:nvPr>
        </p:nvGraphicFramePr>
        <p:xfrm>
          <a:off x="4283968" y="1556793"/>
          <a:ext cx="4464496" cy="48730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5354">
                  <a:extLst>
                    <a:ext uri="{9D8B030D-6E8A-4147-A177-3AD203B41FA5}">
                      <a16:colId xmlns:a16="http://schemas.microsoft.com/office/drawing/2014/main" val="3352444758"/>
                    </a:ext>
                  </a:extLst>
                </a:gridCol>
                <a:gridCol w="1891737">
                  <a:extLst>
                    <a:ext uri="{9D8B030D-6E8A-4147-A177-3AD203B41FA5}">
                      <a16:colId xmlns:a16="http://schemas.microsoft.com/office/drawing/2014/main" val="1907392918"/>
                    </a:ext>
                  </a:extLst>
                </a:gridCol>
                <a:gridCol w="1967405">
                  <a:extLst>
                    <a:ext uri="{9D8B030D-6E8A-4147-A177-3AD203B41FA5}">
                      <a16:colId xmlns:a16="http://schemas.microsoft.com/office/drawing/2014/main" val="940131421"/>
                    </a:ext>
                  </a:extLst>
                </a:gridCol>
              </a:tblGrid>
              <a:tr h="411617">
                <a:tc>
                  <a:txBody>
                    <a:bodyPr/>
                    <a:lstStyle/>
                    <a:p>
                      <a:pPr marL="91440">
                        <a:spcBef>
                          <a:spcPts val="285"/>
                        </a:spcBef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81A0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№</a:t>
                      </a:r>
                      <a:endParaRPr lang="ru-RU" sz="2000" dirty="0">
                        <a:solidFill>
                          <a:srgbClr val="081A09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0805">
                        <a:spcBef>
                          <a:spcPts val="285"/>
                        </a:spcBef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81A0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Наименование</a:t>
                      </a:r>
                      <a:endParaRPr lang="ru-RU" sz="2000" dirty="0">
                        <a:solidFill>
                          <a:srgbClr val="081A09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2075">
                        <a:spcBef>
                          <a:spcPts val="285"/>
                        </a:spcBef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81A0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Сумма</a:t>
                      </a:r>
                      <a:r>
                        <a:rPr lang="ru-RU" sz="2000" b="1" spc="-45" dirty="0">
                          <a:solidFill>
                            <a:srgbClr val="081A0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ru-RU" sz="2000" b="1" dirty="0">
                          <a:solidFill>
                            <a:srgbClr val="081A0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в</a:t>
                      </a:r>
                      <a:r>
                        <a:rPr lang="ru-RU" sz="2000" b="1" spc="-25" dirty="0">
                          <a:solidFill>
                            <a:srgbClr val="081A0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ru-RU" sz="2000" b="1" dirty="0">
                          <a:solidFill>
                            <a:srgbClr val="081A0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рублях</a:t>
                      </a:r>
                      <a:endParaRPr lang="ru-RU" sz="2000" dirty="0">
                        <a:solidFill>
                          <a:srgbClr val="081A09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830455781"/>
                  </a:ext>
                </a:extLst>
              </a:tr>
              <a:tr h="525461">
                <a:tc>
                  <a:txBody>
                    <a:bodyPr/>
                    <a:lstStyle/>
                    <a:p>
                      <a:pPr marL="91440">
                        <a:spcBef>
                          <a:spcPts val="285"/>
                        </a:spcBef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81A0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0805">
                        <a:spcBef>
                          <a:spcPts val="285"/>
                        </a:spcBef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81A0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Возведение</a:t>
                      </a:r>
                      <a:r>
                        <a:rPr lang="ru-RU" sz="2000" spc="-45" dirty="0">
                          <a:solidFill>
                            <a:srgbClr val="081A0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ru-RU" sz="2000" dirty="0">
                          <a:solidFill>
                            <a:srgbClr val="081A0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теплицы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2075">
                        <a:spcBef>
                          <a:spcPts val="285"/>
                        </a:spcBef>
                        <a:spcAft>
                          <a:spcPts val="0"/>
                        </a:spcAft>
                      </a:pPr>
                      <a:r>
                        <a:rPr lang="ru-RU" sz="2000" spc="-20" dirty="0">
                          <a:solidFill>
                            <a:srgbClr val="081A0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70 </a:t>
                      </a:r>
                      <a:r>
                        <a:rPr lang="ru-RU" sz="2000" dirty="0">
                          <a:solidFill>
                            <a:srgbClr val="081A0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000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69545672"/>
                  </a:ext>
                </a:extLst>
              </a:tr>
              <a:tr h="823233">
                <a:tc>
                  <a:txBody>
                    <a:bodyPr/>
                    <a:lstStyle/>
                    <a:p>
                      <a:pPr marL="91440">
                        <a:spcBef>
                          <a:spcPts val="285"/>
                        </a:spcBef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081A0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0805">
                        <a:spcBef>
                          <a:spcPts val="285"/>
                        </a:spcBef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81A0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Горшки, кассеты, кашпо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2075">
                        <a:spcBef>
                          <a:spcPts val="285"/>
                        </a:spcBef>
                        <a:spcAft>
                          <a:spcPts val="0"/>
                        </a:spcAft>
                      </a:pPr>
                      <a:r>
                        <a:rPr lang="ru-RU" sz="2000" spc="-20" dirty="0">
                          <a:solidFill>
                            <a:srgbClr val="081A0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120 </a:t>
                      </a:r>
                      <a:r>
                        <a:rPr lang="ru-RU" sz="2000" dirty="0">
                          <a:solidFill>
                            <a:srgbClr val="081A0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000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543586980"/>
                  </a:ext>
                </a:extLst>
              </a:tr>
              <a:tr h="788191">
                <a:tc>
                  <a:txBody>
                    <a:bodyPr/>
                    <a:lstStyle/>
                    <a:p>
                      <a:pPr marL="91440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081A0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0805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81A0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Чернозём, торф, песок, перлит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2075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81A0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42</a:t>
                      </a:r>
                      <a:r>
                        <a:rPr lang="ru-RU" sz="2000" spc="-20" dirty="0">
                          <a:solidFill>
                            <a:srgbClr val="081A0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ru-RU" sz="2000" dirty="0">
                          <a:solidFill>
                            <a:srgbClr val="081A0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000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450937687"/>
                  </a:ext>
                </a:extLst>
              </a:tr>
              <a:tr h="262730">
                <a:tc>
                  <a:txBody>
                    <a:bodyPr/>
                    <a:lstStyle/>
                    <a:p>
                      <a:pPr marL="91440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081A0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0805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81A0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Удобрения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2075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81A0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7</a:t>
                      </a:r>
                      <a:r>
                        <a:rPr lang="ru-RU" sz="2000" spc="-15" dirty="0">
                          <a:solidFill>
                            <a:srgbClr val="081A0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ru-RU" sz="2000" dirty="0">
                          <a:solidFill>
                            <a:srgbClr val="081A0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000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760342534"/>
                  </a:ext>
                </a:extLst>
              </a:tr>
              <a:tr h="525461">
                <a:tc>
                  <a:txBody>
                    <a:bodyPr/>
                    <a:lstStyle/>
                    <a:p>
                      <a:pPr marL="91440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081A0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0805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81A0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Электрогенератор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2075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81A0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43</a:t>
                      </a:r>
                      <a:r>
                        <a:rPr lang="ru-RU" sz="2000" spc="-15" dirty="0">
                          <a:solidFill>
                            <a:srgbClr val="081A0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ru-RU" sz="2000" dirty="0">
                          <a:solidFill>
                            <a:srgbClr val="081A0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000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773938494"/>
                  </a:ext>
                </a:extLst>
              </a:tr>
              <a:tr h="525461">
                <a:tc>
                  <a:txBody>
                    <a:bodyPr/>
                    <a:lstStyle/>
                    <a:p>
                      <a:pPr marL="91440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081A0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6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0805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81A0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Регистрация</a:t>
                      </a:r>
                      <a:r>
                        <a:rPr lang="ru-RU" sz="2000" spc="-50" dirty="0">
                          <a:solidFill>
                            <a:srgbClr val="081A0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ru-RU" sz="2000" dirty="0">
                          <a:solidFill>
                            <a:srgbClr val="081A0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дела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2075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81A0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20</a:t>
                      </a:r>
                      <a:r>
                        <a:rPr lang="ru-RU" sz="2000" spc="-20" dirty="0">
                          <a:solidFill>
                            <a:srgbClr val="081A0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ru-RU" sz="2000" dirty="0">
                          <a:solidFill>
                            <a:srgbClr val="081A0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000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580196649"/>
                  </a:ext>
                </a:extLst>
              </a:tr>
              <a:tr h="411617">
                <a:tc>
                  <a:txBody>
                    <a:bodyPr/>
                    <a:lstStyle/>
                    <a:p>
                      <a:pPr marL="91440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081A0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7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0805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81A0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Прочие</a:t>
                      </a:r>
                      <a:r>
                        <a:rPr lang="ru-RU" sz="2000" spc="-60" dirty="0">
                          <a:solidFill>
                            <a:srgbClr val="081A0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ru-RU" sz="2000" dirty="0">
                          <a:solidFill>
                            <a:srgbClr val="081A0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расходы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2075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81A0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25</a:t>
                      </a:r>
                      <a:r>
                        <a:rPr lang="ru-RU" sz="2000" spc="-15" dirty="0">
                          <a:solidFill>
                            <a:srgbClr val="081A0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ru-RU" sz="2000" dirty="0">
                          <a:solidFill>
                            <a:srgbClr val="081A0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000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736772345"/>
                  </a:ext>
                </a:extLst>
              </a:tr>
              <a:tr h="262730">
                <a:tc>
                  <a:txBody>
                    <a:bodyPr/>
                    <a:lstStyle/>
                    <a:p>
                      <a:pPr marL="91440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endParaRPr lang="ru-RU" sz="2000">
                        <a:solidFill>
                          <a:srgbClr val="081A09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0805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081A0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Итого:</a:t>
                      </a:r>
                      <a:endParaRPr lang="ru-RU" sz="2000">
                        <a:solidFill>
                          <a:srgbClr val="081A09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2075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2000" b="1" spc="-20" dirty="0">
                          <a:solidFill>
                            <a:srgbClr val="081A0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227 </a:t>
                      </a:r>
                      <a:r>
                        <a:rPr lang="ru-RU" sz="2000" b="1" dirty="0">
                          <a:solidFill>
                            <a:srgbClr val="081A09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000</a:t>
                      </a:r>
                      <a:endParaRPr lang="ru-RU" sz="2000" dirty="0">
                        <a:solidFill>
                          <a:srgbClr val="081A09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586947918"/>
                  </a:ext>
                </a:extLst>
              </a:tr>
            </a:tbl>
          </a:graphicData>
        </a:graphic>
      </p:graphicFrame>
      <p:pic>
        <p:nvPicPr>
          <p:cNvPr id="2050" name="Picture 2" descr="Picture background">
            <a:extLst>
              <a:ext uri="{FF2B5EF4-FFF2-40B4-BE49-F238E27FC236}">
                <a16:creationId xmlns:a16="http://schemas.microsoft.com/office/drawing/2014/main" id="{F69471E7-143F-472B-9438-1D1B75F6DA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818" y="3789040"/>
            <a:ext cx="3067819" cy="2486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06696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DA02D38F-81E5-448A-AB78-592A12CDCE82}"/>
              </a:ext>
            </a:extLst>
          </p:cNvPr>
          <p:cNvSpPr/>
          <p:nvPr/>
        </p:nvSpPr>
        <p:spPr>
          <a:xfrm>
            <a:off x="1187624" y="548680"/>
            <a:ext cx="5760640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Каналы сбыта</a:t>
            </a:r>
            <a:endParaRPr lang="ru-RU" sz="3200" dirty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54E6E066-5E2E-4872-B626-8B241FD4CE27}"/>
              </a:ext>
            </a:extLst>
          </p:cNvPr>
          <p:cNvSpPr/>
          <p:nvPr/>
        </p:nvSpPr>
        <p:spPr>
          <a:xfrm>
            <a:off x="323528" y="1124744"/>
            <a:ext cx="4104456" cy="504056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0">
              <a:lnSpc>
                <a:spcPct val="115000"/>
              </a:lnSpc>
              <a:spcAft>
                <a:spcPts val="600"/>
              </a:spcAft>
              <a:buSzPts val="1000"/>
              <a:tabLst>
                <a:tab pos="457200" algn="l"/>
              </a:tabLst>
            </a:pPr>
            <a:endParaRPr lang="ru-RU" sz="1600" dirty="0">
              <a:solidFill>
                <a:srgbClr val="0F1115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  <a:tabLst>
                <a:tab pos="859155" algn="l"/>
              </a:tabLst>
            </a:pPr>
            <a:r>
              <a:rPr lang="ru-RU" b="1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Розница:</a:t>
            </a:r>
            <a:r>
              <a:rPr lang="ru-RU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Собственная точка на рынке/придорожная торговля,  </a:t>
            </a:r>
            <a:r>
              <a:rPr lang="ru-RU" dirty="0" err="1">
                <a:solidFill>
                  <a:srgbClr val="0F111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Telegram</a:t>
            </a:r>
            <a:r>
              <a:rPr lang="ru-RU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dirty="0" err="1">
                <a:solidFill>
                  <a:srgbClr val="0F111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Avito</a:t>
            </a:r>
            <a:r>
              <a:rPr lang="ru-RU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Яндекс. Карты (с отзывами), сайт-визитка.</a:t>
            </a:r>
            <a:endParaRPr lang="ru-RU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  <a:tabLst>
                <a:tab pos="859155" algn="l"/>
              </a:tabLst>
            </a:pPr>
            <a:r>
              <a:rPr lang="ru-RU" b="1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Опт:</a:t>
            </a:r>
            <a:r>
              <a:rPr lang="ru-RU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Региональные садовые центры, сетевые гипермаркеты (</a:t>
            </a:r>
            <a:r>
              <a:rPr lang="ru-RU" dirty="0">
                <a:solidFill>
                  <a:srgbClr val="0F1115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Агро опт</a:t>
            </a:r>
            <a:r>
              <a:rPr lang="ru-RU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Цветы Кавказа и др.), ландшафтные фирмы.</a:t>
            </a:r>
            <a:endParaRPr lang="ru-RU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  <a:tabLst>
                <a:tab pos="859155" algn="l"/>
              </a:tabLst>
            </a:pPr>
            <a:r>
              <a:rPr lang="ru-RU" b="1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Новые тренды:</a:t>
            </a:r>
            <a:r>
              <a:rPr lang="ru-RU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Предзаказ через интернет, подписка на рассаду, подарочные сертификаты, мастер-классы по посадке</a:t>
            </a:r>
            <a:r>
              <a:rPr lang="ru-RU" sz="160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83E39E4F-4D48-4DF2-9DFF-3B3C0943E042}"/>
              </a:ext>
            </a:extLst>
          </p:cNvPr>
          <p:cNvSpPr/>
          <p:nvPr/>
        </p:nvSpPr>
        <p:spPr>
          <a:xfrm>
            <a:off x="5335488" y="1110986"/>
            <a:ext cx="3600400" cy="29754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>
              <a:lnSpc>
                <a:spcPct val="115000"/>
              </a:lnSpc>
              <a:spcAft>
                <a:spcPts val="10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800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Продвижение:</a:t>
            </a:r>
            <a:r>
              <a:rPr lang="ru-RU" sz="1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Красивые фото и видео процесса роста в соцсетях, консультации по уходу, бонусы постоянным клиентам, участие в местных садовых выставках.</a:t>
            </a:r>
            <a:endParaRPr lang="ru-RU" sz="1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Picture background">
            <a:extLst>
              <a:ext uri="{FF2B5EF4-FFF2-40B4-BE49-F238E27FC236}">
                <a16:creationId xmlns:a16="http://schemas.microsoft.com/office/drawing/2014/main" id="{ACDA0467-4FE9-45EF-9CEE-C55E4520C2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72000" y="4086466"/>
            <a:ext cx="4392488" cy="2801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81675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40523BAA-6A5B-4CA4-BD0B-FDD6694E109B}"/>
              </a:ext>
            </a:extLst>
          </p:cNvPr>
          <p:cNvSpPr/>
          <p:nvPr/>
        </p:nvSpPr>
        <p:spPr>
          <a:xfrm>
            <a:off x="755576" y="260648"/>
            <a:ext cx="324036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2400"/>
              </a:lnSpc>
              <a:spcBef>
                <a:spcPts val="2400"/>
              </a:spcBef>
              <a:spcAft>
                <a:spcPts val="1200"/>
              </a:spcAft>
            </a:pPr>
            <a:r>
              <a:rPr lang="ru-RU" sz="1800" b="1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Производственный план</a:t>
            </a:r>
            <a:endParaRPr lang="ru-RU" sz="18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050C0FC3-2CA1-4F04-AFC7-6D85B90AD6CD}"/>
              </a:ext>
            </a:extLst>
          </p:cNvPr>
          <p:cNvSpPr/>
          <p:nvPr/>
        </p:nvSpPr>
        <p:spPr>
          <a:xfrm>
            <a:off x="179512" y="836712"/>
            <a:ext cx="4211144" cy="576064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</a:pPr>
            <a:r>
              <a:rPr lang="ru-RU" sz="1600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Этап 1: Подготовка (год до начала </a:t>
            </a:r>
            <a:r>
              <a:rPr lang="ru-RU" sz="1400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продаж)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400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Регистрация:</a:t>
            </a:r>
            <a:r>
              <a:rPr lang="ru-RU" sz="14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ИП или КФХ на УСН (Доходы 6% или Доходы-Расходы 15%). Код ОКВЭД: 01.30 (выращивание рассады).</a:t>
            </a:r>
            <a:endParaRPr lang="ru-RU" sz="14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400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Земля:</a:t>
            </a:r>
            <a:r>
              <a:rPr lang="ru-RU" sz="14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Участок 10-30 соток. Важен подъезд, электричество, вода.</a:t>
            </a:r>
            <a:endParaRPr lang="ru-RU" sz="14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400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Сооружения:</a:t>
            </a:r>
            <a:endParaRPr lang="ru-RU" sz="14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15000"/>
              </a:lnSpc>
              <a:spcAft>
                <a:spcPts val="10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ru-RU" sz="1400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Теплица</a:t>
            </a:r>
            <a:r>
              <a:rPr lang="ru-RU" sz="14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для рассады петунии и черенкования гортензий (пленочная или поликарбонатная, от 100 м²) с системой капельного полива и стеллажами. </a:t>
            </a:r>
            <a:r>
              <a:rPr lang="ru-RU" sz="1400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Обязательно отопление для раннего старта!</a:t>
            </a:r>
            <a:endParaRPr lang="ru-RU" sz="14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15000"/>
              </a:lnSpc>
              <a:spcAft>
                <a:spcPts val="10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ru-RU" sz="1400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Парники</a:t>
            </a:r>
            <a:r>
              <a:rPr lang="ru-RU" sz="14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для доращивания.</a:t>
            </a:r>
            <a:endParaRPr lang="ru-RU" sz="14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15000"/>
              </a:lnSpc>
              <a:spcAft>
                <a:spcPts val="10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ru-RU" sz="1400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Зимняя теплица или отапливаемое помещение</a:t>
            </a:r>
            <a:r>
              <a:rPr lang="ru-RU" sz="14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для маточников гортензий.</a:t>
            </a:r>
            <a:endParaRPr lang="ru-RU" sz="14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15000"/>
              </a:lnSpc>
              <a:spcAft>
                <a:spcPts val="10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ru-RU" sz="1400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Склад</a:t>
            </a:r>
            <a:r>
              <a:rPr lang="ru-RU" sz="14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для грунта, тары, инструментов.</a:t>
            </a:r>
            <a:endParaRPr lang="ru-RU" sz="14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 descr="Picture background">
            <a:extLst>
              <a:ext uri="{FF2B5EF4-FFF2-40B4-BE49-F238E27FC236}">
                <a16:creationId xmlns:a16="http://schemas.microsoft.com/office/drawing/2014/main" id="{7C0F3FDF-ADFF-4FFB-A976-741DB64698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6" y="1219482"/>
            <a:ext cx="3931929" cy="2211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5D73610-2330-4385-A3A8-7620DFD2CE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53345" y="3645024"/>
            <a:ext cx="4176464" cy="3196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35969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A7A45A67-1CF0-4EB2-B7D9-8C66412CD123}"/>
              </a:ext>
            </a:extLst>
          </p:cNvPr>
          <p:cNvSpPr/>
          <p:nvPr/>
        </p:nvSpPr>
        <p:spPr>
          <a:xfrm>
            <a:off x="395536" y="404664"/>
            <a:ext cx="4464496" cy="60486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</a:pPr>
            <a:r>
              <a:rPr lang="ru-RU" sz="1800" b="1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Этап 2: Цикл производства</a:t>
            </a:r>
            <a:endParaRPr lang="ru-RU" sz="18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800" b="1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Петуния:</a:t>
            </a:r>
            <a:r>
              <a:rPr lang="ru-RU" sz="180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Посев семян (январь-март) -&gt; Пикировка -&gt; Выращивание в кассетах/стаканчиках -&gt; Продажа (апрель-июнь). </a:t>
            </a:r>
            <a:r>
              <a:rPr lang="ru-RU" sz="1800" i="1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Требует много ручного труда.</a:t>
            </a:r>
            <a:endParaRPr lang="ru-RU" sz="180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800" b="1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Гортензия:</a:t>
            </a:r>
            <a:r>
              <a:rPr lang="ru-RU" sz="180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Черенкование (можно круглый год в теплице) -&gt; Укоренение в специальной смеси -&gt; Пересадка в контейнеры -&gt; Накопление зеленой массы -&gt; Продажа (основная — весна-осень). Маточные кусты зимуют в помещении с низкой плюсовой температурой.</a:t>
            </a:r>
            <a:endParaRPr lang="ru-RU" sz="180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 descr="Picture background">
            <a:extLst>
              <a:ext uri="{FF2B5EF4-FFF2-40B4-BE49-F238E27FC236}">
                <a16:creationId xmlns:a16="http://schemas.microsoft.com/office/drawing/2014/main" id="{BB3759D7-C2FD-49B3-B148-D587A00C07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04665"/>
            <a:ext cx="3995936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Picture background">
            <a:extLst>
              <a:ext uri="{FF2B5EF4-FFF2-40B4-BE49-F238E27FC236}">
                <a16:creationId xmlns:a16="http://schemas.microsoft.com/office/drawing/2014/main" id="{E7059F8B-1893-4BB4-BEE0-7B1F08F111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140968"/>
            <a:ext cx="3995936" cy="3219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37961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58026E6C-C3F1-41A9-B569-7E2120D384ED}"/>
              </a:ext>
            </a:extLst>
          </p:cNvPr>
          <p:cNvSpPr/>
          <p:nvPr/>
        </p:nvSpPr>
        <p:spPr>
          <a:xfrm>
            <a:off x="251520" y="620688"/>
            <a:ext cx="4320480" cy="59766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2400"/>
              </a:lnSpc>
              <a:spcBef>
                <a:spcPts val="2400"/>
              </a:spcBef>
              <a:spcAft>
                <a:spcPts val="1200"/>
              </a:spcAft>
            </a:pPr>
            <a:r>
              <a:rPr lang="ru-RU" sz="1800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Финансовый план (ориентировочный расчет на 1-й год)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</a:pPr>
            <a:r>
              <a:rPr lang="ru-RU" sz="1800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Инвестиции (стартовые затраты):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Теплица с оборудованием (100 м²): 300 000 – 500 000 руб.</a:t>
            </a:r>
            <a:endParaRPr lang="ru-RU" sz="1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Хозяйственные постройки: 100 000 руб.</a:t>
            </a:r>
            <a:endParaRPr lang="ru-RU" sz="1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Посадочный материал, тара, субстрат: 100 000 руб.</a:t>
            </a:r>
            <a:endParaRPr lang="ru-RU" sz="1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Регистрация, прочие расходы: 50 000 руб.</a:t>
            </a:r>
            <a:endParaRPr lang="ru-RU" sz="1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800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Итого:</a:t>
            </a:r>
            <a:r>
              <a:rPr lang="ru-RU" sz="1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~ </a:t>
            </a:r>
            <a:r>
              <a:rPr lang="ru-RU" sz="1800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550 000 – 750 000 руб.</a:t>
            </a:r>
            <a:endParaRPr lang="ru-RU" sz="1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7A9141EF-3A8B-4EB0-85A9-0EA68F612BC1}"/>
              </a:ext>
            </a:extLst>
          </p:cNvPr>
          <p:cNvSpPr/>
          <p:nvPr/>
        </p:nvSpPr>
        <p:spPr>
          <a:xfrm>
            <a:off x="4932040" y="620688"/>
            <a:ext cx="4104456" cy="59766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</a:pPr>
            <a:r>
              <a:rPr lang="ru-RU" sz="1800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Ежемесячные расходы (в сезон):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Аренда земли (если нет своей): 5 000 – 15 000 руб.</a:t>
            </a:r>
            <a:endParaRPr lang="ru-RU" sz="1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Коммунальные услуги (электричество, отопление, вода): 10 000 – 30 000 руб.</a:t>
            </a:r>
            <a:endParaRPr lang="ru-RU" sz="1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Зарплата (частичная занятость): 30 000 руб.</a:t>
            </a:r>
            <a:endParaRPr lang="ru-RU" sz="1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Удобрения, СЗР: 10 000 руб.</a:t>
            </a:r>
            <a:endParaRPr lang="ru-RU" sz="1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Транспорт, реклама: 10 000 руб.</a:t>
            </a:r>
            <a:endParaRPr lang="ru-RU" sz="1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800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Итого:</a:t>
            </a:r>
            <a:r>
              <a:rPr lang="ru-RU" sz="1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~ </a:t>
            </a:r>
            <a:r>
              <a:rPr lang="ru-RU" sz="1800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65 000 – 95 000 руб./мес.</a:t>
            </a:r>
            <a:endParaRPr lang="ru-RU" sz="1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74580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: один усеченный угол 3">
            <a:extLst>
              <a:ext uri="{FF2B5EF4-FFF2-40B4-BE49-F238E27FC236}">
                <a16:creationId xmlns:a16="http://schemas.microsoft.com/office/drawing/2014/main" id="{2DE6B66A-A741-44FA-82A0-B1D1587D9BB3}"/>
              </a:ext>
            </a:extLst>
          </p:cNvPr>
          <p:cNvSpPr/>
          <p:nvPr/>
        </p:nvSpPr>
        <p:spPr>
          <a:xfrm>
            <a:off x="251520" y="260648"/>
            <a:ext cx="3960440" cy="3456384"/>
          </a:xfrm>
          <a:prstGeom prst="snip1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</a:pPr>
            <a:r>
              <a:rPr lang="ru-RU" sz="1800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Доходы (прогноз):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800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Петуния:</a:t>
            </a:r>
            <a:r>
              <a:rPr lang="ru-RU" sz="1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Продажа 10 000 шт. рассады по средней цене 70 руб. = </a:t>
            </a:r>
            <a:r>
              <a:rPr lang="ru-RU" sz="1800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700 000 руб.</a:t>
            </a:r>
            <a:endParaRPr lang="ru-RU" sz="1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800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Гортензия:</a:t>
            </a:r>
            <a:r>
              <a:rPr lang="ru-RU" sz="1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Продажа 500 шт. саженцев по средней цене 1200 руб. = </a:t>
            </a:r>
            <a:r>
              <a:rPr lang="ru-RU" sz="1800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600 000 руб.</a:t>
            </a:r>
            <a:endParaRPr lang="ru-RU" sz="1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800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Итого выручка за сезон:</a:t>
            </a:r>
            <a:r>
              <a:rPr lang="ru-RU" sz="1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800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~1 300 000 руб.</a:t>
            </a:r>
            <a:endParaRPr lang="ru-RU" sz="1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: один усеченный угол 4">
            <a:extLst>
              <a:ext uri="{FF2B5EF4-FFF2-40B4-BE49-F238E27FC236}">
                <a16:creationId xmlns:a16="http://schemas.microsoft.com/office/drawing/2014/main" id="{F90FBA0C-B93B-415F-97A3-FF49B5175A5D}"/>
              </a:ext>
            </a:extLst>
          </p:cNvPr>
          <p:cNvSpPr/>
          <p:nvPr/>
        </p:nvSpPr>
        <p:spPr>
          <a:xfrm>
            <a:off x="4644008" y="332656"/>
            <a:ext cx="4248472" cy="3384376"/>
          </a:xfrm>
          <a:prstGeom prst="snip1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</a:pPr>
            <a:r>
              <a:rPr lang="ru-RU" sz="1800" b="1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Прибыль и окупаемость:</a:t>
            </a:r>
            <a:endParaRPr lang="ru-RU" sz="18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80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Валовая прибыль: 1 300 000 – (95 000 * 6 мес. сезона + часть инвестиций) = ~ </a:t>
            </a:r>
            <a:r>
              <a:rPr lang="ru-RU" sz="1800" b="1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400 000 – 600 000 руб. за первый год.</a:t>
            </a:r>
            <a:endParaRPr lang="ru-RU" sz="180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80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Окупаемость наступит на </a:t>
            </a:r>
            <a:r>
              <a:rPr lang="ru-RU" sz="1800" b="1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2-3-й год</a:t>
            </a:r>
            <a:r>
              <a:rPr lang="ru-RU" sz="180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когда выйдут на полную мощность и нарастят маточник гортензий.</a:t>
            </a:r>
            <a:endParaRPr lang="ru-RU" sz="180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 descr="Picture background">
            <a:extLst>
              <a:ext uri="{FF2B5EF4-FFF2-40B4-BE49-F238E27FC236}">
                <a16:creationId xmlns:a16="http://schemas.microsoft.com/office/drawing/2014/main" id="{752376CE-2A01-4098-B2C9-ACD6E760FE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868860"/>
            <a:ext cx="3672408" cy="2752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Picture background">
            <a:extLst>
              <a:ext uri="{FF2B5EF4-FFF2-40B4-BE49-F238E27FC236}">
                <a16:creationId xmlns:a16="http://schemas.microsoft.com/office/drawing/2014/main" id="{34DF6310-F426-4E8B-96CF-5B204BC89D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2751" y="3868860"/>
            <a:ext cx="3672408" cy="2752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19891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E1099F06-6F00-4050-B3B0-AD0E8AF233EC}"/>
              </a:ext>
            </a:extLst>
          </p:cNvPr>
          <p:cNvSpPr/>
          <p:nvPr/>
        </p:nvSpPr>
        <p:spPr>
          <a:xfrm>
            <a:off x="899592" y="332656"/>
            <a:ext cx="7488832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ru-RU" b="1" dirty="0">
                <a:solidFill>
                  <a:srgbClr val="0F1115"/>
                </a:solidFill>
                <a:effectLst/>
                <a:latin typeface="quote-cjk-patch"/>
              </a:rPr>
              <a:t> Риски, которые подчеркивают актуальность грамотного планирования</a:t>
            </a:r>
          </a:p>
        </p:txBody>
      </p:sp>
      <p:sp>
        <p:nvSpPr>
          <p:cNvPr id="6" name="Стрелка: пятиугольник 5">
            <a:extLst>
              <a:ext uri="{FF2B5EF4-FFF2-40B4-BE49-F238E27FC236}">
                <a16:creationId xmlns:a16="http://schemas.microsoft.com/office/drawing/2014/main" id="{7D878881-8C44-429F-834B-D3F1354DE6A2}"/>
              </a:ext>
            </a:extLst>
          </p:cNvPr>
          <p:cNvSpPr/>
          <p:nvPr/>
        </p:nvSpPr>
        <p:spPr>
          <a:xfrm>
            <a:off x="251520" y="1124744"/>
            <a:ext cx="6264696" cy="1872208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buFont typeface="Arial" panose="020B0604020202020204" pitchFamily="34" charset="0"/>
              <a:buChar char="•"/>
            </a:pPr>
            <a:r>
              <a:rPr lang="ru-RU" b="1" i="0" dirty="0">
                <a:solidFill>
                  <a:srgbClr val="0F1115"/>
                </a:solidFill>
                <a:effectLst/>
                <a:latin typeface="quote-cjk-patch"/>
              </a:rPr>
              <a:t>Сезонность:</a:t>
            </a:r>
            <a:r>
              <a:rPr lang="ru-RU" b="0" i="0" dirty="0">
                <a:solidFill>
                  <a:srgbClr val="0F1115"/>
                </a:solidFill>
                <a:effectLst/>
                <a:latin typeface="quote-cjk-patch"/>
              </a:rPr>
              <a:t> Пик продаж — весна/начало лета. Для петунии критически важно точно попасть в сроки реализации рассады. Актуальность проекта повысит наличие стратегии удлинения сезона (ранняя рассада, цветущие петунии в кашпо) и работы с многолетними гортензиями, которые можно продавать дольше.</a:t>
            </a:r>
          </a:p>
        </p:txBody>
      </p:sp>
      <p:sp>
        <p:nvSpPr>
          <p:cNvPr id="7" name="Стрелка: пятиугольник 6">
            <a:extLst>
              <a:ext uri="{FF2B5EF4-FFF2-40B4-BE49-F238E27FC236}">
                <a16:creationId xmlns:a16="http://schemas.microsoft.com/office/drawing/2014/main" id="{2229BE88-8B24-4FAA-80B9-3F17255F8D9A}"/>
              </a:ext>
            </a:extLst>
          </p:cNvPr>
          <p:cNvSpPr/>
          <p:nvPr/>
        </p:nvSpPr>
        <p:spPr>
          <a:xfrm>
            <a:off x="251520" y="3212976"/>
            <a:ext cx="6624736" cy="1368152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buFont typeface="Arial" panose="020B0604020202020204" pitchFamily="34" charset="0"/>
              <a:buChar char="•"/>
            </a:pPr>
            <a:r>
              <a:rPr lang="ru-RU" b="1" i="0" dirty="0">
                <a:solidFill>
                  <a:srgbClr val="0F1115"/>
                </a:solidFill>
                <a:effectLst/>
                <a:latin typeface="quote-cjk-patch"/>
              </a:rPr>
              <a:t>Требовательность гортензии к агротехнике:</a:t>
            </a:r>
            <a:r>
              <a:rPr lang="ru-RU" b="0" i="0" dirty="0">
                <a:solidFill>
                  <a:srgbClr val="0F1115"/>
                </a:solidFill>
                <a:effectLst/>
                <a:latin typeface="quote-cjk-patch"/>
              </a:rPr>
              <a:t> Нужны знания по </a:t>
            </a:r>
            <a:r>
              <a:rPr lang="ru-RU" b="0" i="0" dirty="0" err="1">
                <a:solidFill>
                  <a:srgbClr val="0F1115"/>
                </a:solidFill>
                <a:effectLst/>
                <a:latin typeface="quote-cjk-patch"/>
              </a:rPr>
              <a:t>pH</a:t>
            </a:r>
            <a:r>
              <a:rPr lang="ru-RU" b="0" i="0" dirty="0">
                <a:solidFill>
                  <a:srgbClr val="0F1115"/>
                </a:solidFill>
                <a:effectLst/>
                <a:latin typeface="quote-cjk-patch"/>
              </a:rPr>
              <a:t>-почвы для управления цветом (синие/розовые соцветия), правильной обрезке и зимовке. Это одновременно барьер для новичков и возможность для специализированного производителя.</a:t>
            </a:r>
          </a:p>
        </p:txBody>
      </p:sp>
      <p:sp>
        <p:nvSpPr>
          <p:cNvPr id="8" name="Стрелка: пятиугольник 7">
            <a:extLst>
              <a:ext uri="{FF2B5EF4-FFF2-40B4-BE49-F238E27FC236}">
                <a16:creationId xmlns:a16="http://schemas.microsoft.com/office/drawing/2014/main" id="{C555CDBF-0515-4412-87D2-E4A28FDABCF9}"/>
              </a:ext>
            </a:extLst>
          </p:cNvPr>
          <p:cNvSpPr/>
          <p:nvPr/>
        </p:nvSpPr>
        <p:spPr>
          <a:xfrm>
            <a:off x="395536" y="5013176"/>
            <a:ext cx="6264696" cy="772664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buFont typeface="Arial" panose="020B0604020202020204" pitchFamily="34" charset="0"/>
              <a:buChar char="•"/>
            </a:pPr>
            <a:r>
              <a:rPr lang="ru-RU" b="1" i="0">
                <a:solidFill>
                  <a:srgbClr val="0F1115"/>
                </a:solidFill>
                <a:effectLst/>
                <a:latin typeface="quote-cjk-patch"/>
              </a:rPr>
              <a:t>Логистика и хранение:</a:t>
            </a:r>
            <a:r>
              <a:rPr lang="ru-RU" b="0" i="0">
                <a:solidFill>
                  <a:srgbClr val="0F1115"/>
                </a:solidFill>
                <a:effectLst/>
                <a:latin typeface="quote-cjk-patch"/>
              </a:rPr>
              <a:t> Рассада — скоропортящийся товар. Актуальна продуманная система доставки и продаж.</a:t>
            </a:r>
          </a:p>
        </p:txBody>
      </p:sp>
      <p:pic>
        <p:nvPicPr>
          <p:cNvPr id="1026" name="Picture 2" descr="Picture background">
            <a:extLst>
              <a:ext uri="{FF2B5EF4-FFF2-40B4-BE49-F238E27FC236}">
                <a16:creationId xmlns:a16="http://schemas.microsoft.com/office/drawing/2014/main" id="{C7AAC969-9EE5-4B1A-A93F-4805D9A236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253981"/>
            <a:ext cx="1770906" cy="1770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Picture background">
            <a:extLst>
              <a:ext uri="{FF2B5EF4-FFF2-40B4-BE49-F238E27FC236}">
                <a16:creationId xmlns:a16="http://schemas.microsoft.com/office/drawing/2014/main" id="{AD44414C-6F04-4663-BD6F-32249170E3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876256" y="3602560"/>
            <a:ext cx="2055759" cy="1993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72903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1D14B404-C4F4-4F0A-8A99-302E1934A78F}"/>
              </a:ext>
            </a:extLst>
          </p:cNvPr>
          <p:cNvSpPr/>
          <p:nvPr/>
        </p:nvSpPr>
        <p:spPr>
          <a:xfrm>
            <a:off x="1403648" y="332656"/>
            <a:ext cx="4752528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0" i="0" dirty="0">
                <a:solidFill>
                  <a:srgbClr val="0F1115"/>
                </a:solidFill>
                <a:effectLst/>
                <a:latin typeface="quote-cjk-patch"/>
              </a:rPr>
              <a:t>Давайте создадим красоту вместе!</a:t>
            </a:r>
            <a:endParaRPr lang="ru-RU" dirty="0"/>
          </a:p>
        </p:txBody>
      </p:sp>
      <p:sp>
        <p:nvSpPr>
          <p:cNvPr id="4" name="Стрелка: пятиугольник 3">
            <a:extLst>
              <a:ext uri="{FF2B5EF4-FFF2-40B4-BE49-F238E27FC236}">
                <a16:creationId xmlns:a16="http://schemas.microsoft.com/office/drawing/2014/main" id="{67DCBCFC-DA19-4BA4-9C38-7977BE0EF634}"/>
              </a:ext>
            </a:extLst>
          </p:cNvPr>
          <p:cNvSpPr/>
          <p:nvPr/>
        </p:nvSpPr>
        <p:spPr>
          <a:xfrm>
            <a:off x="251520" y="1268760"/>
            <a:ext cx="3744416" cy="916680"/>
          </a:xfrm>
          <a:prstGeom prst="homePlat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ru-RU" b="0" i="0" dirty="0">
                <a:solidFill>
                  <a:srgbClr val="0F1115"/>
                </a:solidFill>
                <a:effectLst/>
                <a:latin typeface="quote-cjk-patch"/>
              </a:rPr>
              <a:t>Мы представляем четкий, реализуемый проект на растущем рынке.</a:t>
            </a:r>
          </a:p>
        </p:txBody>
      </p:sp>
      <p:sp>
        <p:nvSpPr>
          <p:cNvPr id="7" name="Стрелка: пятиугольник 6">
            <a:extLst>
              <a:ext uri="{FF2B5EF4-FFF2-40B4-BE49-F238E27FC236}">
                <a16:creationId xmlns:a16="http://schemas.microsoft.com/office/drawing/2014/main" id="{BF6B5B2F-C309-4D85-A944-1B62530A4F15}"/>
              </a:ext>
            </a:extLst>
          </p:cNvPr>
          <p:cNvSpPr/>
          <p:nvPr/>
        </p:nvSpPr>
        <p:spPr>
          <a:xfrm>
            <a:off x="251520" y="2564904"/>
            <a:ext cx="3744416" cy="792088"/>
          </a:xfrm>
          <a:prstGeom prst="homePlat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l">
              <a:buFont typeface="Arial" panose="020B0604020202020204" pitchFamily="34" charset="0"/>
              <a:buChar char="•"/>
            </a:pPr>
            <a:r>
              <a:rPr lang="ru-RU" b="0" i="0" dirty="0">
                <a:solidFill>
                  <a:srgbClr val="0F1115"/>
                </a:solidFill>
                <a:effectLst/>
                <a:latin typeface="quote-cjk-patch"/>
              </a:rPr>
              <a:t>У нас есть понимание технологии, сбыта и экономики.</a:t>
            </a:r>
          </a:p>
        </p:txBody>
      </p:sp>
      <p:sp>
        <p:nvSpPr>
          <p:cNvPr id="9" name="Стрелка: пятиугольник 8">
            <a:extLst>
              <a:ext uri="{FF2B5EF4-FFF2-40B4-BE49-F238E27FC236}">
                <a16:creationId xmlns:a16="http://schemas.microsoft.com/office/drawing/2014/main" id="{FF9C65C4-B2CF-45F9-9E06-04E650E24F7D}"/>
              </a:ext>
            </a:extLst>
          </p:cNvPr>
          <p:cNvSpPr/>
          <p:nvPr/>
        </p:nvSpPr>
        <p:spPr>
          <a:xfrm>
            <a:off x="251520" y="3645024"/>
            <a:ext cx="3816424" cy="648072"/>
          </a:xfrm>
          <a:prstGeom prst="homePlat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l">
              <a:buFont typeface="Arial" panose="020B0604020202020204" pitchFamily="34" charset="0"/>
              <a:buChar char="•"/>
            </a:pPr>
            <a:r>
              <a:rPr lang="ru-RU" b="0" i="0">
                <a:solidFill>
                  <a:srgbClr val="0F1115"/>
                </a:solidFill>
                <a:effectLst/>
                <a:latin typeface="quote-cjk-patch"/>
              </a:rPr>
              <a:t>Мы готовы к диалогу и открыты для партнерства.</a:t>
            </a:r>
          </a:p>
        </p:txBody>
      </p:sp>
      <p:sp>
        <p:nvSpPr>
          <p:cNvPr id="10" name="Стрелка: пятиугольник 9">
            <a:extLst>
              <a:ext uri="{FF2B5EF4-FFF2-40B4-BE49-F238E27FC236}">
                <a16:creationId xmlns:a16="http://schemas.microsoft.com/office/drawing/2014/main" id="{41CF4CFB-6C94-4271-9B74-5C0E1C274EF9}"/>
              </a:ext>
            </a:extLst>
          </p:cNvPr>
          <p:cNvSpPr/>
          <p:nvPr/>
        </p:nvSpPr>
        <p:spPr>
          <a:xfrm>
            <a:off x="323528" y="4581128"/>
            <a:ext cx="3816424" cy="1656184"/>
          </a:xfrm>
          <a:prstGeom prst="homePlat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spcAft>
                <a:spcPts val="1000"/>
              </a:spcAft>
            </a:pPr>
            <a:r>
              <a:rPr lang="ru-RU" sz="1600" dirty="0">
                <a:solidFill>
                  <a:srgbClr val="0F1115"/>
                </a:solidFill>
                <a:latin typeface="quote-cjk-patch"/>
              </a:rPr>
              <a:t>Контакты: Юлдуз </a:t>
            </a:r>
            <a:r>
              <a:rPr lang="ru-RU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ru-RU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928 865 56 51 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yulduz.abdusalamova@inbox.ru</a:t>
            </a:r>
            <a:r>
              <a:rPr lang="ru-RU" sz="1400" b="0" i="0" dirty="0">
                <a:solidFill>
                  <a:srgbClr val="0F1115"/>
                </a:solidFill>
                <a:effectLst/>
                <a:latin typeface="quote-cjk-patch"/>
              </a:rPr>
              <a:t> </a:t>
            </a:r>
          </a:p>
          <a:p>
            <a:pPr>
              <a:spcAft>
                <a:spcPts val="1000"/>
              </a:spcAft>
            </a:pPr>
            <a:r>
              <a:rPr lang="ru-RU" sz="1600" b="0" i="0" dirty="0">
                <a:solidFill>
                  <a:srgbClr val="0F1115"/>
                </a:solidFill>
                <a:effectLst/>
                <a:latin typeface="quote-cjk-patch"/>
              </a:rPr>
              <a:t>сайт. </a:t>
            </a:r>
            <a:r>
              <a:rPr lang="ru-RU" sz="1600" b="1" i="0" dirty="0">
                <a:solidFill>
                  <a:srgbClr val="0F1115"/>
                </a:solidFill>
                <a:effectLst/>
                <a:latin typeface="quote-cjk-patch"/>
              </a:rPr>
              <a:t>QR-код</a:t>
            </a:r>
            <a:r>
              <a:rPr lang="ru-RU" sz="1600" b="0" i="0" dirty="0">
                <a:solidFill>
                  <a:srgbClr val="0F1115"/>
                </a:solidFill>
                <a:effectLst/>
                <a:latin typeface="quote-cjk-patch"/>
              </a:rPr>
              <a:t> на полную версию бизнес-плана или сайт.</a:t>
            </a:r>
            <a:br>
              <a:rPr lang="ru-RU" dirty="0"/>
            </a:br>
            <a:endParaRPr lang="ru-RU" dirty="0"/>
          </a:p>
        </p:txBody>
      </p:sp>
      <p:pic>
        <p:nvPicPr>
          <p:cNvPr id="1030" name="Picture 6" descr="Picture background">
            <a:extLst>
              <a:ext uri="{FF2B5EF4-FFF2-40B4-BE49-F238E27FC236}">
                <a16:creationId xmlns:a16="http://schemas.microsoft.com/office/drawing/2014/main" id="{301604B2-9B5E-4230-8BE6-0DF2A32060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5" y="1556792"/>
            <a:ext cx="4536505" cy="482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94667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A426E75-F702-4508-9AAB-7755D04675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7" y="620688"/>
            <a:ext cx="3960440" cy="2933865"/>
          </a:xfrm>
          <a:prstGeom prst="rect">
            <a:avLst/>
          </a:prstGeom>
        </p:spPr>
      </p:pic>
      <p:pic>
        <p:nvPicPr>
          <p:cNvPr id="3074" name="Picture 2" descr="Picture background">
            <a:extLst>
              <a:ext uri="{FF2B5EF4-FFF2-40B4-BE49-F238E27FC236}">
                <a16:creationId xmlns:a16="http://schemas.microsoft.com/office/drawing/2014/main" id="{2BBA8793-DA1B-4970-BD7D-1E2D4E7118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623983"/>
            <a:ext cx="3647144" cy="3221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Picture background">
            <a:extLst>
              <a:ext uri="{FF2B5EF4-FFF2-40B4-BE49-F238E27FC236}">
                <a16:creationId xmlns:a16="http://schemas.microsoft.com/office/drawing/2014/main" id="{C3612BF4-C4AC-479A-A35D-954429BE96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645024"/>
            <a:ext cx="7823608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014940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301</TotalTime>
  <Words>1146</Words>
  <Application>Microsoft Office PowerPoint</Application>
  <PresentationFormat>Экран (4:3)</PresentationFormat>
  <Paragraphs>114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1" baseType="lpstr">
      <vt:lpstr>Arial</vt:lpstr>
      <vt:lpstr>Calibri</vt:lpstr>
      <vt:lpstr>Courier New</vt:lpstr>
      <vt:lpstr>quote-cjk-patch</vt:lpstr>
      <vt:lpstr>Segoe UI</vt:lpstr>
      <vt:lpstr>Symbol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Компас</dc:creator>
  <cp:lastModifiedBy>user999</cp:lastModifiedBy>
  <cp:revision>29</cp:revision>
  <dcterms:created xsi:type="dcterms:W3CDTF">2014-04-26T07:16:53Z</dcterms:created>
  <dcterms:modified xsi:type="dcterms:W3CDTF">2025-12-19T18:53:36Z</dcterms:modified>
</cp:coreProperties>
</file>