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94" r:id="rId2"/>
    <p:sldId id="296" r:id="rId3"/>
    <p:sldId id="295" r:id="rId4"/>
    <p:sldId id="292" r:id="rId5"/>
    <p:sldId id="291" r:id="rId6"/>
    <p:sldId id="293" r:id="rId7"/>
    <p:sldId id="261" r:id="rId8"/>
    <p:sldId id="280" r:id="rId9"/>
    <p:sldId id="279" r:id="rId10"/>
    <p:sldId id="263" r:id="rId11"/>
    <p:sldId id="262" r:id="rId12"/>
    <p:sldId id="257" r:id="rId13"/>
    <p:sldId id="258" r:id="rId14"/>
    <p:sldId id="259" r:id="rId15"/>
    <p:sldId id="260" r:id="rId16"/>
    <p:sldId id="265" r:id="rId17"/>
    <p:sldId id="299" r:id="rId18"/>
    <p:sldId id="300" r:id="rId19"/>
    <p:sldId id="266" r:id="rId20"/>
    <p:sldId id="267" r:id="rId21"/>
    <p:sldId id="268" r:id="rId22"/>
    <p:sldId id="269" r:id="rId23"/>
    <p:sldId id="273" r:id="rId24"/>
    <p:sldId id="274" r:id="rId25"/>
    <p:sldId id="275" r:id="rId26"/>
    <p:sldId id="276" r:id="rId27"/>
    <p:sldId id="277" r:id="rId28"/>
    <p:sldId id="282" r:id="rId29"/>
    <p:sldId id="283" r:id="rId30"/>
    <p:sldId id="284" r:id="rId31"/>
    <p:sldId id="301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8" autoAdjust="0"/>
    <p:restoredTop sz="94660"/>
  </p:normalViewPr>
  <p:slideViewPr>
    <p:cSldViewPr>
      <p:cViewPr varScale="1">
        <p:scale>
          <a:sx n="73" d="100"/>
          <a:sy n="73" d="100"/>
        </p:scale>
        <p:origin x="148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31.07.2026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6583870"/>
      </p:ext>
    </p:extLst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31.07.2026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8930363"/>
      </p:ext>
    </p:extLst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31.07.2026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5281847"/>
      </p:ext>
    </p:extLst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31.07.2026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7972386"/>
      </p:ext>
    </p:extLst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31.07.2026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3738851"/>
      </p:ext>
    </p:extLst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31.07.2026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2058131"/>
      </p:ext>
    </p:extLst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31.07.2026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6020286"/>
      </p:ext>
    </p:extLst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31.07.2026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9262970"/>
      </p:ext>
    </p:extLst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31.07.2026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0978893"/>
      </p:ext>
    </p:extLst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31.07.2026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4100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31.07.2026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497361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31.07.2026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86244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31.07.2026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78009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31.07.2026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07469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31.07.2026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6930063"/>
      </p:ext>
    </p:extLst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31.07.2026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4669253"/>
      </p:ext>
    </p:extLst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31.07.2026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2807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</p:sldLayoutIdLst>
  <p:transition spd="slow">
    <p:cover dir="lu"/>
  </p:transition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928671"/>
            <a:ext cx="7572428" cy="1857387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Управление образования Буйнакского района</a:t>
            </a:r>
            <a:br>
              <a:rPr lang="ru-RU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14348" y="2571744"/>
            <a:ext cx="7858180" cy="3500462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Дорожная карта по духовно – нравственному воспитанию</a:t>
            </a:r>
          </a:p>
          <a:p>
            <a:pPr algn="ctr"/>
            <a:r>
              <a:rPr lang="ru-RU" sz="6000" b="1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«Караван духовной истории»</a:t>
            </a:r>
            <a:endParaRPr lang="ru-RU" sz="6000" dirty="0" smtClean="0">
              <a:solidFill>
                <a:schemeClr val="tx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7777\Desktop\книига\Книга\фотокартины\201015-57706-40053525--u749f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09053"/>
            <a:ext cx="8828848" cy="6621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7504" y="119733"/>
            <a:ext cx="8811906" cy="61895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Управление образования Буйнакского района </a:t>
            </a:r>
            <a:endParaRPr lang="ru-RU" sz="24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Реализация проекта </a:t>
            </a:r>
          </a:p>
          <a:p>
            <a:pPr algn="ctr"/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духовно – нравственному 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воспитанию</a:t>
            </a:r>
          </a:p>
          <a:p>
            <a:pPr algn="ctr"/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 2017 по 2026 годы</a:t>
            </a:r>
          </a:p>
          <a:p>
            <a:pPr algn="ctr"/>
            <a:endParaRPr lang="ru-RU" sz="36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60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  <a:cs typeface="Times New Roman" pitchFamily="18" charset="0"/>
              </a:rPr>
              <a:t>«</a:t>
            </a:r>
            <a:r>
              <a:rPr lang="ru-RU" sz="6000" b="1" dirty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  <a:cs typeface="Times New Roman" pitchFamily="18" charset="0"/>
              </a:rPr>
              <a:t>Караван духовной истории»</a:t>
            </a:r>
            <a:endParaRPr lang="ru-RU" sz="6000" dirty="0">
              <a:solidFill>
                <a:schemeClr val="accent6">
                  <a:lumMod val="50000"/>
                </a:schemeClr>
              </a:solidFill>
              <a:latin typeface="Monotype Corsiva" pitchFamily="66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3268873"/>
      </p:ext>
    </p:extLst>
  </p:cSld>
  <p:clrMapOvr>
    <a:masterClrMapping/>
  </p:clrMapOvr>
  <p:transition spd="slow" advClick="0" advTm="4000">
    <p:cover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1800030"/>
              </p:ext>
            </p:extLst>
          </p:nvPr>
        </p:nvGraphicFramePr>
        <p:xfrm>
          <a:off x="251520" y="188640"/>
          <a:ext cx="8748463" cy="6408712"/>
        </p:xfrm>
        <a:graphic>
          <a:graphicData uri="http://schemas.openxmlformats.org/drawingml/2006/table">
            <a:tbl>
              <a:tblPr/>
              <a:tblGrid>
                <a:gridCol w="62695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789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325123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F243E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                                        Занятия, беседы, брифинги</a:t>
                      </a:r>
                      <a:endParaRPr lang="ru-RU" sz="2000" b="1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0F243E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dirty="0">
                          <a:solidFill>
                            <a:srgbClr val="0F243E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 каждом образовательном учреждении по </a:t>
                      </a:r>
                      <a:r>
                        <a:rPr lang="ru-RU" sz="2000" b="1" dirty="0" smtClean="0">
                          <a:solidFill>
                            <a:srgbClr val="0F243E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графику</a:t>
                      </a:r>
                      <a:r>
                        <a:rPr lang="ru-RU" sz="2000" b="1" baseline="0" dirty="0" smtClean="0">
                          <a:solidFill>
                            <a:srgbClr val="0F243E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ru-RU" sz="20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465" marR="584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835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F243E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Встречи представителей </a:t>
                      </a:r>
                      <a:r>
                        <a:rPr lang="ru-RU" sz="1600" b="1" dirty="0" smtClean="0">
                          <a:solidFill>
                            <a:srgbClr val="0F243E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600" b="1" dirty="0">
                          <a:solidFill>
                            <a:srgbClr val="0F243E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Духовенства района с учащимися образовательных учреждений Буйнакского района</a:t>
                      </a:r>
                      <a:endParaRPr lang="ru-RU" sz="1600" b="1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F243E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Тематика встреч:</a:t>
                      </a:r>
                      <a:endParaRPr lang="ru-RU" sz="1600" b="1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+mj-lt"/>
                        <a:buAutoNum type="arabicPeriod"/>
                      </a:pPr>
                      <a:r>
                        <a:rPr lang="ru-RU" sz="1600" b="1" dirty="0">
                          <a:solidFill>
                            <a:srgbClr val="0F243E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Качества праведного поведения: долг и благодарность</a:t>
                      </a:r>
                      <a:endParaRPr lang="ru-RU" sz="1600" b="1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+mj-lt"/>
                        <a:buAutoNum type="arabicPeriod"/>
                      </a:pPr>
                      <a:r>
                        <a:rPr lang="ru-RU" sz="1600" b="1" dirty="0">
                          <a:solidFill>
                            <a:srgbClr val="0F243E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Мы - миротворцы</a:t>
                      </a:r>
                      <a:endParaRPr lang="ru-RU" sz="1600" b="1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+mj-lt"/>
                        <a:buAutoNum type="arabicPeriod"/>
                      </a:pPr>
                      <a:r>
                        <a:rPr lang="ru-RU" sz="1600" b="1" dirty="0">
                          <a:solidFill>
                            <a:srgbClr val="0F243E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Светлые мысли, хорошие слова и добрые поступки (праведное поведение)</a:t>
                      </a:r>
                      <a:endParaRPr lang="ru-RU" sz="1600" b="1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+mj-lt"/>
                        <a:buAutoNum type="arabicPeriod"/>
                      </a:pPr>
                      <a:r>
                        <a:rPr lang="ru-RU" sz="1600" b="1" dirty="0">
                          <a:solidFill>
                            <a:srgbClr val="0F243E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Духовная культура </a:t>
                      </a:r>
                      <a:r>
                        <a:rPr lang="ru-RU" sz="1600" b="1" dirty="0" smtClean="0">
                          <a:solidFill>
                            <a:srgbClr val="0F243E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ислама</a:t>
                      </a:r>
                      <a:endParaRPr lang="ru-RU" sz="1600" b="1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+mj-lt"/>
                        <a:buAutoNum type="arabicPeriod"/>
                      </a:pPr>
                      <a:r>
                        <a:rPr lang="ru-RU" sz="1600" b="1" dirty="0">
                          <a:solidFill>
                            <a:srgbClr val="0F243E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Праведное поведение – основа жизни</a:t>
                      </a:r>
                      <a:endParaRPr lang="ru-RU" sz="1600" b="1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+mj-lt"/>
                        <a:buAutoNum type="arabicPeriod"/>
                      </a:pPr>
                      <a:r>
                        <a:rPr lang="ru-RU" sz="1600" b="1" dirty="0">
                          <a:solidFill>
                            <a:srgbClr val="0F243E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Взаимопонимание в семье, обществе.</a:t>
                      </a:r>
                      <a:endParaRPr lang="ru-RU" sz="1600" b="1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+mj-lt"/>
                        <a:buAutoNum type="arabicPeriod"/>
                      </a:pPr>
                      <a:r>
                        <a:rPr lang="ru-RU" sz="1600" b="1" dirty="0">
                          <a:solidFill>
                            <a:srgbClr val="0F243E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Волшебная сила бескорыстной любви</a:t>
                      </a:r>
                      <a:endParaRPr lang="ru-RU" sz="1600" b="1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+mj-lt"/>
                        <a:buAutoNum type="arabicPeriod"/>
                      </a:pPr>
                      <a:r>
                        <a:rPr lang="ru-RU" sz="1600" b="1" dirty="0">
                          <a:solidFill>
                            <a:srgbClr val="0F243E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В зеркале дружбы и понимания</a:t>
                      </a:r>
                      <a:endParaRPr lang="ru-RU" sz="1600" b="1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+mj-lt"/>
                        <a:buAutoNum type="arabicPeriod"/>
                      </a:pPr>
                      <a:r>
                        <a:rPr lang="ru-RU" sz="1600" b="1" dirty="0">
                          <a:solidFill>
                            <a:srgbClr val="0F243E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Твоё предназначенье- человек! (ненасилие)</a:t>
                      </a:r>
                      <a:endParaRPr lang="ru-RU" sz="1600" b="1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+mj-lt"/>
                        <a:buAutoNum type="arabicPeriod"/>
                      </a:pPr>
                      <a:r>
                        <a:rPr lang="ru-RU" sz="1600" b="1" dirty="0">
                          <a:solidFill>
                            <a:srgbClr val="0F243E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Край, где мы с тобой живем</a:t>
                      </a:r>
                      <a:endParaRPr lang="ru-RU" sz="1600" b="1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+mj-lt"/>
                        <a:buAutoNum type="arabicPeriod"/>
                      </a:pPr>
                      <a:r>
                        <a:rPr lang="ru-RU" sz="1600" b="1" dirty="0">
                          <a:solidFill>
                            <a:srgbClr val="0F243E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Традиции семьи (истина)</a:t>
                      </a:r>
                      <a:endParaRPr lang="ru-RU" sz="1600" b="1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+mj-lt"/>
                        <a:buAutoNum type="arabicPeriod"/>
                      </a:pPr>
                      <a:r>
                        <a:rPr lang="ru-RU" sz="1600" b="1" dirty="0">
                          <a:solidFill>
                            <a:srgbClr val="0F243E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Не скудеющая сила мудрости (истина)</a:t>
                      </a:r>
                      <a:endParaRPr lang="ru-RU" sz="1600" b="1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+mj-lt"/>
                        <a:buAutoNum type="arabicPeriod"/>
                      </a:pPr>
                      <a:r>
                        <a:rPr lang="ru-RU" sz="1600" b="1" dirty="0">
                          <a:solidFill>
                            <a:srgbClr val="0F243E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Нравственные истоки </a:t>
                      </a:r>
                      <a:r>
                        <a:rPr lang="ru-RU" sz="1600" b="1" dirty="0" smtClean="0">
                          <a:solidFill>
                            <a:srgbClr val="0F243E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ислама</a:t>
                      </a:r>
                      <a:endParaRPr lang="ru-RU" sz="1600" b="1" dirty="0" smtClean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465" marR="584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F243E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Руководители 36 образовательных организаций,</a:t>
                      </a:r>
                      <a:endParaRPr lang="ru-RU" sz="1600" b="1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F243E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имамы 30 сельских поселений,</a:t>
                      </a:r>
                      <a:endParaRPr lang="ru-RU" sz="1600" b="1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F243E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представители АТК, МВД, ФСБ.</a:t>
                      </a:r>
                      <a:endParaRPr lang="ru-RU" sz="16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465" marR="584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0474132"/>
      </p:ext>
    </p:extLst>
  </p:cSld>
  <p:clrMapOvr>
    <a:masterClrMapping/>
  </p:clrMapOvr>
  <p:transition spd="slow">
    <p:cover dir="l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3" y="116632"/>
            <a:ext cx="8568952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</a:t>
            </a:r>
            <a:b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«Караван духовной истории» в ОУ Буйнакского района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908720"/>
            <a:ext cx="8784976" cy="4556579"/>
          </a:xfrm>
        </p:spPr>
        <p:txBody>
          <a:bodyPr>
            <a:noAutofit/>
          </a:bodyPr>
          <a:lstStyle/>
          <a:p>
            <a:pPr lvl="0"/>
            <a:r>
              <a:rPr lang="ru-RU" sz="1300" b="1" dirty="0"/>
              <a:t>Основные мероприятия</a:t>
            </a:r>
            <a:r>
              <a:rPr lang="ru-RU" sz="1300" dirty="0"/>
              <a:t>:</a:t>
            </a:r>
          </a:p>
          <a:p>
            <a:pPr lvl="1"/>
            <a:r>
              <a:rPr lang="ru-RU" sz="1300" b="1" dirty="0"/>
              <a:t>Встречи с духовенством и представителями АТК</a:t>
            </a:r>
            <a:r>
              <a:rPr lang="ru-RU" sz="1300" dirty="0"/>
              <a:t>: Проводятся в школах по утвержденному графику.</a:t>
            </a:r>
          </a:p>
          <a:p>
            <a:pPr lvl="1"/>
            <a:r>
              <a:rPr lang="ru-RU" sz="1300" b="1" dirty="0"/>
              <a:t>Тематические занятия и беседы</a:t>
            </a:r>
            <a:r>
              <a:rPr lang="ru-RU" sz="1300" dirty="0"/>
              <a:t>: На темы праведного поведения, духовной культуры, семьи, дружбы и т.д.</a:t>
            </a:r>
          </a:p>
          <a:p>
            <a:pPr lvl="1"/>
            <a:r>
              <a:rPr lang="ru-RU" sz="1300" b="1" dirty="0"/>
              <a:t>Неделя исламской культуры</a:t>
            </a:r>
            <a:r>
              <a:rPr lang="ru-RU" sz="1300" dirty="0"/>
              <a:t>: Проводится ежегодно (вторая неделя ноября).</a:t>
            </a:r>
          </a:p>
          <a:p>
            <a:pPr lvl="1"/>
            <a:r>
              <a:rPr lang="ru-RU" sz="1300" b="1" dirty="0"/>
              <a:t>Уроки и курсы</a:t>
            </a:r>
            <a:r>
              <a:rPr lang="ru-RU" sz="1300" dirty="0"/>
              <a:t>: Преподавание курса «Основы религиозных культур и светской этики» (4-е классы)</a:t>
            </a:r>
          </a:p>
          <a:p>
            <a:pPr lvl="1"/>
            <a:r>
              <a:rPr lang="ru-RU" sz="1300" b="1" dirty="0"/>
              <a:t>Профилактические мероприятия</a:t>
            </a:r>
            <a:r>
              <a:rPr lang="ru-RU" sz="1300" dirty="0"/>
              <a:t>: Беседы по профилактике экстремизма.</a:t>
            </a:r>
          </a:p>
          <a:p>
            <a:pPr lvl="0"/>
            <a:r>
              <a:rPr lang="ru-RU" sz="1300" b="1" dirty="0"/>
              <a:t>Ответственные и сроки</a:t>
            </a:r>
            <a:r>
              <a:rPr lang="ru-RU" sz="1300" dirty="0"/>
              <a:t>:</a:t>
            </a:r>
          </a:p>
          <a:p>
            <a:pPr lvl="1"/>
            <a:r>
              <a:rPr lang="ru-RU" sz="1300" b="1" dirty="0"/>
              <a:t>Ответственные</a:t>
            </a:r>
            <a:r>
              <a:rPr lang="ru-RU" sz="1300" dirty="0"/>
              <a:t>: Руководители 36 образовательных организаций, имамы сельских поселений, представители АТК, МВД, ФСБ.</a:t>
            </a:r>
          </a:p>
          <a:p>
            <a:pPr lvl="1"/>
            <a:r>
              <a:rPr lang="ru-RU" sz="1300" b="1" dirty="0"/>
              <a:t>Сроки</a:t>
            </a:r>
            <a:r>
              <a:rPr lang="ru-RU" sz="1300" dirty="0"/>
              <a:t>: Мероприятия проводятся в течение всего учебного года</a:t>
            </a:r>
            <a:r>
              <a:rPr lang="ru-RU" sz="1300" dirty="0" smtClean="0"/>
              <a:t>.</a:t>
            </a:r>
            <a:endParaRPr lang="ru-RU" sz="1300" dirty="0"/>
          </a:p>
          <a:p>
            <a:r>
              <a:rPr lang="ru-RU" sz="1300" b="1" dirty="0" smtClean="0"/>
              <a:t>Цель</a:t>
            </a:r>
            <a:r>
              <a:rPr lang="ru-RU" sz="1300" b="1" dirty="0"/>
              <a:t>:</a:t>
            </a:r>
            <a:r>
              <a:rPr lang="ru-RU" sz="1300" dirty="0"/>
              <a:t> формирование  у детей и молодёжи основополагающих принципов нравственности, основанных на религиозных, культурно- исторических, российских, дагестанских традициях</a:t>
            </a:r>
            <a:r>
              <a:rPr lang="ru-RU" sz="1300" dirty="0" smtClean="0"/>
              <a:t>.</a:t>
            </a:r>
            <a:endParaRPr lang="ru-RU" sz="1300" dirty="0"/>
          </a:p>
          <a:p>
            <a:r>
              <a:rPr lang="ru-RU" sz="1300" b="1" dirty="0"/>
              <a:t>Задачи: </a:t>
            </a:r>
            <a:endParaRPr lang="ru-RU" sz="1300" dirty="0"/>
          </a:p>
          <a:p>
            <a:r>
              <a:rPr lang="ru-RU" sz="1300" dirty="0"/>
              <a:t>1. Создание условий для реализации основных направлений развития личности, повышения уровня духовно-нравственной культуры детей и молодёжи.</a:t>
            </a:r>
          </a:p>
          <a:p>
            <a:r>
              <a:rPr lang="ru-RU" sz="1300" dirty="0"/>
              <a:t>2. Актуализация представлений о базовых духовно – нравственных категориях и ценностях (патриотизм – социальная солидарность – гражданственность – традиционные российские религии – семья – труд и творчество- природа и искусство – человечество) через внеурочную деятельность, сотрудничество с семьей, общественными, религиозными организациями.</a:t>
            </a:r>
          </a:p>
          <a:p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837939629"/>
      </p:ext>
    </p:extLst>
  </p:cSld>
  <p:clrMapOvr>
    <a:masterClrMapping/>
  </p:clrMapOvr>
  <p:transition spd="slow">
    <p:cover dir="l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компьютер\диск D\Мои документы\Программа одаренные дети\Мероприятия\Караван духовной истории\БРЦО Караван истории\IMG_465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88640"/>
            <a:ext cx="7678199" cy="5118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5307438"/>
            <a:ext cx="8928992" cy="1361921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ru-RU" sz="14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Открытие проекта. Почётные гости: </a:t>
            </a:r>
          </a:p>
          <a:p>
            <a:pPr algn="ctr">
              <a:buNone/>
            </a:pPr>
            <a:r>
              <a:rPr lang="ru-RU" sz="14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Маликов М.Т., Глава Администрации Буйнакского района</a:t>
            </a:r>
          </a:p>
          <a:p>
            <a:pPr algn="ctr">
              <a:buNone/>
            </a:pPr>
            <a:r>
              <a:rPr lang="ru-RU" sz="1400" b="1" i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Билалов</a:t>
            </a:r>
            <a:r>
              <a:rPr lang="ru-RU" sz="14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М. И, декан философского факультета ДГК, доктор философских наук;</a:t>
            </a:r>
          </a:p>
          <a:p>
            <a:pPr algn="ctr">
              <a:buNone/>
            </a:pPr>
            <a:r>
              <a:rPr lang="ru-RU" sz="14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Магомедов М.М, декан социального факультета ДГУ, доктор экономических наук.</a:t>
            </a:r>
          </a:p>
          <a:p>
            <a:pPr algn="ctr">
              <a:buNone/>
            </a:pPr>
            <a:r>
              <a:rPr lang="ru-RU" sz="1400" b="1" i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Абубакаров</a:t>
            </a:r>
            <a:r>
              <a:rPr lang="ru-RU" sz="14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i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Хасмугьамат</a:t>
            </a:r>
            <a:r>
              <a:rPr lang="ru-RU" sz="14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Гаджи, доктор медицинских наук, отец погибшего муфтия Дагестана</a:t>
            </a:r>
          </a:p>
          <a:p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>
    <p:cover dir="l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08856" y="188640"/>
            <a:ext cx="7579568" cy="2810942"/>
          </a:xfrm>
        </p:spPr>
        <p:txBody>
          <a:bodyPr/>
          <a:lstStyle/>
          <a:p>
            <a:pPr algn="ctr">
              <a:buNone/>
            </a:pPr>
            <a:r>
              <a:rPr lang="ru-RU" sz="20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Фундамент одарённости – духовность!</a:t>
            </a:r>
          </a:p>
          <a:p>
            <a:pPr algn="ctr">
              <a:buNone/>
            </a:pPr>
            <a:r>
              <a:rPr lang="ru-RU" sz="20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 Караван отправлен нами в путь.</a:t>
            </a:r>
          </a:p>
          <a:p>
            <a:pPr algn="ctr">
              <a:buNone/>
            </a:pPr>
            <a:r>
              <a:rPr lang="ru-RU" sz="20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молодая трепетная поросль</a:t>
            </a:r>
          </a:p>
          <a:p>
            <a:pPr algn="ctr">
              <a:buNone/>
            </a:pPr>
            <a:r>
              <a:rPr lang="ru-RU" sz="20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Душою чисто - сильной будет пусть!</a:t>
            </a:r>
          </a:p>
          <a:p>
            <a:endParaRPr lang="ru-RU" dirty="0"/>
          </a:p>
        </p:txBody>
      </p:sp>
      <p:pic>
        <p:nvPicPr>
          <p:cNvPr id="4" name="Picture 7" descr="D:\компьютер\диск D\Мои документы\Программа одаренные дети\Мероприятия\Караван духовной истории\БРЦО Караван истории\IMG_477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577" y="2060848"/>
            <a:ext cx="6931496" cy="4620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cover dir="l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:\компьютер\диск D\Мои документы\Программа одаренные дети\Мероприятия\Караван духовной истории\БРЦО Караван истории\IMG_468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8424936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cover dir="l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200026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Встречи представителей АТК и Духовенства района  с  учащимися  образовательных учреждений  Буйнакского  района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" name="Содержимое 3" descr="C:\Users\7777\Downloads\22639135_1318628394926577_4661250447829368832_n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3143248"/>
            <a:ext cx="3500461" cy="350046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7777\Downloads\22710991_155523538380749_2085150323776684032_n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9058" y="3214686"/>
            <a:ext cx="4857784" cy="3429024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285720" y="1928802"/>
            <a:ext cx="850112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Мероприятие,  посвященное 80-летию выдающегося учёного современности шейха</a:t>
            </a:r>
          </a:p>
          <a:p>
            <a:pPr algn="ctr"/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Саида </a:t>
            </a:r>
            <a:r>
              <a:rPr lang="ru-RU" sz="2400" b="1" dirty="0" err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Афанди</a:t>
            </a:r>
            <a:r>
              <a:rPr lang="ru-RU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аль- </a:t>
            </a:r>
            <a:r>
              <a:rPr lang="ru-RU" sz="2400" b="1" dirty="0" err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Чиркави</a:t>
            </a:r>
            <a:r>
              <a:rPr lang="ru-RU" sz="2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4000">
    <p:cover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09599" y="116632"/>
            <a:ext cx="6347713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Систематические  заседания антитеррористической комиссии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 descr="C:\Users\7777\Downloads\18512636_1924617514490089_4177021214809653248_n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54" y="1500174"/>
            <a:ext cx="2643190" cy="250033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7777\Downloads\19436590_187578875108631_8366962009073254400_n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1428736"/>
            <a:ext cx="2901597" cy="2643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C:\Users\7777\Downloads\20482082_1896181830637439_3355968719313436672_n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143380"/>
            <a:ext cx="2786082" cy="242889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C:\Users\7777\Downloads\21480455_221711045027815_3922050863534702592_n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36" y="3929066"/>
            <a:ext cx="2786082" cy="2643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C:\Users\7777\Downloads\22158042_238996513296616_2732089616801726464_n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16" y="4143380"/>
            <a:ext cx="2714644" cy="23909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C:\Users\7777\Downloads\22352484_134108430565832_3094103734347628544_n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36" y="1571612"/>
            <a:ext cx="2857520" cy="22860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2205030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Профилактические беседы, круглые столы, форумы антитеррористической направленности  в школах Буйнакского района 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C:\Users\7777\Downloads\16788516_1563377087006586_684265440750338048_n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53117" y="1340768"/>
            <a:ext cx="4241477" cy="453650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7777\Downloads\16788878_1685845398379472_9020143972638523392_n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28083"/>
            <a:ext cx="4086578" cy="45365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3286148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Беседа участников клуба: «Юные горцы» с</a:t>
            </a:r>
            <a:b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Начальником  отдела профилактических программ и проектов </a:t>
            </a:r>
            <a:r>
              <a:rPr lang="ru-RU" sz="2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Минмолодёжи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РД </a:t>
            </a:r>
            <a:r>
              <a:rPr lang="ru-RU" sz="2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Микаилом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Микаиловым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общественным деятелем, кандидатом медицинских наук, доцентом кафедры психиатрии дагестанской медицинской академии </a:t>
            </a:r>
            <a:r>
              <a:rPr lang="ru-RU" sz="2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Хасмухаммадом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-хаджи  </a:t>
            </a:r>
            <a:r>
              <a:rPr lang="ru-RU" sz="2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Абубакаровым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" name="Содержимое 3" descr="G:\фототчет\20161221_151228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717032"/>
            <a:ext cx="3429024" cy="2857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G:\фототчет\20170713_125018_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717032"/>
            <a:ext cx="4643470" cy="28575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4000">
    <p:cover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2705096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Интервью участника ДЮО: «Юные горцы» с</a:t>
            </a:r>
            <a:b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полномочным  представителем  </a:t>
            </a:r>
            <a:r>
              <a:rPr lang="ru-RU" sz="20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Муфтията</a:t>
            </a: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РД  в Южном территориальном округе  </a:t>
            </a:r>
            <a:r>
              <a:rPr lang="ru-RU" sz="20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Магди-хаджи</a:t>
            </a: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Абидовым</a:t>
            </a: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на  тему: </a:t>
            </a:r>
            <a:b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«Нравственные истоки ислама»</a:t>
            </a:r>
            <a:b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Содержимое 3" descr="G:\фототчет\20151025_161427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060848"/>
            <a:ext cx="7572428" cy="40005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4000">
    <p:cover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2357454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Районный конкурс исследовательских проектов: «Мое село»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" name="Содержимое 3" descr="C:\Users\7777\Downloads\23507816_129943114362833_614084592801939456_n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3372" y="1772816"/>
            <a:ext cx="5517255" cy="4572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Click="0" advTm="4000">
    <p:cover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188640"/>
            <a:ext cx="8301608" cy="268067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Муниципальный конкурс  литературно - биографических очерков и исследовательских проектов учащихся  на тему:  «Духовные просветители, ученые - богословы  моего села» 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C:\Users\7777\Downloads\20184502_278933572513990_1154848553353347072_n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2857496"/>
            <a:ext cx="4714908" cy="364333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G:\герои нашего времени\Хасмухаммад\20170719_103658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80" y="2857496"/>
            <a:ext cx="3357586" cy="1785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G:\герои нашего времени\Хасмухаммад\20170719_112030_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80" y="4786322"/>
            <a:ext cx="3374070" cy="1785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4000">
    <p:cover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164307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Круглый стол</a:t>
            </a:r>
            <a:b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«Караван духовной истории»</a:t>
            </a:r>
            <a:b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G:\герои нашего времени\Сайгид фото\DSC_0038 - копия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58" y="1714489"/>
            <a:ext cx="8143932" cy="45005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4000">
    <p:cover dir="r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500198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Беседы учащихся с представителями духовенства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" name="Содержимое 3" descr="G:\герои нашего времени\Хасмухаммад\20170719_102239_1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2428868"/>
            <a:ext cx="4214842" cy="377242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G:\герои нашего времени\Хасмухаммад\20170719_102245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2428868"/>
            <a:ext cx="4026538" cy="37862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4000">
    <p:cover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66701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Неделя  исламской  культуры в БУЙНАКСКОМ РАЙОНЕ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G:\фототчет\IMG-20170320-WA0019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58" y="1785926"/>
            <a:ext cx="3286148" cy="457203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G:\фототчет\12196226_528482397310241_4953667112170733735_n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12" y="1785926"/>
            <a:ext cx="2624133" cy="207170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G:\фототчет\148438988470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4" y="4071942"/>
            <a:ext cx="3714776" cy="2428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G:\фототчет\IMG-20151105-WA0001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44" y="1785926"/>
            <a:ext cx="2486335" cy="20717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4000">
    <p:cover dir="r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8" y="116632"/>
            <a:ext cx="8210873" cy="132080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Творчество педагогов и учащихся Буйнакского района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18" y="1283714"/>
            <a:ext cx="2867484" cy="3975714"/>
          </a:xfrm>
          <a:prstGeom prst="rect">
            <a:avLst/>
          </a:prstGeom>
        </p:spPr>
      </p:pic>
      <p:sp>
        <p:nvSpPr>
          <p:cNvPr id="6" name="AutoShape 2" descr="https://i.oneme.ru/i?r=BUE2sh_eZW7g8kugOdIm2NotGyXEKxJLMc_jws05TLwuNSu2avHbQNf9oD7B4kP1N1O-lVzsyQysV3DaVqjHCp2E&amp;expires=1785596705318"/>
          <p:cNvSpPr>
            <a:spLocks noChangeAspect="1" noChangeArrowheads="1"/>
          </p:cNvSpPr>
          <p:nvPr/>
        </p:nvSpPr>
        <p:spPr bwMode="auto">
          <a:xfrm>
            <a:off x="155574" y="-144463"/>
            <a:ext cx="3903985" cy="41158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4" descr="https://i.oneme.ru/i?r=BUE2sh_eZW7g8kugOdIm2NotGyXEKxJLMc_jws05TLwuNSu2avHbQNf9oD7B4kP1N1O-lVzsyQysV3DaVqjHCp2E&amp;expires=1785596705318"/>
          <p:cNvSpPr>
            <a:spLocks noChangeAspect="1" noChangeArrowheads="1"/>
          </p:cNvSpPr>
          <p:nvPr/>
        </p:nvSpPr>
        <p:spPr bwMode="auto">
          <a:xfrm>
            <a:off x="307974" y="7937"/>
            <a:ext cx="3903985" cy="41158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6587" y="2028368"/>
            <a:ext cx="3293603" cy="469118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0190" y="1253197"/>
            <a:ext cx="2815065" cy="4028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942954"/>
      </p:ext>
    </p:extLst>
  </p:cSld>
  <p:clrMapOvr>
    <a:masterClrMapping/>
  </p:clrMapOvr>
  <p:transition spd="slow">
    <p:cover dir="l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609598" y="116632"/>
            <a:ext cx="8210873" cy="132080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Творчество педагогов и учащихся Буйнакского района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9" y="1256855"/>
            <a:ext cx="2918012" cy="410445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759" y="1844824"/>
            <a:ext cx="2943509" cy="409828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5268" y="2564904"/>
            <a:ext cx="3025630" cy="4151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653141"/>
      </p:ext>
    </p:extLst>
  </p:cSld>
  <p:clrMapOvr>
    <a:masterClrMapping/>
  </p:clrMapOvr>
  <p:transition spd="slow">
    <p:cover dir="l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2133592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Презентация книги: </a:t>
            </a:r>
            <a:b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«Сердце хирурга»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Описание: G:\герои нашего времени\Гаджи Гаджиевич\седой усталый доктор\Документ-Microsoft-Office-Word-_2_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6" y="1571612"/>
            <a:ext cx="3571900" cy="5000660"/>
          </a:xfrm>
          <a:prstGeom prst="rect">
            <a:avLst/>
          </a:prstGeom>
          <a:noFill/>
        </p:spPr>
      </p:pic>
      <p:pic>
        <p:nvPicPr>
          <p:cNvPr id="5" name="Рисунок 4" descr="Описание: G:\герои нашего времени\Гаджи Гаджиевич\P1570295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0" y="4286256"/>
            <a:ext cx="4429156" cy="2286016"/>
          </a:xfrm>
          <a:prstGeom prst="rect">
            <a:avLst/>
          </a:prstGeom>
          <a:noFill/>
        </p:spPr>
      </p:pic>
      <p:pic>
        <p:nvPicPr>
          <p:cNvPr id="6" name="Рисунок 5" descr="Описание: G:\герои нашего времени\Гаджи Гаджиевич\IMG_2353_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0" y="1643050"/>
            <a:ext cx="4357718" cy="243840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cover dir="r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270509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Презентация проекта: </a:t>
            </a:r>
            <a:b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«Караван духовной истории»  </a:t>
            </a:r>
            <a:b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 Всероссийской  культурно-образовательной  акции </a:t>
            </a:r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«Ночь искусств»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Махачкале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" name="Содержимое 3" descr="Описание: G:\Хомяк\Новая папка\20171104_180340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34" y="2428868"/>
            <a:ext cx="4214842" cy="3947251"/>
          </a:xfrm>
          <a:prstGeom prst="rect">
            <a:avLst/>
          </a:prstGeom>
          <a:noFill/>
        </p:spPr>
      </p:pic>
      <p:pic>
        <p:nvPicPr>
          <p:cNvPr id="5" name="Рисунок 4" descr="Описание: C:\Users\7777\Downloads\23279517_820884134739573_620666518513909760_n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90" y="2428868"/>
            <a:ext cx="3857652" cy="392909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16436" y="332656"/>
            <a:ext cx="8229600" cy="1776402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Презентация книги: </a:t>
            </a:r>
            <a:b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«Горец верный Дагестану»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Описание: C:\Users\7777\Downloads\1_1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58" y="1428736"/>
            <a:ext cx="3714776" cy="5072098"/>
          </a:xfrm>
          <a:prstGeom prst="rect">
            <a:avLst/>
          </a:prstGeom>
          <a:noFill/>
        </p:spPr>
      </p:pic>
      <p:pic>
        <p:nvPicPr>
          <p:cNvPr id="5" name="Рисунок 4" descr="Описание: G:\герои нашего времени\Сайгид фото\DSC_0053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9013" y="1457536"/>
            <a:ext cx="4357718" cy="2428892"/>
          </a:xfrm>
          <a:prstGeom prst="rect">
            <a:avLst/>
          </a:prstGeom>
          <a:noFill/>
        </p:spPr>
      </p:pic>
      <p:pic>
        <p:nvPicPr>
          <p:cNvPr id="6" name="Рисунок 5" descr="Описание: G:\герои нашего времени\Сайгид фото\DSC_0173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4" y="4071942"/>
            <a:ext cx="4286280" cy="242889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71451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Презентация книги: </a:t>
            </a:r>
            <a:b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«Судьба тренера»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C:\Users\7777\Downloads\23668059_128628057809939_3925150167770071040_n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34" y="1714488"/>
            <a:ext cx="3929090" cy="464347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7777\Downloads\17075850_795891447241323_7550578821632622592_n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6" y="1714488"/>
            <a:ext cx="3929090" cy="46434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38130" y="214290"/>
            <a:ext cx="8229600" cy="1571636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Беседа о важности учебы в развитии спорта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G:\фототчет\20160407_161243 (2)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34" y="1785926"/>
            <a:ext cx="2867891" cy="160851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G:\фототчет\20160407_170917 (2)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480" y="3643314"/>
            <a:ext cx="5676900" cy="2838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G:\фототчет\20160413_12232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950" y="1785926"/>
            <a:ext cx="2109782" cy="17145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990716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Беседа о важности светского образования          в духовном развитии общества</a:t>
            </a: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Фото Каломбианы Солт.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5667" y="2214554"/>
            <a:ext cx="4015489" cy="2857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Фото Каломбианы Солт.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3643314"/>
            <a:ext cx="5429250" cy="304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79924" y="118375"/>
            <a:ext cx="8229600" cy="199071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Успехи и победы детей в Республиканских и в районных конкурсах,  исследования и  конференции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G:\фототчет\20170504_144312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14" y="2571744"/>
            <a:ext cx="6215106" cy="4071966"/>
          </a:xfrm>
          <a:prstGeom prst="rect">
            <a:avLst/>
          </a:prstGeom>
          <a:noFill/>
          <a:ln>
            <a:noFill/>
          </a:ln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1785926"/>
            <a:ext cx="87154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956050" algn="l"/>
              </a:tabLs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IV РЕСПУБЛИКАНСКИЙ КОНКУРС ИССЛЕДОВАТЕЛЬСКИХ ПРОЕКТОВ МЛАДШИХ ШКОЛЬНИКОВ «ПЕРВОЦВЕТ»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169168"/>
            <a:ext cx="8686800" cy="102758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Победители Всероссийского конкурса </a:t>
            </a:r>
            <a:b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«Герои нашего времени»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C:\Users\7777\Downloads\19933391_340785033025580_8378360534449258496_n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03648" y="1455739"/>
            <a:ext cx="6408712" cy="528562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227646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Муниципальный этап  XXII</a:t>
            </a:r>
            <a:r>
              <a:rPr sz="31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31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Республиканской научной конференции молодых исследователей </a:t>
            </a:r>
            <a:br>
              <a:rPr lang="ru-RU" sz="31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«Шаг в будущее»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5" name="Содержимое 4" descr="C:\Users\BRCRO\Desktop\3697da78-16c6-4529-a2a9-33f9e3f9a0c1Диана с грамотой - копия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536" y="2420888"/>
            <a:ext cx="3240360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BRCRO\Desktop\фото общее Шаг - копия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348880"/>
            <a:ext cx="4929222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0"/>
            <a:ext cx="8358246" cy="2161926"/>
          </a:xfrm>
        </p:spPr>
        <p:txBody>
          <a:bodyPr>
            <a:noAutofit/>
          </a:bodyPr>
          <a:lstStyle/>
          <a:p>
            <a:pPr algn="ctr"/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 </a:t>
            </a:r>
            <a:b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</a:b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Чиркейской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СОШ № 2 имени Саида </a:t>
            </a:r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Афанди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аль-</a:t>
            </a:r>
            <a:r>
              <a:rPr lang="ru-RU" sz="20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Чиркави</a:t>
            </a: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мероприятие на тему «Экстремизму-нет</a:t>
            </a: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!».</a:t>
            </a:r>
            <a:b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В нем принял участие </a:t>
            </a: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начальник 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отдела профилактических программ </a:t>
            </a: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проектов Министерства по делам молодёжи РД </a:t>
            </a: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Микаил</a:t>
            </a: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Микаилов</a:t>
            </a:r>
            <a:endParaRPr lang="ru-RU" sz="20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C:\Users\7777\Downloads\17076574_1854793754763526_896327020038848512_n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916832"/>
            <a:ext cx="6069192" cy="46281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49440351"/>
      </p:ext>
    </p:extLst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86800" cy="841248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ниги, созданные учащимися </a:t>
            </a: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уйнаского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района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C:\Users\5555\Desktop\20170314_11534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451" y="3620241"/>
            <a:ext cx="2162175" cy="2999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G:\телеф память\Camera\20170330_20281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336395"/>
            <a:ext cx="3024336" cy="256769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G:\фотоархив\20170316_113323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980728"/>
            <a:ext cx="2736304" cy="256769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2" descr="20170314_110557"/>
          <p:cNvSpPr>
            <a:spLocks noChangeArrowheads="1"/>
          </p:cNvSpPr>
          <p:nvPr/>
        </p:nvSpPr>
        <p:spPr bwMode="auto">
          <a:xfrm>
            <a:off x="182777" y="922566"/>
            <a:ext cx="2339849" cy="2448272"/>
          </a:xfrm>
          <a:prstGeom prst="rect">
            <a:avLst/>
          </a:prstGeom>
          <a:blipFill dpi="0" rotWithShape="0">
            <a:blip r:embed="rId5" cstate="print"/>
            <a:srcRect/>
            <a:stretch>
              <a:fillRect/>
            </a:stretch>
          </a:blip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 descr="C:\Users\5555\AppData\Local\Microsoft\Windows\Temporary Internet Files\Content.Word\20170314_111452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36196" y="3980468"/>
            <a:ext cx="2088232" cy="263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49440351"/>
      </p:ext>
    </p:extLst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7777\Desktop\книига\книги готовые\20170330_20294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4032448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7777\Desktop\книига\книги готовые\20170330_20293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16632"/>
            <a:ext cx="4107772" cy="3080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7777\Desktop\книига\книги готовые\20170116_175249_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01" y="3356992"/>
            <a:ext cx="4224469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7777\Desktop\книига\Книга\книига\ff592671954dff49bc30003957e7a740_h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9466" y="3345086"/>
            <a:ext cx="4138298" cy="3180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9440351"/>
      </p:ext>
    </p:extLst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04664"/>
            <a:ext cx="8919024" cy="6120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914569"/>
      </p:ext>
    </p:extLst>
  </p:cSld>
  <p:clrMapOvr>
    <a:masterClrMapping/>
  </p:clrMapOvr>
  <p:transition spd="slow">
    <p:cover dir="lu"/>
  </p:transition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337</TotalTime>
  <Words>515</Words>
  <Application>Microsoft Office PowerPoint</Application>
  <PresentationFormat>Экран (4:3)</PresentationFormat>
  <Paragraphs>83</Paragraphs>
  <Slides>31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8" baseType="lpstr">
      <vt:lpstr>Arial</vt:lpstr>
      <vt:lpstr>Calibri</vt:lpstr>
      <vt:lpstr>Monotype Corsiva</vt:lpstr>
      <vt:lpstr>Times New Roman</vt:lpstr>
      <vt:lpstr>Trebuchet MS</vt:lpstr>
      <vt:lpstr>Wingdings 3</vt:lpstr>
      <vt:lpstr>Аспект</vt:lpstr>
      <vt:lpstr>Управление образования Буйнакского района </vt:lpstr>
      <vt:lpstr>Презентация PowerPoint</vt:lpstr>
      <vt:lpstr>Проект  «Караван духовной истории» в ОУ Буйнакского района</vt:lpstr>
      <vt:lpstr>Презентация PowerPoint</vt:lpstr>
      <vt:lpstr>Презентация PowerPoint</vt:lpstr>
      <vt:lpstr>Презентация PowerPoint</vt:lpstr>
      <vt:lpstr>Встречи представителей АТК и Духовенства района  с  учащимися  образовательных учреждений  Буйнакского  района </vt:lpstr>
      <vt:lpstr>Систематические  заседания антитеррористической комиссии</vt:lpstr>
      <vt:lpstr>Профилактические беседы, круглые столы, форумы антитеррористической направленности  в школах Буйнакского района </vt:lpstr>
      <vt:lpstr>Беседа участников клуба: «Юные горцы» с Начальником  отдела профилактических программ и проектов Минмолодёжи РД Микаилом Микаиловым и общественным деятелем, кандидатом медицинских наук, доцентом кафедры психиатрии дагестанской медицинской академии Хасмухаммадом-хаджи  Абубакаровым </vt:lpstr>
      <vt:lpstr>Интервью участника ДЮО: «Юные горцы» с полномочным  представителем  Муфтията  РД  в Южном территориальном округе  Магди-хаджи Абидовым  на  тему:  «Нравственные истоки ислама» </vt:lpstr>
      <vt:lpstr>Районный конкурс исследовательских проектов: «Мое село» </vt:lpstr>
      <vt:lpstr>Муниципальный конкурс  литературно - биографических очерков и исследовательских проектов учащихся  на тему:  «Духовные просветители, ученые - богословы  моего села» </vt:lpstr>
      <vt:lpstr>Круглый стол «Караван духовной истории» </vt:lpstr>
      <vt:lpstr>Беседы учащихся с представителями духовенства</vt:lpstr>
      <vt:lpstr>Неделя  исламской  культуры в БУЙНАКСКОМ РАЙОНЕ  </vt:lpstr>
      <vt:lpstr>Творчество педагогов и учащихся Буйнакского района</vt:lpstr>
      <vt:lpstr>Творчество педагогов и учащихся Буйнакского района</vt:lpstr>
      <vt:lpstr>Презентация книги:  «Сердце хирурга» </vt:lpstr>
      <vt:lpstr>Презентация проекта:  «Караван духовной истории»   во Всероссийской  культурно-образовательной  акции                             «Ночь искусств» в Махачкале </vt:lpstr>
      <vt:lpstr>Презентация книги:  «Горец верный Дагестану» </vt:lpstr>
      <vt:lpstr>Презентация книги:  «Судьба тренера» </vt:lpstr>
      <vt:lpstr>Беседа о важности учебы в развитии спорта</vt:lpstr>
      <vt:lpstr>Беседа о важности светского образования          в духовном развитии общества</vt:lpstr>
      <vt:lpstr>Успехи и победы детей в Республиканских и в районных конкурсах,  исследования и  конференции </vt:lpstr>
      <vt:lpstr>Победители Всероссийского конкурса  «Герои нашего времени»</vt:lpstr>
      <vt:lpstr>Муниципальный этап  XXIII Республиканской научной конференции молодых исследователей  «Шаг в будущее»  </vt:lpstr>
      <vt:lpstr>  В Чиркейской СОШ № 2 имени Саида Афанди аль-Чиркави   мероприятие на тему «Экстремизму-нет!». В нем принял участие начальник отдела профилактических программ  и проектов Министерства по делам молодёжи РД  Микаил  Микаилов</vt:lpstr>
      <vt:lpstr>Книги, созданные учащимися Буйнаского района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Управление образования Буйнакского района </dc:title>
  <dc:creator>1</dc:creator>
  <cp:lastModifiedBy>Admin</cp:lastModifiedBy>
  <cp:revision>44</cp:revision>
  <dcterms:created xsi:type="dcterms:W3CDTF">2017-12-20T11:16:22Z</dcterms:created>
  <dcterms:modified xsi:type="dcterms:W3CDTF">2026-07-31T10:32:06Z</dcterms:modified>
</cp:coreProperties>
</file>