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3" r:id="rId2"/>
    <p:sldId id="30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8" r:id="rId33"/>
    <p:sldId id="287" r:id="rId34"/>
    <p:sldId id="289" r:id="rId35"/>
    <p:sldId id="293" r:id="rId36"/>
    <p:sldId id="290" r:id="rId37"/>
    <p:sldId id="294" r:id="rId38"/>
    <p:sldId id="291" r:id="rId39"/>
    <p:sldId id="292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6858000" cy="9144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8534400"/>
            <a:ext cx="6856214" cy="60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8445755"/>
            <a:ext cx="6856214" cy="853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220" y="1011936"/>
            <a:ext cx="5657850" cy="475488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8779" y="5940828"/>
            <a:ext cx="5657850" cy="1524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579120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353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189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8534400"/>
            <a:ext cx="6856214" cy="60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8445755"/>
            <a:ext cx="6856214" cy="853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1011936"/>
            <a:ext cx="5657850" cy="475488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5937504"/>
            <a:ext cx="5657850" cy="1524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579120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513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17220" y="382139"/>
            <a:ext cx="5657850" cy="193434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7220" y="2460979"/>
            <a:ext cx="2777490" cy="5364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7580" y="2460982"/>
            <a:ext cx="2777490" cy="53644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302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617220" y="382139"/>
            <a:ext cx="5657850" cy="193434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2461403"/>
            <a:ext cx="2777490" cy="981709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" y="3443112"/>
            <a:ext cx="2777490" cy="43823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97580" y="2461403"/>
            <a:ext cx="2777490" cy="981709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97580" y="3443112"/>
            <a:ext cx="2777490" cy="43823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913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856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87" y="8534400"/>
            <a:ext cx="6856214" cy="60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0" y="8445755"/>
            <a:ext cx="6856214" cy="853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350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" y="0"/>
            <a:ext cx="2278570" cy="91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2272540" y="0"/>
            <a:ext cx="36005" cy="9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792479"/>
            <a:ext cx="1800225" cy="30480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5178" y="975360"/>
            <a:ext cx="3757045" cy="7010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7175" y="3901440"/>
            <a:ext cx="1800225" cy="4505499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1851" y="8613049"/>
            <a:ext cx="1472912" cy="486833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700337" y="8613049"/>
            <a:ext cx="2614613" cy="486833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15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6604000"/>
            <a:ext cx="6856214" cy="254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" y="6553435"/>
            <a:ext cx="6856214" cy="853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6766560"/>
            <a:ext cx="5692140" cy="1097280"/>
          </a:xfrm>
        </p:spPr>
        <p:txBody>
          <a:bodyPr tIns="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" y="0"/>
            <a:ext cx="6857992" cy="6553435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219" y="7876032"/>
            <a:ext cx="5692140" cy="79248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03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249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8534400"/>
            <a:ext cx="6856214" cy="60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8445755"/>
            <a:ext cx="6856214" cy="853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53040"/>
            <a:ext cx="1478756" cy="767656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53039"/>
            <a:ext cx="4350544" cy="767656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48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8534400"/>
            <a:ext cx="6858001" cy="60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8445754"/>
            <a:ext cx="6858001" cy="8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7220" y="382139"/>
            <a:ext cx="5657850" cy="193434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19" y="2460979"/>
            <a:ext cx="5657851" cy="536448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1" y="8613049"/>
            <a:ext cx="1390652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73480" y="8613049"/>
            <a:ext cx="2712827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69009" y="8613049"/>
            <a:ext cx="738014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671362" y="2317127"/>
            <a:ext cx="56064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04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citaty.info/book/nassim-nikolas-taleb-chernyi-lebed" TargetMode="Externa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648" y="577295"/>
            <a:ext cx="63367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Общечеловеческие ценности»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рамках реализации муниципальной программы «Духовно-нравственное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оспитание в системе образования Буйнакского района 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2026-2031 годы»</a:t>
            </a:r>
          </a:p>
          <a:p>
            <a:pPr algn="ctr"/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0648" y="3635896"/>
            <a:ext cx="63367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Тематическое планирование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2026-2027 учебный год</a:t>
            </a: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798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632" y="277427"/>
            <a:ext cx="6741368" cy="8471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 «Общечеловеческие ценности»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формировать личность творческую, самостоятельную, гуманную, способную ценить себя и уважать других, формировать опыт самостоятельной деятельности и личной ответственности  обучающихся.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развитие самосознания, становление активной жизненной позиции, формирование потребности </a:t>
            </a:r>
            <a:r>
              <a:rPr lang="ru-RU" sz="1200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к </a:t>
            </a: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самосовершенствованию и саморазвитию, способности успешно адаптироваться в окружающем мире.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формирование гуманистического отношения к окружающему миру, толерантности, </a:t>
            </a:r>
            <a:r>
              <a:rPr lang="ru-RU" sz="1200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приобщение              </a:t>
            </a: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общечеловеческим ценностям, освоение этих ценностей;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-формирование целостной и научно обоснованной картины мира, развитие познавательных способностей;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вовлечение в воспитательную деятельность всех воспитательных сил и соц. партнеров ОУ района;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использование методик  психолого-педагогической  диагностики для  изучения процессов развития личности ученика, исследования воспитательного потенциала семьи, определения степени </a:t>
            </a:r>
            <a:r>
              <a:rPr lang="ru-RU" sz="1200" dirty="0" err="1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коллектива.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5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Главные Человеческие Ценности, </a:t>
            </a: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которыми </a:t>
            </a:r>
            <a:r>
              <a:rPr lang="ru-RU" sz="1200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являются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Истина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b="1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Праведность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b="1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Мир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b="1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Любовь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b="1" dirty="0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Ненасилие</a:t>
            </a: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ts val="1615"/>
              </a:lnSpc>
              <a:spcBef>
                <a:spcPts val="145"/>
              </a:spcBef>
              <a:spcAft>
                <a:spcPts val="0"/>
              </a:spcAf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Они соответствуют 5 аспектам человеческой личности.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610"/>
              </a:lnSpc>
              <a:spcBef>
                <a:spcPts val="25"/>
              </a:spcBef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5085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Истина, Правда - </a:t>
            </a: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Интеллектуальная сфера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61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5085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Праведное поведение - </a:t>
            </a: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Физический аспект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61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5085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Мир, Спокойствие - </a:t>
            </a: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Эмоциональный аспект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61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5085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Любовь - </a:t>
            </a: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Психический аспект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61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5085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Ненасилие - </a:t>
            </a:r>
            <a:r>
              <a:rPr lang="ru-RU" sz="1200" b="1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Духовный аспект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631190" algn="just">
              <a:lnSpc>
                <a:spcPts val="1610"/>
              </a:lnSpc>
              <a:spcBef>
                <a:spcPts val="840"/>
              </a:spcBef>
              <a:spcAft>
                <a:spcPts val="0"/>
              </a:spcAf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Программа предусматривает использование 2 методов обучения: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610"/>
              </a:lnSpc>
              <a:spcBef>
                <a:spcPts val="25"/>
              </a:spcBef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13081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Прямое преподавание общечеловеческих ценностей в кружках, клубах, на классных часах.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610"/>
              </a:lnSpc>
              <a:spcBef>
                <a:spcPts val="50"/>
              </a:spcBef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13081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Интегральное образование в школах, когда духовные ценности встроены в ткань каждого преподаваемого урока и реализуют воспитательную цель урока.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ts val="1610"/>
              </a:lnSpc>
              <a:spcBef>
                <a:spcPts val="50"/>
              </a:spcBef>
              <a:spcAft>
                <a:spcPts val="0"/>
              </a:spcAft>
              <a:tabLst>
                <a:tab pos="13081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ts val="1610"/>
              </a:lnSpc>
              <a:spcBef>
                <a:spcPts val="50"/>
              </a:spcBef>
              <a:spcAft>
                <a:spcPts val="0"/>
              </a:spcAft>
              <a:tabLst>
                <a:tab pos="130810" algn="l"/>
              </a:tabLst>
            </a:pPr>
            <a:r>
              <a:rPr lang="ru-RU" sz="1200" dirty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Идея состоит в том, что все образовательные учреждения района реализуют данный проект одновременно в течение года. Ценности распределены на 25 учебных недель, одна неделя- одна ценность. К каждой ценности подобраны цитаты, притчи, произведения, рисунки, примеры из истории с учётом возрастных особенностей детей. Исполнителями программы являются классные руководители, которые осуществляют прямое преподавание на классных часах,  проводят беседы, встречи с интересными людьми и т.д.; учителя- предметники, которые реализуют косвенное преподавание, исполняя воспитательную цель каждого урока; психологи, осуществляющие анкетирования по различным направлениям и </a:t>
            </a:r>
            <a:r>
              <a:rPr lang="ru-RU" sz="1200" dirty="0" err="1" smtClean="0">
                <a:solidFill>
                  <a:srgbClr val="24406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86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2483768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6000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Ценность-</a:t>
            </a: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ПРАВДИВОСТЬ</a:t>
            </a:r>
            <a:endParaRPr lang="ru-RU" sz="6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www.ayurv.ru/wp-content/uploads/2010/04/CHestnos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936" y="4716016"/>
            <a:ext cx="424201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808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635896"/>
            <a:ext cx="6137910" cy="1402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мысль:</a:t>
            </a:r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3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ГОВОРИ ПРАВДУ»</a:t>
            </a:r>
            <a:endParaRPr lang="ru-RU" sz="53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http://www.rivercitystaffing.com/files/2015/05/loyalty-pano_201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5796136"/>
            <a:ext cx="620869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258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4664" y="1619672"/>
            <a:ext cx="61206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повелось уже веками: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Обжегшись, мы не лезем в пламя.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тот, кто правду говорит,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Бывает беспощадно бит.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Г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Сакс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4664" y="3203848"/>
            <a:ext cx="58326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хочет, чтобы правда была на его стороне, но не каждый хочет быть на стороне правды.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Р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Уэйтли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4664" y="5292080"/>
            <a:ext cx="58326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говорите только правду, вам не нужно ни о чем помнить.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Марк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Твен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2048" y="6228184"/>
            <a:ext cx="6021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очень много слов, чтобы не сказать правды.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Каменьская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755576"/>
            <a:ext cx="58326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правда проступает сквозь туман, 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терпит поражение обман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   </a:t>
            </a:r>
          </a:p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Фирдоуси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4664" y="4545866"/>
            <a:ext cx="59046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всегда отважна.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</a:t>
            </a:r>
            <a:r>
              <a:rPr lang="ru-RU" b="1" i="1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Ч.Диккенс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6672" y="7092280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ничего слаще, чем свет правды.</a:t>
            </a:r>
            <a:b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Цицерон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6672" y="7858234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правды на земле, но правды нет и выше.</a:t>
            </a:r>
            <a:br>
              <a:rPr lang="ru-R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А. Пушкин</a:t>
            </a:r>
            <a:endParaRPr lang="ru-R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0688" y="-45223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 ПРАВДИВОСТИ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412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0648" y="107504"/>
            <a:ext cx="64087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про правду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Раньше Правда ходила по улицам голая. Это, конечно, не понравилось людям, и никто не пускал её к себе в дом. Однажды, когда грустная Правда бродила по улицам, она встретила Притчу, одетую в красивые одежды, радовавшую глаз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спросила Правду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Почему ты ходишь по улицам голая и такая грустная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печально опустила голову и сказала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Сестра моя, я опускаюсь всё ниже и ниже. Я уже стара и несчастна, поэтому люди удаляются от меня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Не может быть, – сказала Притча, – что люди удаляются от тебя потому, что ты стара. Я вот тоже не моложе тебя, но чем старше становлюсь, тем больше во мне находят. Я открою тебе секрет: люди не любят простых, открытых вещей. Они предпочитают, чтобы вещи были немного скрыты и приукрашены. Давай я тебе одолжу несколько своих красивых платьев, и ты сразу увидишь, как полюбят тебя люди</a:t>
            </a:r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приняла совет Притчи и оделась в её красивые одежды. И вот чудо – с того дня никто не убегал от неё, и её принимали с радостью и с улыбкой. С тех пор 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 и Притча не расстаются</a:t>
            </a: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0648" y="3635896"/>
            <a:ext cx="32043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Мысли о </a:t>
            </a:r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правоте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просто живущим без лишних сомнений-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 думать приходится меньше других.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слово всегда остаётся последним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каждой картине – решающим штрих.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Гораздо труднее тому индивиду,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ищет единственно-верный ответ.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Привыкшему мыслить, бывает обидно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не находит его много лет.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Таких неуверенных много на свете,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я почему-то попал в их число.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Бываем наивны, как малые дети,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Боимся, сказав, причинить людям зло.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вдруг наша правда кого-то обидит,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Покажется грубостью колкостью фраз?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можем подумать, но в письменном виде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Нести не готовы её напоказ.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 разум и чувства без умолку спорят.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Стесняемся высказать мысли не те.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пишет лишь тот на заборе- 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твёрдо уверен в своей правоте.</a:t>
            </a:r>
            <a:b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28392" y="3851920"/>
            <a:ext cx="314096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истина? Что истина…</a:t>
            </a:r>
          </a:p>
          <a:p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ловко и заманчиво,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желании неискреннем,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злом тягчайшим, в складчину,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Прикинулась ложь истиной.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Даёт, смотря на чёрное 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Усматривать в нём белое.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Завистливая, вздорная,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 кознях преуспевшая,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пути сбивая праведных,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 ставит с ног на голову.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одеждах правды, краденых,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быть ей больше голою!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истина? Что истина...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Ей суждено, за давностью,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Устав от лжи неистовой, </a:t>
            </a:r>
            <a:b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Довольствоваться малостью.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213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2771800"/>
            <a:ext cx="6137910" cy="1402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dirty="0" smtClean="0"/>
              <a:t>Ценность –</a:t>
            </a:r>
            <a:br>
              <a:rPr lang="ru-RU" sz="6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67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БЕССТРАШИЕ</a:t>
            </a:r>
            <a:endParaRPr lang="ru-RU" sz="67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http://www.nvspb.ru/photo/114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4283968"/>
            <a:ext cx="476250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164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419872"/>
            <a:ext cx="6137910" cy="1402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Основная мысль: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МЕЛО ВСТРЕЧАЙ СВОИ СТРАХИ И ОНИ ИСЧЕЗНУТ»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tut-interesno.org/wp-content/uploads/2013/01/sm0qlOaZD6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744" y="4860032"/>
            <a:ext cx="4716016" cy="31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953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2656" y="574392"/>
            <a:ext cx="619268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Бесстрашие — это 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глаза человеческого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благородства.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Бесстрашный человек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видит добро и зло не только глазами, но и сердцем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В.Сухомлинский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2656" y="2251482"/>
            <a:ext cx="619268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только смельчаки, обладающие незаурядной отвагой и верой в свои силы, основанной, конечно, на действительном обладании этими силами, способны бесстрашно смотреть жизни в лицо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Теодор Драйзер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2656" y="4067944"/>
            <a:ext cx="619268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быть бесстрашным, ты должен уметь испытывать страх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Джулиана </a:t>
            </a:r>
            <a:r>
              <a:rPr lang="ru-RU" b="1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5459323"/>
            <a:ext cx="61206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Победа над другими даёт силу, победа над собой — бесстрашие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Лао-Цзы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0040" y="6683459"/>
            <a:ext cx="616530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Единственный путь наслаждаться жизнью – быть бесстрашным и не бояться поражений и бедствий.</a:t>
            </a:r>
            <a:b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Джавахарлал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0688" y="-45223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 БЕССТРАШИИ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359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2656" y="601677"/>
            <a:ext cx="6192688" cy="8063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Басня Леонардо да </a:t>
            </a:r>
            <a:r>
              <a:rPr lang="ru-RU" b="1" dirty="0" smtClean="0"/>
              <a:t>Винчи</a:t>
            </a:r>
          </a:p>
          <a:p>
            <a:pPr algn="ctr"/>
            <a:endParaRPr lang="ru-RU" b="1" dirty="0"/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Старый орёл давно потерял счёт годам, живя в гордом одиночестве среди неприступных скал. Но силы ему стали изменять, и он почувствовал, что конец его близок. Мощным призывным клёкотом орёл созвал своих сыновей, живших на склонах соседних гор. Когда все были в сборе, он оглядел каждого и молвил: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Все вы вскормлены, взращены мной и с малых лет приучены смело смотреть солнцу в глаза. Я уморил голодом тех ваших братьев, кои не переносили ослепительного сиянья. Вот отчего вы по праву летаете выше всех остальных птиц. И горе тому, кто посмеет приблизиться к вашему гнезду! Всё живое трепещет перед вами. Но будьте великодушны и не чините зла слабым и беззащитным. Не забывайте старую добрую истину: бояться себя заставишь, а уважать не принудишь.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Молодые орлы с почтением внимали речам родителя.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Дни мои сочтены, — продолжал тот. — Но в гнезде я не хочу умирать. Нет! В последний раз устремлюсь в заоблачную высь, куда смогут поднять меня крылья. Я полечу навстречу солнцу, чтобы в его лучах сжечь старые перья, и тотчас рухну в морскую пучину.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этих словах воцарилась такая тишина, что даже горное эхо не осмелилось её нарушить.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Но знайте! — сказал отец сыновьям напоследок. — В этот самый миг должно свершиться чудо: из воды я вновь выйду молодым и сильным, чтобы прожить новую жизнь. И вас ждёт та же участь. Таков наш орлиный жребий!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вот, расправив крылья, старый орёл поднялся в свой последний полёт. Гордый и величавый, он сделал прощальный круг над скалой, где взрастил многочисленное потомство и прожил долгие годы. Храня глубокое молчание, его сыновья наблюдали, как орёл смело устремился навстречу солнцу.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8391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4427984"/>
            <a:ext cx="6137910" cy="1402080"/>
          </a:xfrm>
        </p:spPr>
        <p:txBody>
          <a:bodyPr>
            <a:noAutofit/>
          </a:bodyPr>
          <a:lstStyle/>
          <a:p>
            <a:pPr lvl="0" algn="ctr"/>
            <a:r>
              <a:rPr lang="ru-RU" sz="600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</a:t>
            </a:r>
            <a: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b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СМИРЕНИЕ</a:t>
            </a: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www.godsstation.org/images/pics2/1024x768_pray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816" y="5004048"/>
            <a:ext cx="36484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4617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025904"/>
            <a:ext cx="6137910" cy="14020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/>
              </a:rPr>
              <a:t>Основная </a:t>
            </a:r>
            <a:r>
              <a:rPr lang="ru-RU" dirty="0" smtClean="0">
                <a:effectLst/>
              </a:rPr>
              <a:t>мысль:</a:t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i="1" u="sng" dirty="0" smtClean="0">
                <a:effectLst/>
              </a:rPr>
              <a:t> </a:t>
            </a:r>
            <a:br>
              <a:rPr lang="ru-RU" i="1" u="sng" dirty="0" smtClean="0">
                <a:effectLst/>
              </a:rPr>
            </a:br>
            <a:r>
              <a:rPr lang="ru-RU" dirty="0" smtClean="0">
                <a:solidFill>
                  <a:srgbClr val="FF0000"/>
                </a:solidFill>
                <a:effectLst/>
              </a:rPr>
              <a:t>«СМИРЕНИЕ – ОСНОВА ДУХОВНОЙ ПРАКТИКИ"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mahalla1.ru/wp-content/uploads/2015/12/bezgreshnyi-ro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5096691"/>
            <a:ext cx="621361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013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0688" y="-45223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 СМИРЕНИИ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656" y="683568"/>
            <a:ext cx="61926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Смирение не означает слабость или покорность. Оно не ведет к фатализму или к подчинению. Напротив. В смирении заложена настоящая сила, которая созревает внутри человека. Тот, кто смиряется перед священной сущностью природы, будет жить в невозмутимом покое и безмятежности, даже если весь мир погрузится в 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хаос. </a:t>
            </a:r>
          </a:p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</a:t>
            </a:r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Элиф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Шафак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2656" y="2843808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Смирение — это неуязвимость.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Мария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Эбнер-Эшенбах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4664" y="3707904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Исполнимся смирения за весь род человеческий, чтобы иметь возможность гордиться человеком.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Жан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Жак Руссо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4739823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Героический подвиг на войне, по сравнению с подвигом смирения, – ничто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Дарий философ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6672" y="5796136"/>
            <a:ext cx="59046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Гордость человека унижает его, а смиренный духом приобретает честь.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Автор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Библия Пр. 29.23.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4664" y="6732240"/>
            <a:ext cx="61206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в мире ничего нежнее и уступчивее, чем вода, а между тем, нападая на жёсткое и твёрдое, ничего не может быть сильнее её. Слабый побеждает сильного. Нежный побеждает жестокого. Смиренный побеждает гордого. Все в мире знают это, но никто не хочет исполнять. </a:t>
            </a:r>
            <a:endParaRPr lang="ru-RU" b="1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Автор </a:t>
            </a:r>
            <a:r>
              <a:rPr lang="ru-RU" b="1" dirty="0" err="1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Лао-цзы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0508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2656" y="611560"/>
            <a:ext cx="61926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***</a:t>
            </a:r>
          </a:p>
          <a:p>
            <a:pPr fontAlgn="base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Однажды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собрались достойные воины для того, чтобы проверить, кто из них самый смелый и бесстрашный. Они сражались на мечах, бились на кулаках, ходили с голыми руками на медведя и тигра. Но какие бы испытания они себе ни устраивали, так и не смогли выбрать из своей среды самого смелого и бесстрашного. Тогда они обратились к девушке, наблюдавшей за их состязаниями, и просили её выбрать самого смелого и бесстрашного. Девушка задала только один вопрос:</a:t>
            </a:r>
          </a:p>
          <a:p>
            <a:pPr fontAlgn="base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Кто из вас расскажет мне о своей слабости, о том, чего он боится больше всего на свете? Никто из воинов так и не смог признаться девушке в своих страхах.</a:t>
            </a:r>
          </a:p>
          <a:p>
            <a:pPr fontAlgn="base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тогда она сказала:</a:t>
            </a:r>
          </a:p>
          <a:p>
            <a:pPr fontAlgn="base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Самый смелый не тот, кто способен победить другого человека. Самый смелый тот, кому хватает смирения признать свой страх!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4704" y="-45223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ПРИТЧИ О СМИРЕНИИ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2656" y="4355976"/>
            <a:ext cx="61926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***</a:t>
            </a:r>
          </a:p>
          <a:p>
            <a:pPr fontAlgn="base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Бог создавал мир, Он сотворил два светила великих.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Но, Господи, — сказало Богу солнце, — невозможно двум царям один венец носить.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Значит, — ответил Всевышний, — один из вас должен сам умалить себя.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За то ли, Господи, что я правдивое слово молвило, Ты повелеваешь мне умалить себя? — возмутилось солнце. — Пусть луна себя умалит, а я ни за что не соглашусь.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Что ты, луна, на это скажешь? — спрашивает Бог луну — Солнце верно говорит, — отвечает луна.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Не может быть двух господ на небесной тверди одновременно. Я отойду в тень. Буду появляться только тогда, когда солнца нет на небе. Пусть оно сияет ярче, а я свой свет притушу.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отвечал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Всемилосердный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Бог: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Ты смиренна, луна, пусть же на радость и в утешение тебе звезды станут твоими спутниками.</a:t>
            </a:r>
          </a:p>
          <a:p>
            <a:pPr fontAlgn="base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прекрасно, спору нет. Но отныне оно навсегда останется в одиночестве. Так и повелось с той поры. Лишь изредка позволяет Господь луне показаться солнцу — бледной тенью, в утренние часы. Но нет солнцу утешения от этих призрачных встреч.</a:t>
            </a:r>
          </a:p>
        </p:txBody>
      </p:sp>
    </p:spTree>
    <p:extLst>
      <p:ext uri="{BB962C8B-B14F-4D97-AF65-F5344CB8AC3E}">
        <p14:creationId xmlns:p14="http://schemas.microsoft.com/office/powerpoint/2010/main" val="1330714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779912"/>
            <a:ext cx="6137910" cy="1402080"/>
          </a:xfrm>
        </p:spPr>
        <p:txBody>
          <a:bodyPr>
            <a:noAutofit/>
          </a:bodyPr>
          <a:lstStyle/>
          <a:p>
            <a:pPr lvl="0" algn="ctr"/>
            <a:r>
              <a:rPr lang="ru-RU" sz="540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</a:t>
            </a:r>
            <a:r>
              <a:rPr lang="ru-RU" sz="54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54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УЧЕБЕ </a:t>
            </a:r>
            <a:br>
              <a:rPr lang="ru-RU" sz="5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D:\компьютер\диск D\Мои документы\Программа одаренные дети\Фото\2013\Одаренные выпускники 2013\Одаренные выпускники1\IMG_67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229" y="4613684"/>
            <a:ext cx="4833156" cy="322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777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707904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effectLst/>
              </a:rPr>
              <a:t/>
            </a:r>
            <a:br>
              <a:rPr lang="ru-RU" sz="4400" dirty="0" smtClean="0">
                <a:effectLst/>
              </a:rPr>
            </a:br>
            <a:r>
              <a:rPr lang="ru-RU" sz="4400" dirty="0">
                <a:effectLst/>
              </a:rPr>
              <a:t/>
            </a:r>
            <a:br>
              <a:rPr lang="ru-RU" sz="4400" dirty="0">
                <a:effectLst/>
              </a:rPr>
            </a:br>
            <a:r>
              <a:rPr lang="ru-RU" sz="4400" dirty="0" smtClean="0">
                <a:effectLst/>
              </a:rPr>
              <a:t/>
            </a:r>
            <a:br>
              <a:rPr lang="ru-RU" sz="4400" dirty="0" smtClean="0">
                <a:effectLst/>
              </a:rPr>
            </a:br>
            <a:r>
              <a:rPr lang="ru-RU" sz="4400" dirty="0">
                <a:effectLst/>
              </a:rPr>
              <a:t/>
            </a:r>
            <a:br>
              <a:rPr lang="ru-RU" sz="4400" dirty="0">
                <a:effectLst/>
              </a:rPr>
            </a:br>
            <a:r>
              <a:rPr lang="ru-RU" sz="4400" dirty="0" smtClean="0">
                <a:effectLst/>
              </a:rPr>
              <a:t/>
            </a:r>
            <a:br>
              <a:rPr lang="ru-RU" sz="4400" dirty="0" smtClean="0">
                <a:effectLst/>
              </a:rPr>
            </a:br>
            <a:r>
              <a:rPr lang="ru-RU" sz="4400" dirty="0">
                <a:effectLst/>
              </a:rPr>
              <a:t/>
            </a:r>
            <a:br>
              <a:rPr lang="ru-RU" sz="4400" dirty="0">
                <a:effectLst/>
              </a:rPr>
            </a:br>
            <a:r>
              <a:rPr lang="ru-RU" sz="4400" dirty="0" smtClean="0">
                <a:effectLst/>
              </a:rPr>
              <a:t/>
            </a:r>
            <a:br>
              <a:rPr lang="ru-RU" sz="4400" dirty="0" smtClean="0">
                <a:effectLst/>
              </a:rPr>
            </a:br>
            <a:r>
              <a:rPr lang="ru-RU" sz="4400" dirty="0">
                <a:effectLst/>
              </a:rPr>
              <a:t/>
            </a:r>
            <a:br>
              <a:rPr lang="ru-RU" sz="4400" dirty="0">
                <a:effectLst/>
              </a:rPr>
            </a:br>
            <a:r>
              <a:rPr lang="ru-RU" sz="4400" dirty="0" smtClean="0">
                <a:effectLst/>
              </a:rPr>
              <a:t/>
            </a:r>
            <a:br>
              <a:rPr lang="ru-RU" sz="4400" dirty="0" smtClean="0">
                <a:effectLst/>
              </a:rPr>
            </a:br>
            <a:r>
              <a:rPr lang="ru-RU" sz="4400" dirty="0">
                <a:effectLst/>
              </a:rPr>
              <a:t/>
            </a:r>
            <a:br>
              <a:rPr lang="ru-RU" sz="4400" dirty="0">
                <a:effectLst/>
              </a:rPr>
            </a:br>
            <a:r>
              <a:rPr lang="ru-RU" sz="4400" dirty="0" smtClean="0">
                <a:effectLst/>
              </a:rPr>
              <a:t>Основная </a:t>
            </a:r>
            <a:r>
              <a:rPr lang="ru-RU" sz="4400" dirty="0">
                <a:effectLst/>
              </a:rPr>
              <a:t>мысль:</a:t>
            </a:r>
            <a:br>
              <a:rPr lang="ru-RU" sz="4400" dirty="0">
                <a:effectLst/>
              </a:rPr>
            </a:b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"УЧЕНИЕ - ЭТО РАДОСТЬ« 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www.concept.kg/upload/image/eduguidemalaysia_net%20ed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776" y="5724128"/>
            <a:ext cx="415157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185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8720" y="-45223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ОБ  УЧЁБЕ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4664" y="611560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Жалок тот ученик, который не превосходит своего учителя.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Леонардо 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Винчи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4664" y="1403648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не обучился в юности, того старость бывает скучна.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Екатерина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Алексеевна 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4664" y="1979712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Учатся у тех, кого любят.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Иоганн Вольфганг Гёте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2771800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древности люди учились для того, чтобы совершенствовать себя. Ныне учатся для того, чтобы удивить других.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Конфуций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Кун-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Цзы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04664" y="3995936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Чему бы ты ни учился, ты учишься для себя.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</a:t>
            </a:r>
            <a:r>
              <a:rPr lang="ru-RU" b="1" i="1" u="sng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Петроний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4664" y="4788024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Ничему тому, что важно знать, научить нельзя, — все, что может сделать учитель, это указать дорожки.</a:t>
            </a:r>
            <a:b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lang="ru-RU" b="1" i="1" u="sng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Олдингтон </a:t>
            </a:r>
            <a:r>
              <a:rPr lang="ru-RU" b="1" i="1" u="sng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Ричард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4664" y="5803101"/>
            <a:ext cx="59766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Ученикам, чтобы преуспеть, надо догонять тех, кто впереди, и не ждать тех, кто позади.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Аристотель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32656" y="6761271"/>
            <a:ext cx="61206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не количество знаний, а качество их. Можно знать очень многое, не зная самого нужного.</a:t>
            </a:r>
            <a:b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</a:t>
            </a:r>
            <a:r>
              <a:rPr lang="ru-RU" b="1" i="1" u="sng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Толстой </a:t>
            </a:r>
            <a:r>
              <a:rPr lang="ru-RU" b="1" i="1" u="sng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 </a:t>
            </a:r>
            <a:r>
              <a:rPr lang="ru-RU" b="1" i="1" u="sng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Николаевич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Учение — только свет, по народной пословице, — оно также и свобода. Ничто так не освобождает человека, как знание...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ru-RU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Тургенев </a:t>
            </a:r>
            <a:r>
              <a:rPr lang="ru-RU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 Сергеевич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551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2736" y="-45223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О ЗНАНИЯХ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656" y="767179"/>
            <a:ext cx="6192688" cy="812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Император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Китая сидел на помосте под навесом и читал книгу. Внизу мастер-колесник ремонтировал его карету. Император отложил книгу и стал наблюдать за действиями старого мастера, а потом спросил его: – Почему ты такой старый и сам ремонтируешь карету? Неужели у тебя нет помощника? Мастер ответил: – Твоя, правда, государь. Ремеслу то я научил своих сыновей, а вот искусство своё передать им не могу. А здесь работа ответственная, требуется особое искусство. Император сказал: – Что-то ты мудрёно рассуждаешь! Поясни-ка попроще свою мысль. Старый мастер сказал: – Могу я тебя спросить, что ты читаешь? И жив ли человек, который написал эту книгу? Император начал сердиться. Старик, видя это, сказал: – Не сердись, пожалуйста, я сейчас поясню свою мысль. Видишь ли, мои сыновья делают хорошие колеса, но они не достигли совершенства в этом деле. Я достиг его, но как им передать мой опыт? Истина посередине… Если сделать колесо крепким, то оно будет тяжёлым и некрасивым. Если постараться сделать его изящным, то оно будет ненадёжным. Где та грань, та мера, которой я руководствуюсь? Она внутри меня, я постиг её. Это и есть искусство, но как его передать? В твоей карете колёса должны быть изящными и крепкими одновременно. Вот и приходится мне, старику, самому делать их. Так и трактат, который ты читаешь. Человек, написавший его много веков назад, достиг высокого понимания, но передать это понимание нет никакой возможности.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169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059832"/>
            <a:ext cx="6137910" cy="1402080"/>
          </a:xfrm>
        </p:spPr>
        <p:txBody>
          <a:bodyPr>
            <a:noAutofit/>
          </a:bodyPr>
          <a:lstStyle/>
          <a:p>
            <a:pPr lvl="0" algn="ctr"/>
            <a:r>
              <a:rPr lang="ru-RU" sz="4800" u="sng" dirty="0" smtClean="0">
                <a:effectLst/>
              </a:rPr>
              <a:t> Ценность</a:t>
            </a:r>
            <a:r>
              <a:rPr lang="ru-RU" sz="4800" dirty="0" smtClean="0">
                <a:effectLst/>
              </a:rPr>
              <a:t>-</a:t>
            </a:r>
            <a:br>
              <a:rPr lang="ru-RU" sz="4800" dirty="0" smtClean="0">
                <a:effectLst/>
              </a:rPr>
            </a:br>
            <a:r>
              <a:rPr lang="ru-RU" sz="4800" dirty="0">
                <a:effectLst/>
              </a:rPr>
              <a:t/>
            </a:r>
            <a:br>
              <a:rPr lang="ru-RU" sz="4800" dirty="0">
                <a:effectLst/>
              </a:rPr>
            </a:br>
            <a:r>
              <a:rPr lang="ru-RU" sz="4800" dirty="0" smtClean="0">
                <a:effectLst/>
              </a:rPr>
              <a:t/>
            </a:r>
            <a:br>
              <a:rPr lang="ru-RU" sz="4800" dirty="0" smtClean="0">
                <a:effectLst/>
              </a:rPr>
            </a:br>
            <a:r>
              <a:rPr lang="ru-RU" sz="4800" dirty="0" smtClean="0">
                <a:effectLst/>
              </a:rPr>
              <a:t> 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>ОТКРОВЕННОСТЬ</a:t>
            </a:r>
            <a:r>
              <a:rPr lang="ru-RU" sz="4800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4800" dirty="0" smtClean="0">
                <a:solidFill>
                  <a:srgbClr val="FF0000"/>
                </a:solidFill>
                <a:effectLst/>
              </a:rPr>
            </a:b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sokrsokr.net/wp-content/uploads/484967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4355976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5963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648" y="2915816"/>
            <a:ext cx="6292170" cy="1402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u="sng" dirty="0">
                <a:effectLst/>
              </a:rPr>
              <a:t>Цитата:</a:t>
            </a:r>
            <a:r>
              <a:rPr lang="ru-RU" sz="4000" dirty="0">
                <a:effectLst/>
              </a:rPr>
              <a:t> </a:t>
            </a:r>
            <a:r>
              <a:rPr lang="ru-RU" sz="4000" dirty="0" smtClean="0">
                <a:effectLst/>
              </a:rPr>
              <a:t/>
            </a:r>
            <a:br>
              <a:rPr lang="ru-RU" sz="4000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Приверженность к Истине может избавить от многих тревог</a:t>
            </a:r>
            <a:r>
              <a:rPr lang="ru-RU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://alccl.com/wp-content/uploads/2015/06/judgement-seat2048x11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96" y="5095179"/>
            <a:ext cx="5504611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212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2656" y="-45223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ОБ ОТКРОВЕННОСТИ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656" y="89959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Настоящая роскошь — говорить то, что думаешь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</a:t>
            </a:r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Джорджио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Армани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2656" y="1619672"/>
            <a:ext cx="61926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любим скрытничать, хотя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Душе и боязно скрываться.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 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неотысканным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дитя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Боится, спрятавшись, остаться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Б.Хлебникова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4664" y="3279339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Представители рода человеческого, за редкими исключениями, любят поговорить; вопрос лишь в том, как вызвать их на откровенность.</a:t>
            </a:r>
          </a:p>
          <a:p>
            <a:pPr fontAlgn="t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Роберт </a:t>
            </a:r>
            <a:r>
              <a:rPr lang="ru-RU" b="1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Гэлбрейт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4445982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Откровенность хороша тогда, когда она взаимна.</a:t>
            </a: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Али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Апшерони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2656" y="5803101"/>
            <a:ext cx="61206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честны и откровенны, то люди будут обманывать вас; всё равно будьте честны и откровенны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Мать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Тереза</a:t>
            </a: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2656" y="7177062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Откровенное признание полезно для души.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r>
              <a:rPr lang="ru-RU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Шотл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0221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2656" y="600511"/>
            <a:ext cx="6192688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весит стакан воды?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 взял в руки стакан с водой вытянул его вперёд и спросил своих учеников: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 вы думаете, сколько весит этот стакан?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аудитории оживлённо зашептались.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Примерно 200 грамм! Нет, грамм 300, пожалуй! А может и все 500! – стали раздаваться ответы.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Я действительно не узнаю точно, пока не взвешу его. Но сейчас это не нужно. Мой вопрос вот какой: что произойдет, если я буду так держать стакан в течение нескольких минут?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Ничего!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Действительно, ничего страшного не случиться, – ответил профессор. – А что будет если я стану держать этот стакан в вытянутой руке, например, часа два?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Ваша рука начнёт болеть.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 если целый день?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Ваша рука онемеет, у вас будет сильное мышечное расстройство и паралич. Возможно, даже придётся ехать в больницу, – сказал один из студентов.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 по вашему, вес стакана изменится от того что я его целый день буду просто держать?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Нет! – растерянно ответили студенты.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 что нужно делать, чтобы всё это исправить?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Просто поставьте стакан на стол! – весело сказал один студент.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Точно! – радостно ответил профессор. – Так и обстоят дела со всеми жизненными трудностями. Подумай о какой-нибудь проблеме несколько минут и она окажется рядом с тобой. Подумай о ней несколько часов, и она начнёт тебя засасывать. Если будешь думать целый день, она тебя парализует. Можно думать о проблеме, но как правило это не к чему не приводит. Её “вес” не уменьшится. Справиться с проблемой позволяет только действие. Реши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ёё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или отложи в сторону. Нет смысла носить на душе тяжёлые камни, которые парализуют тебя.</a:t>
            </a:r>
          </a:p>
        </p:txBody>
      </p:sp>
    </p:spTree>
    <p:extLst>
      <p:ext uri="{BB962C8B-B14F-4D97-AF65-F5344CB8AC3E}">
        <p14:creationId xmlns:p14="http://schemas.microsoft.com/office/powerpoint/2010/main" val="20786006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2483768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40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</a:t>
            </a:r>
            <a:r>
              <a:rPr lang="ru-RU" sz="4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b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ЛЮБИТЬ</a:t>
            </a:r>
            <a:endParaRPr lang="ru-RU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lifeandjoy.ru/uploads/posts/2014-10/1412358031_imagem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605" y="4355976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8226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275856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мысль:</a:t>
            </a:r>
            <a:br>
              <a:rPr lang="ru-RU" sz="4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effectLst/>
              </a:rPr>
              <a:t/>
            </a:r>
            <a:br>
              <a:rPr lang="ru-RU" i="1" dirty="0">
                <a:effectLst/>
              </a:rPr>
            </a:br>
            <a:r>
              <a:rPr lang="ru-RU" i="1" dirty="0" smtClean="0">
                <a:effectLst/>
              </a:rPr>
              <a:t> </a:t>
            </a:r>
            <a:br>
              <a:rPr lang="ru-RU" i="1" dirty="0" smtClean="0">
                <a:effectLst/>
              </a:rPr>
            </a:br>
            <a:r>
              <a:rPr lang="ru-RU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Начинайте день с Любви, наполняйте день Любовью, завершайте день </a:t>
            </a:r>
            <a:r>
              <a:rPr lang="ru-RU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Любовью.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jumorok.com/wp-content/uploads/2011/11/Umenie-gi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" t="4571" r="3035" b="19767"/>
          <a:stretch/>
        </p:blipFill>
        <p:spPr bwMode="auto">
          <a:xfrm>
            <a:off x="1412776" y="5292080"/>
            <a:ext cx="427428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6553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2656" y="-45223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ОБ УМЕНИИ ЛЮБИТЬ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656" y="755576"/>
            <a:ext cx="61926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 мальчика спросили: 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Почему животные живут гораздо меньше людей? 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 ответил: 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Потому что люди приходят в этот мир, чтобы научиться любить. А собаки это уже сразу умеют, поэтому им не требуется так много времени…</a:t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С интернета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6672" y="2843808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тот богат, кто имеет много, а тот, кто много отдает. </a:t>
            </a:r>
            <a:endParaRPr lang="ru-RU" b="1" dirty="0" smtClean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Эрих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Фромм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6672" y="3563888"/>
            <a:ext cx="38164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любить - талант от Бога. Умение жалеть - от доброты. Умение прощать, не зная срока - от мудрости и нежности души!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5071988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наполняет жизнь смыслом… а с появлением смысла жизни обязательно появляется будущее… 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Серж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Гудман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6672" y="5986026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 которых любят, становятся взрослыми, которые умеют любить.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6672" y="6706106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любви жить легче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Но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нее нет смысла. </a:t>
            </a:r>
            <a:endParaRPr lang="ru-RU" b="1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Л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Толстой</a:t>
            </a:r>
            <a:b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6672" y="7293203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лишь Любовь считаю школой, где учатся на человека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Сергей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Ивашин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735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2656" y="-45223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ОБ УМЕНИИ ЛЮБИТЬ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happy-school.ru/_pu/23/403963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547664"/>
            <a:ext cx="3238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00400" y="683568"/>
            <a:ext cx="2924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етер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встретил прекрасный цветок и влюбился в него. Пока он нежно ласкал цветок, тот отвечал ему ещё большей любовью, выраженной в цвете и аромате.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00400" y="2195736"/>
            <a:ext cx="2924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 </a:t>
            </a: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ветру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показалось мало этого, и он решил: - «Если я дам Цветку всю свою мощь и силу, то тот одарит меня чем-то ещё большим». И он дохнул на цветок мощным дыханием своей любви. Но Цветок не вынес бурной страсти и сломался.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72408" y="4427984"/>
            <a:ext cx="2852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етер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попытался поднять его и оживить, но не смог. Тогда он утих и задышал на цветок нежным дыханием любви, но тот увядал на глазах. Закричал тогда ветер: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45024" y="5940152"/>
            <a:ext cx="2852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отдал тебе всю мощь своей любви, а ты сломался! Видно, не было в тебе силы любви ко мне, а значит, ты не любил!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717032" y="7020272"/>
            <a:ext cx="280831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цветок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не ответил, он умер.........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8032" y="6416913"/>
            <a:ext cx="3429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кто любит, должен помнить, что не силой и страстью измеряют любовь, а нежностью и трепетным отношением. Лучше десять раз сдержаться, чем один раз сломать.</a:t>
            </a:r>
          </a:p>
        </p:txBody>
      </p:sp>
    </p:spTree>
    <p:extLst>
      <p:ext uri="{BB962C8B-B14F-4D97-AF65-F5344CB8AC3E}">
        <p14:creationId xmlns:p14="http://schemas.microsoft.com/office/powerpoint/2010/main" val="20145495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419872"/>
            <a:ext cx="6137910" cy="1402080"/>
          </a:xfrm>
        </p:spPr>
        <p:txBody>
          <a:bodyPr>
            <a:noAutofit/>
          </a:bodyPr>
          <a:lstStyle/>
          <a:p>
            <a:pPr lvl="0" algn="ctr"/>
            <a:r>
              <a:rPr lang="ru-RU" sz="5400" u="sng" dirty="0" smtClean="0">
                <a:effectLst/>
              </a:rPr>
              <a:t>Ценность</a:t>
            </a:r>
            <a:r>
              <a:rPr lang="ru-RU" sz="5400" dirty="0" smtClean="0">
                <a:effectLst/>
              </a:rPr>
              <a:t>-</a:t>
            </a:r>
            <a:br>
              <a:rPr lang="ru-RU" sz="5400" dirty="0" smtClean="0">
                <a:effectLst/>
              </a:rPr>
            </a:br>
            <a:r>
              <a:rPr lang="ru-RU" sz="6600" dirty="0" smtClean="0">
                <a:effectLst/>
              </a:rPr>
              <a:t/>
            </a:r>
            <a:br>
              <a:rPr lang="ru-RU" sz="6600" dirty="0" smtClean="0">
                <a:effectLst/>
              </a:rPr>
            </a:br>
            <a:r>
              <a:rPr lang="ru-RU" sz="60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СОСТРАДАНИЕ</a:t>
            </a:r>
            <a:br>
              <a:rPr lang="ru-RU" sz="60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fs00.infourok.ru/images/doc/253/258231/img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4568146"/>
            <a:ext cx="457199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0123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2555776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400" u="sng" dirty="0" smtClean="0">
                <a:effectLst/>
              </a:rPr>
              <a:t>Основная мысль:</a:t>
            </a:r>
            <a:br>
              <a:rPr lang="ru-RU" sz="4400" u="sng" dirty="0" smtClean="0">
                <a:effectLst/>
              </a:rPr>
            </a:br>
            <a:r>
              <a:rPr lang="ru-RU" sz="4400" i="1" u="sng" dirty="0">
                <a:effectLst/>
              </a:rPr>
              <a:t/>
            </a:r>
            <a:br>
              <a:rPr lang="ru-RU" sz="4400" i="1" u="sng" dirty="0">
                <a:effectLst/>
              </a:rPr>
            </a:br>
            <a:r>
              <a:rPr lang="ru-RU" sz="4400" i="1" dirty="0" smtClean="0">
                <a:effectLst/>
              </a:rPr>
              <a:t> </a:t>
            </a:r>
            <a:br>
              <a:rPr lang="ru-RU" sz="4400" i="1" dirty="0" smtClean="0">
                <a:effectLst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</a:rPr>
              <a:t>"ЛЮБОВЬ – ЭТО  ДОБРОТА"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www.stihi.ru/pics/2016/03/27/44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4964836"/>
            <a:ext cx="6120680" cy="320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8263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2656" y="2915816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Почувствовать боль другого человека – вот суть сострадания.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Уильям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Беннетт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4664" y="3851920"/>
            <a:ext cx="6120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Сострадание примешано ко всем добродетелям, какими только может обладать человек.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Бернардино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Сиенский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32656" y="539552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Сострадание — это не чувство; скорее, это благородное расположение души, готовое к тому, чтобы воспринять любовь, милость и другие добродетельные чувства.</a:t>
            </a:r>
            <a:b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Алигьери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Данте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4788024"/>
            <a:ext cx="6120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молния сверкает раньше грома,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сострадание предшествует любви.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Торквато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Тассо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32656" y="1691680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Истинное сострадание начинается только тогда, когда, поставив себя в воображении на место страдающего, испытываешь действительно страдание.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Лев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Николаевич Толстой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04664" y="5758968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укоряем обездоленных, дабы не обременять себя состраданием.</a:t>
            </a:r>
            <a:b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Люк 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Клапье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Вовенарг</a:t>
            </a:r>
            <a:endParaRPr lang="ru-RU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4664" y="6706106"/>
            <a:ext cx="6120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Вероятно, общественные злоупотребления состраданием более распространены, чем само оно в чистом виде.</a:t>
            </a:r>
            <a:br>
              <a:rPr lang="ru-RU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Альфред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Адлер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4664" y="7592268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Сострадание к животным так тесно связано с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добротою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характера, что можно с уверенностью утверждать, что не может быть добрым тот, кто жесток с животными.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Артур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Шопенгауэр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4704" y="-45223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 СОСТРАДАНИИ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4307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4664" y="644057"/>
            <a:ext cx="6048672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САМЫЙ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КРАСИВЫЙ ЦВЕТОК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Скамейка в парке была свободна, и я присела почитать под длинными, редкими ветвями старой ивы. Разочарованная жизнью, я имела право сидеть и грустить, ибо мир был полон решимости затащить меня на самое дно. 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как будто этого было не достаточно, чтобы испортить мой день! Откуда ни возьмись, передо мной появился мальчишка, сел рядом и радостно воскликнул «Смотрите, что я нашел!» 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руке он держал цветок, который представлял собой жалкое зрелище - лепестки его завяли и потеряли форму – может, от недостатка влаги или солнца. Чтобы мальчишка поскорее ушел, я выдавила из себя фальшивую улыбку, кивнула и отодвинулась подальше, делая вид, что увлечена книгой. 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вместо того, чтобы уйти, он сел поближе, поднес цветок к носу, вдохнул и с удивлением сказал: "Он так вкусно пахнет, а еще он красивый! Поэтому я и сорвал его! Держите, он для вас!» 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Сорняк перед моим носом или завял совсем, или был близок к этому. Он потерял свои цвет и свежесть. Но я решила взять цветок, а иначе мальчишка бы никогда от меня не отстал. Так что я потянулась за цветком и ответила: "Да, твой цветок – то, что нужно”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вместо того, чтобы положить цветок ко мне в ладони, мальчик просто держал его в воздухе. Только тогда я поняла, что он слепой и не может видеть цветок. Мой голос дрогнул и слезы выступили на глаза, когда я поблагодарила его за подарок. «Не за что» - ответил мальчик, улыбнулся и убежал играть дальше, не понимая, как сильно он повлиял на меня. 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сидела и думала, как этому маленькому слепому мальчику удалось заметить одинокую женщину под старой ивой? Как он узнал о моем крике души? Может быть, это все его сердце, может внутри он наделен истинным, чистым зрением. 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этого слепого ребенка, я наконец поняла, что проблема не в окружающем мире, а во мне самой! Сколько времени я была «слепа» и не видела истину. Тогда я пообещала самой себе ценить красоту любой вещи и наслаждаться каждым моментом жизни. </a:t>
            </a:r>
            <a:b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поднесла этот увядший цветок к носу и почувствовала сладкий аромат розы. Я улыбнулась точь в точь, как этот слепой мальчишка. Удивительным образом, ему удалось изменить жизнь совершенно чужого ему человека!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6712" y="-45223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О СОСТРАДАНИИ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546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851920"/>
            <a:ext cx="6137910" cy="1402080"/>
          </a:xfrm>
        </p:spPr>
        <p:txBody>
          <a:bodyPr>
            <a:noAutofit/>
          </a:bodyPr>
          <a:lstStyle/>
          <a:p>
            <a:pPr lvl="0" algn="ctr"/>
            <a:r>
              <a:rPr lang="ru-RU" sz="7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</a:t>
            </a:r>
            <a:r>
              <a:rPr lang="ru-RU" sz="7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7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7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</a:t>
            </a:r>
            <a:r>
              <a:rPr lang="ru-RU" sz="7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7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2.hidemyass.com/ip-1/encoded/czovL2kueXRpbWcuY29tL3ZpL1E0ZGZjcUFNR3BBL21heHJlc2RlZmF1bHQuanBn&amp;amp;f=fra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79" y="4355976"/>
            <a:ext cx="5888653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2647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2051720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400" u="sng" dirty="0">
                <a:effectLst/>
              </a:rPr>
              <a:t>Основная мысль</a:t>
            </a:r>
            <a:r>
              <a:rPr lang="ru-RU" sz="4400" u="sng" dirty="0" smtClean="0">
                <a:effectLst/>
              </a:rPr>
              <a:t>:</a:t>
            </a:r>
            <a:br>
              <a:rPr lang="ru-RU" sz="4400" u="sng" dirty="0" smtClean="0">
                <a:effectLst/>
              </a:rPr>
            </a:br>
            <a:r>
              <a:rPr lang="ru-RU" sz="4400" u="sng" dirty="0" smtClean="0">
                <a:effectLst/>
              </a:rPr>
              <a:t/>
            </a:r>
            <a:br>
              <a:rPr lang="ru-RU" sz="4400" u="sng" dirty="0" smtClean="0">
                <a:effectLst/>
              </a:rPr>
            </a:b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komanda-profi.com/d/669050/d/7_motiv-zhiznv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4067944"/>
            <a:ext cx="6022168" cy="287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9741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8720" y="-45223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ОБ УВАЖЕНИИ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656" y="611560"/>
            <a:ext cx="61926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недостатка уважения к себе происходит столько же пороков, сколько и от излишнего к себе уважения.</a:t>
            </a:r>
            <a:b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Мишель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Монтень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4664" y="1547664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других дает повод к уважению самого себя.</a:t>
            </a:r>
            <a:b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Рене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Декарт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4664" y="2267744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надо забывать старого правила: кто хочет, чтобы с ним уважительно обходились другие, тот прежде всего должен уважать себя сам.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Николай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Семенович Лесков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3556338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— это застава, охраняющая отца и мать, столько же и детище; первых оно спасает от огорчений, последнего от угрызения совести.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Оноре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Бальзак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6672" y="4734014"/>
            <a:ext cx="59046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Один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человек спросил у Пророка:</a:t>
            </a: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посланник Божий, кто из людей в большей степени заслуживает уважения и хорошего отношения?» — «Мать», — ответил Пророк.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 кто после?» — «Мать», — снова сказал посланник Аллаха.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«Кто еще [после неё]?» — «Мать», — в третий раз повторил Пророк.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«Ну а после?» — «Отец».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6672" y="7315269"/>
            <a:ext cx="60486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очень надеюсь, что когда-нибудь ученые и политики заново откроют то, что всегда было известно нашим предкам: самое ценное в человеческой культуре — это уважение.</a:t>
            </a:r>
          </a:p>
          <a:p>
            <a:pPr fontAlgn="t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Цитата из книги"/>
              </a:rPr>
              <a:t>                                                      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Цитата из книги"/>
              </a:rPr>
              <a:t>Нассим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Цитата из книги"/>
              </a:rPr>
              <a:t> Николас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Цитата из книги"/>
              </a:rPr>
              <a:t>Талеб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Цитата из книги"/>
              </a:rPr>
              <a:t>.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774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52736" y="-36512"/>
            <a:ext cx="4587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УВАЖЕНИИ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4664" y="755576"/>
            <a:ext cx="6048672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“Об уважении к старшему поколению”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Женился один молодой джигит. Привел жену в свой дом, и стали они жить. И с ними жил его старый отец. Со временем, сын стал тяготиться тем, что “у него на шее сидел” старый отец.. Но виду старался не подавать.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отец его понял, отчего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невесел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сын его.. И сказал ему: “Сынок, я стал стар, и не хочу мешать вам молодым жить.. Пойди свяжи из коры деревьев большую корзину, отнеси меня в ней на высокую скалу и сбрось.. Все равно я стар уже, и скоро время мое умирать”…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Молча, сын пошел и связал большую корзину, положил в нее своего отца и отнес на вершину скалы.. Но перед тем как сбросить отца, тот сказал ему: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Сынок, ты меня выбрось, а корзинку себе оставь..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Зачем? – удивился сын..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 ней ТВОЙ сын выбросит тебя, когда ты состаришься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— это застава, охраняющая отца и мать, столько же и детище; первых оно спасает от огорчений, последнее — от угрызения совести.          (Бальзак О)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6384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2555776"/>
            <a:ext cx="6137910" cy="1402080"/>
          </a:xfrm>
        </p:spPr>
        <p:txBody>
          <a:bodyPr>
            <a:noAutofit/>
          </a:bodyPr>
          <a:lstStyle/>
          <a:p>
            <a:pPr lvl="0" algn="ctr"/>
            <a:r>
              <a:rPr lang="ru-RU" sz="440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</a:t>
            </a:r>
            <a:r>
              <a:rPr lang="ru-RU" sz="4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effectLst/>
              </a:rPr>
              <a:t>–</a:t>
            </a:r>
            <a:br>
              <a:rPr lang="ru-RU" sz="4400" dirty="0" smtClean="0">
                <a:effectLst/>
              </a:rPr>
            </a:br>
            <a:r>
              <a:rPr lang="ru-RU" sz="4400" dirty="0" smtClean="0">
                <a:effectLst/>
              </a:rPr>
              <a:t> </a:t>
            </a:r>
            <a:br>
              <a:rPr lang="ru-RU" sz="4400" dirty="0" smtClean="0">
                <a:effectLst/>
              </a:rPr>
            </a:br>
            <a:r>
              <a:rPr lang="ru-RU" sz="4400" dirty="0" smtClean="0">
                <a:effectLst/>
              </a:rPr>
              <a:t/>
            </a:r>
            <a:br>
              <a:rPr lang="ru-RU" sz="4400" dirty="0" smtClean="0">
                <a:effectLst/>
              </a:rPr>
            </a:br>
            <a: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ДРУЖИТЬ</a:t>
            </a:r>
            <a:b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herbertderfeltes.weebly.com/uploads/1/4/4/5/14453508/7868031_or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4861231"/>
            <a:ext cx="614582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454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2843808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u="sng" dirty="0">
                <a:effectLst/>
              </a:rPr>
              <a:t>Основная мысль</a:t>
            </a:r>
            <a:r>
              <a:rPr lang="ru-RU" u="sng" dirty="0" smtClean="0">
                <a:effectLst/>
              </a:rPr>
              <a:t>:</a:t>
            </a:r>
            <a:br>
              <a:rPr lang="ru-RU" u="sng" dirty="0" smtClean="0">
                <a:effectLst/>
              </a:rPr>
            </a:br>
            <a:r>
              <a:rPr lang="ru-RU" u="sng" dirty="0">
                <a:effectLst/>
              </a:rPr>
              <a:t/>
            </a:r>
            <a:br>
              <a:rPr lang="ru-RU" u="sng" dirty="0">
                <a:effectLst/>
              </a:rPr>
            </a:br>
            <a:r>
              <a:rPr lang="ru-RU" u="sng" dirty="0">
                <a:effectLst/>
              </a:rPr>
              <a:t/>
            </a:r>
            <a:br>
              <a:rPr lang="ru-RU" u="sng" dirty="0">
                <a:effectLst/>
              </a:rPr>
            </a:br>
            <a:r>
              <a:rPr lang="ru-RU" i="1" dirty="0" smtClean="0">
                <a:effectLst/>
              </a:rPr>
              <a:t> </a:t>
            </a:r>
            <a:r>
              <a:rPr lang="ru-RU" sz="3200" dirty="0" smtClean="0">
                <a:effectLst/>
              </a:rPr>
              <a:t>"ЕСЛИ ВЫ ВИДИТЕ, ЧТО КТО-ТО НЕ УЛЫБАЕТСЯ, ОТДАЙТЕ ЕМУ....</a:t>
            </a:r>
            <a:endParaRPr lang="ru-RU" sz="3200" dirty="0"/>
          </a:p>
        </p:txBody>
      </p:sp>
      <p:pic>
        <p:nvPicPr>
          <p:cNvPr id="2050" name="Picture 2" descr="http://www.playcast.ru/uploads/2013/05/31/54664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4499992"/>
            <a:ext cx="5953143" cy="416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5427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4664" y="1547664"/>
            <a:ext cx="57973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«Своих друзей, их выбор испытав,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рикуй 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душе стальными обручами» </a:t>
            </a:r>
            <a:endParaRPr lang="ru-RU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Уильям Шекспир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4664" y="2627784"/>
            <a:ext cx="5896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Настоящие друзья- это те люди, которые всё о тебе знают, и всё равно любят»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6672" y="611560"/>
            <a:ext cx="61206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дружбы никакое общение между людьми не имеет ценности.</a:t>
            </a:r>
            <a:b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Сократ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4664" y="3419872"/>
            <a:ext cx="5896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Живи так, чтобы люди, столкнувшись с тобой, улыбнулись, а, общаясь с тобой, стали чуточку счастливей.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  <a:r>
              <a:rPr lang="ru-RU" b="1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Ошо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4628907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Дружба — самое необходимое для жизни, так как никто не пожелает себе жизни без друзей, даже если б он имел все остальные блага.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Аристотель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6672" y="5868144"/>
            <a:ext cx="5256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жив, кто дружбы не познал святой?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Подобен он жемчужнице пустой.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Алишер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Навои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48680" y="760911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сам хороший друг, тот имеет и хороших друзей.</a:t>
            </a:r>
            <a:br>
              <a:rPr lang="ru-R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ru-RU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Никколо</a:t>
            </a:r>
            <a:r>
              <a:rPr lang="ru-R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Макиавелли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6672" y="6695072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Дружба достигает того же результата, что и храбрость, но только более приятным путем.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</a:t>
            </a:r>
            <a:r>
              <a:rPr lang="ru-RU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Фрэнсис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Бэкон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24744" y="-45223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  ДРУЖБЕ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9639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6732240"/>
            <a:ext cx="6137910" cy="1402080"/>
          </a:xfrm>
        </p:spPr>
        <p:txBody>
          <a:bodyPr>
            <a:noAutofit/>
          </a:bodyPr>
          <a:lstStyle/>
          <a:p>
            <a:pPr marL="1436688"/>
            <a:r>
              <a:rPr lang="ru-RU" sz="2400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2400" dirty="0" smtClean="0">
                <a:solidFill>
                  <a:srgbClr val="FF0000"/>
                </a:solidFill>
                <a:effectLst/>
              </a:rPr>
            </a:br>
            <a:r>
              <a:rPr lang="ru-RU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Падает снег</a:t>
            </a:r>
            <a:br>
              <a:rPr lang="ru-RU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FF0000"/>
                </a:solidFill>
                <a:effectLst/>
              </a:rPr>
              <a:t/>
            </a:r>
            <a:br>
              <a:rPr lang="ru-RU" sz="2400" dirty="0">
                <a:solidFill>
                  <a:srgbClr val="FF0000"/>
                </a:solidFill>
                <a:effectLst/>
              </a:rPr>
            </a:br>
            <a:r>
              <a:rPr lang="ru-RU" sz="1400" b="0" dirty="0" smtClean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Падает </a:t>
            </a: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снег, падает снег -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белых ежат...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по дороге идет человек,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губы его дрожат.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Мороз под шагами хрустит, как соль,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Лицо человека - обида и боль,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зрачках два черных тревожных флажка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Выбросила тоска.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Измена? Мечты ли разбитой звон?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Друг ли с подлой душой?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Знает об этом только он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 кто-то еще другой.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Случись катастрофа, пожар, беда -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Звонки тишину встревожат.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нас милиция есть всегда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"Скорая помощь" тоже.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если просто: падает снег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тормоза не визжат,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если просто идет человек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губы его дрожат?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если в глазах у него тоска -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Два горьких черных флажка?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Какие звонки и сигналы есть,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 подали людям весть?!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разве тут может в расчет идти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Какой-то там этикет,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Удобно иль нет к нему подойти,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Знаком ты с ним или нет?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Падает снег, падает снег,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стеклам шуршит узорным.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сквозь метель идет человек,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снег ему кажется черным...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если встретишь его в пути,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Пусть вздрогнет в душе звонок,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Рванись к нему сквозь людской поток.</a:t>
            </a:r>
            <a:b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Останови! Подойди!</a:t>
            </a:r>
            <a:r>
              <a:rPr lang="ru-RU" sz="16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0" dirty="0" smtClean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Эдуард Асадов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9948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923928"/>
            <a:ext cx="6137910" cy="1402080"/>
          </a:xfrm>
        </p:spPr>
        <p:txBody>
          <a:bodyPr>
            <a:noAutofit/>
          </a:bodyPr>
          <a:lstStyle/>
          <a:p>
            <a:pPr lvl="0" algn="ctr"/>
            <a:r>
              <a:rPr lang="ru-RU" sz="600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</a:t>
            </a:r>
            <a: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b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ДЕЛИТЬСЯ ЛЮБОВЬЮ</a:t>
            </a:r>
            <a:br>
              <a:rPr lang="ru-RU" sz="4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://tetapalitra.ru/wp-content/uploads/2015/07/7613-e14375583825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04" y="4788024"/>
            <a:ext cx="5404148" cy="360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3820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1835696"/>
            <a:ext cx="6137910" cy="1402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мысль:</a:t>
            </a:r>
            <a:r>
              <a:rPr lang="ru-RU" sz="53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3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ВАС…</a:t>
            </a:r>
            <a:r>
              <a:rPr lang="ru-RU" dirty="0" smtClean="0">
                <a:solidFill>
                  <a:srgbClr val="FF0000"/>
                </a:solidFill>
                <a:effectLst/>
              </a:rPr>
              <a:t>	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 descr="http://media.carbonated.tv/131011_story__hug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06" y="3779912"/>
            <a:ext cx="590465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8680" y="7380312"/>
            <a:ext cx="5690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мусульманин,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меня называют террористом. я доверяю вам. а вы доверяете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обнимите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меня…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9690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2656" y="2944847"/>
            <a:ext cx="61926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понимает и разделяет всё — сочувствием. Любовь любит находить во всём добро, она в него верит. Его везде ищет. Любовь прощает даже жестокосердие и извиняет осуждающего. Самая тяжёлая задача любви — это прощать отсутствие её в других, находить извинение для нетерпимости, прощать того, кто сам прощать не умеет. Нет на свете более утешительного и чудного зрелища, чем любовь, заслоняющая собою величайшее преступление — отсутствие любви.</a:t>
            </a:r>
          </a:p>
          <a:p>
            <a:pPr fontAlgn="base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Берегите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себе человека.</a:t>
            </a:r>
          </a:p>
          <a:p>
            <a:pPr fontAlgn="base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А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П. Чехов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2656" y="740475"/>
            <a:ext cx="60486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"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 ближнего своего. Но кто твой ближний? Твой ближний это тот, кто послан тебе Богом. Твоим ближним может быть как абсолютный незнакомец, пришедший издалека,  так и кто-то, живущий рядом с тобой. Но истина в том, что твой ближний – это любой человек под небом, который нуждается в твоей помощи." 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Иисус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2656" y="6085909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сохраняем только ту любовь, которую дарим.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Элбер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Хаббарт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4664" y="7321078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Любить и победить – это предел мечтаний, на втором месте – любить и проиграть.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Уильям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Текерей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5416" y="67434"/>
            <a:ext cx="6209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ОБ УМЕНИИ ДЕЛИТЬСЯ ЛЮБОВЬЮ: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1617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2656" y="611560"/>
            <a:ext cx="6192688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Однажды 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одном острове проживали различные чувства: Счастье, Грусть, Умение. Любовь была в их числе. Однажды всем объявили, что скоро остров затопят, и они должны быть готовы покинуть его на кораблях.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уехали. Только Любовь осталась. Любовь хотела остаться до последней секунды. Когда остров уже должен был уйти под воду, Любовь решила позвать себе на помощь. Богатство приехало к Любви на великолепном корабле. Любовь ему говорит: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Богатство, можешь ли ты меня увезти?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Нет, так как много денег и золота на моем корабле. У меня нет места для тебя. Любовь решила тогда попросить Гордость, которая проезжала мимо на великолепном корабле: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Гордость, помоги мне, я тебя прошу!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Я не могу тебе ничем помочь, Любовь. Ты вся мокрая, и ты можешь повредить мой корабль.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попросила Грусть: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Грусть, позволь мне поехать с тобой.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Ooо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Любовь, я настолько печальна, что я нуждаюсь в одиночестве!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Счастье плыло мимо острова, но оно было настолько счастливо, что не услышало даже, как Любовь его призывает. Вдруг чей-то голос говорит: «Приди, Любовь, я тебя беру с собой». Это был старик, который с ней заговорил. Любовь почувствовала себя столь признательной и полной радости, что даже забыла спросить имя у старика.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они прибыли на землю, Старик ушел. Любовь решила спросить у Знания: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Кто мне помог?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было Время.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Время? - спросила Любовь, - Но почему Время мне помогло?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Знание улыбнулось мудро, и ответило:</a:t>
            </a:r>
            <a:b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Именно потому, что только Время способно понять, насколько Любовь важна в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60480" y="-36512"/>
            <a:ext cx="36086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ЛЮБВИ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8079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313936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000" i="1" dirty="0" smtClean="0">
                <a:effectLst/>
              </a:rPr>
              <a:t> </a:t>
            </a:r>
            <a:r>
              <a:rPr lang="ru-RU" sz="5400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</a:t>
            </a:r>
            <a:r>
              <a:rPr lang="ru-RU" sz="5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br>
              <a:rPr lang="ru-RU" sz="5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БЫТЬ СДЕРЖАННЫМ</a:t>
            </a:r>
            <a:r>
              <a:rPr lang="ru-RU" sz="5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BRCRO\Desktop\IMG-20161013-WA00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800" y="4716016"/>
            <a:ext cx="2114560" cy="281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BRCRO\Desktop\IMG-20161013-WA0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800" y="4716016"/>
            <a:ext cx="2114560" cy="281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BRCRO\Desktop\IMG-20161013-WA00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800" y="4716016"/>
            <a:ext cx="2114560" cy="281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BRCRO\Desktop\IMG-20161013-WA00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800" y="4716016"/>
            <a:ext cx="2114560" cy="281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BRCRO\Desktop\IMG-20161013-WA00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318" y="3927916"/>
            <a:ext cx="3033524" cy="404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2003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131840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800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мысль:</a:t>
            </a:r>
            <a:r>
              <a:rPr lang="ru-RU" sz="4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4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ЗАНЯТОЙ ПЧЕЛЫ НЕТ ВРЕМЕНИ ГОРЕВАТЬ 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http://dachasvoimirukami.ru/wp-content/uploads/2013/02/%D0%BF%D1%87%D0%B5%D0%BB%D0%BE%D0%B2%D0%BE%D0%B4%D1%81%D1%82%D0%B2%D0%BE-%D0%B4%D0%BB%D1%8F-%D1%87%D0%B0%D0%B9%D0%BD%D0%B8%D0%BA%D0%BE%D0%B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98" y="4788024"/>
            <a:ext cx="5625414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2365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4664" y="683568"/>
            <a:ext cx="60486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Самым мудрым считается тот, кто умеет подчинить свои чувства велению рассудка. Разгневаться может и глупец и мудрец, но глупец, ослепленный гневом, становится рабом своего гнева. В пылу бешенства он сам не ведает, что творит, и все его поступки ему же оборачиваются во зло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Египетская пословица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4664" y="2771800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Сдержанность и уместность в разговорах стоят больше красноречия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Френсис Бекон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4664" y="3779912"/>
            <a:ext cx="60486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Воин должен быть внимателен в своих действиях и не допускать даже незначительных оплошностей. Более того, он должен быть внимателен в подборе слов и никогда не говорить: «Я боюсь», «На твоем месте я бы убежал», «Это ужасно!», или «Как боль­но!». Таких слов нельзя произносить ни в дружеской беседе, ни даже во сне. Ведь если проницательный человек слышит от другого такие высказывания, он видит его насквозь. За своей речью нужно следить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Ямамото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Цунэтомо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6672" y="6889030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какой надобностью непременно выплёскивать душу? Пускай лучше душа останется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нерасплесканной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Анатолий Брусникин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6672" y="-4522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  СДЕРЖАННОСТИ: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786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2656" y="826993"/>
            <a:ext cx="6192688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 старая восточная притча про умение человека контролировать свои психические состояния и реакции. Очень часто бывает , что мы на зло отвечаем злом, а в результате не только причиняем вред другим, но и морально опустошаем и разрушаем своё здоровье и попадаем в неприятные ситуации и обстоятельства.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Возможно, эта притча поможет кому-то пересмотреть свои жизненные принципы и поступки.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Как-то раз два друга шли по пустыне.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Шли и о чем-то спорили. Вдруг один не выдержал и дал пощёчину другому. Друг, чувствуя боль, молча сел и написал на песке: «Сегодня мой самый лучший друг дал мне пощёчину.»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они продолжали идти, пока не вышли к оазису, в котором и решили искупаться. Тот, который получил пощёчину едва не утонул, но друг спас его. Когда он пришёл в себя, то написал на камне: «Сегодня мой самый лучший друг спас мне жизнь.»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который дал пощёчину и спас жизнь своему другу спросил его: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«Когда я тебя обидел, ты написал на песке, а теперь ты пишешь на камне. Почему?»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 ответил: «Когда кто-либо нас обижает, мы должны написать это на песке, чтобы ветры могли стереть запись. Но когда кто-либо делает что-либо хорошее, мы должны выгравировать это на камне, чтобы никакой ветер не смог бы стереть наши слова.»</a:t>
            </a:r>
          </a:p>
          <a:p>
            <a:r>
              <a:rPr lang="ru-RU" sz="17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Мораль притчи такова: умейте прощать, и контролировать свои эмоции, будьте добрее и мудрее и жизнь всегда вернёт вам всё с “хорошими бонусами”!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6672" y="-4522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 О  СДЕРЖАННОСТИ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0633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648" y="2267744"/>
            <a:ext cx="6254452" cy="1402080"/>
          </a:xfrm>
        </p:spPr>
        <p:txBody>
          <a:bodyPr>
            <a:noAutofit/>
          </a:bodyPr>
          <a:lstStyle/>
          <a:p>
            <a:pPr algn="ctr"/>
            <a:r>
              <a:rPr lang="ru-RU" sz="600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</a:t>
            </a:r>
            <a:r>
              <a:rPr lang="ru-RU" sz="6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УДОВЛЕТВОРЕННОСТЬ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https://im1-tub-ru.yandex.net/i?id=a1df52633d35ecdb3657dec90619c0e2-16-16f-16161&amp;n=33&amp;h=215&amp;w=32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im1-tub-ru.yandex.net/i?id=a1df52633d35ecdb3657dec90619c0e2-16-16f-16161&amp;n=33&amp;h=215&amp;w=329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4" name="Picture 6" descr="http://zdes-i-teper.ru/design/images/stati/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770" y="4067944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8013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190" y="3563888"/>
            <a:ext cx="6137910" cy="1402080"/>
          </a:xfrm>
        </p:spPr>
        <p:txBody>
          <a:bodyPr>
            <a:noAutofit/>
          </a:bodyPr>
          <a:lstStyle/>
          <a:p>
            <a:pPr algn="ctr"/>
            <a:r>
              <a:rPr lang="ru-RU" sz="4800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мысль</a:t>
            </a:r>
            <a:r>
              <a:rPr lang="ru-RU" sz="4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УДОВЛЕТВОРЕНЫ, </a:t>
            </a:r>
            <a:br>
              <a:rPr lang="ru-RU" sz="4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 НИКОГДА НЕ БЕДНЫ</a:t>
            </a:r>
            <a:endParaRPr lang="ru-RU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http://zdes-i-teper.ru/design/images/stati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824" y="4972236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60636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4664" y="755576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удовлетворенным означает быть согласным.</a:t>
            </a:r>
            <a:b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Теодор </a:t>
            </a:r>
            <a:r>
              <a:rPr lang="ru-RU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Адорно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4664" y="1547664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творишь добро, сам испытываешь некое радостное удовлетворение и законную гордость, сопутствующую чистой совести.</a:t>
            </a:r>
            <a:b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Мишель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Монтень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4664" y="2915816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Выбирая достойное, а не доступное, ты получишь долговечное счастье, а не временное удовлетворение.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Автор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цитаты: Неизвестен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4664" y="4235767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Мое высшее счастье, мое полное удовлетворение состоит в том, чтобы читать, гулять, мечтать,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думать.</a:t>
            </a:r>
            <a:endParaRPr lang="ru-RU" b="1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Автор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цитаты: Неизвестен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5436096"/>
            <a:ext cx="60486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ведь пока молодость не прошла, её нужно превращать в радость. На все сто. До полного удовлетворения, понимаешь? Только этими воспоминаниями и можно будет согреть себя в </a:t>
            </a:r>
            <a:r>
              <a:rPr lang="ru-R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старости. 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Харуки Мураками</a:t>
            </a:r>
            <a:endParaRPr lang="ru-R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6672" y="6972071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на своём 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месте—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значит быть успешным с коммерческой точки зрения. Но это гарантирует вам духовное 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удовлетворение.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Кен Робинсон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672" y="5879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ОБ УДОВЛЕТВОРЁННОСТИ: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54733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l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3613" y="-931863"/>
            <a:ext cx="230505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al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888" y="7221990"/>
            <a:ext cx="1584176" cy="188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26223" y="971600"/>
            <a:ext cx="6199121" cy="6340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Однажды рыбак лежал на красивом пляже, возле него из песка торчала удочка, и он периодически забрасывал её в сияющую синеву волн. Он наслаждался теплом послеполуденного солнца и перспективой наловить рыбы.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это время по берегу прогуливался бизнесмен, который пытался снять стресс после своего рабочего дня. Он увидел рыбака и решил выяснить, почему тот не трудится более усердно, чтобы больше зарабатывать.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Ты так много рыбы не наловишь, - сказал бизнесмен. – Тебе следовало бы больше работать, а не валяться на берегу.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Рыбак улыбнулся и ответил: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А что я с этого получу?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Ну, ты купишь сети и наловишь в них больше рыбы!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И что с того?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Бизнесмен начал понемногу терять терпение: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Ты сможешь купить большую лодку и нанять людей, которые будут на тебя работать.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И что с того? – повторил рыбак.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Бизнесмен стал всё больше раздражаться: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Как же ты не понимаешь?! Ты сможешь набрать целую флотилию рыболовных лодок, и твои подчиненные будут ловить для тебя рыбу!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Рыбак снова спросил: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И что с того?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Бизнесмен, красный от гнева, закричал на него: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Ты можешь стать таким богатым, что тебе никогда больше не придётся зарабатывать средства к существованию! Всю оставшуюся жизнь ты сможешь сидеть на берегу, любуясь на закат. Тебе не придётся больше ни о чём заботиться!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А чем я, по-твоему, занимаюсь сейчас? – спросил его с улыбкой рыбак.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(Бриджет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Менезес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«Самосовершенствование». Перевод: Ирина Телегина)</a:t>
            </a:r>
          </a:p>
        </p:txBody>
      </p:sp>
      <p:pic>
        <p:nvPicPr>
          <p:cNvPr id="14342" name="Picture 6" descr="al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3613" y="-1000125"/>
            <a:ext cx="230505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6223" y="35496"/>
            <a:ext cx="6199121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Притча: 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«ДЕНЬГИ НЕ ПОМОГУТ НАМ ПРИОБРЕСТИ УДОВЛЕТВОРЁННОСТЬ»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854431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1669</TotalTime>
  <Words>2990</Words>
  <Application>Microsoft Office PowerPoint</Application>
  <PresentationFormat>Экран (4:3)</PresentationFormat>
  <Paragraphs>260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4" baseType="lpstr">
      <vt:lpstr>Calibri</vt:lpstr>
      <vt:lpstr>Calibri Light</vt:lpstr>
      <vt:lpstr>Times New Roman</vt:lpstr>
      <vt:lpstr>Ретро</vt:lpstr>
      <vt:lpstr>Презентация PowerPoint</vt:lpstr>
      <vt:lpstr>Презентация PowerPoint</vt:lpstr>
      <vt:lpstr>Ценность-   ПРАВДИВОСТЬ</vt:lpstr>
      <vt:lpstr>Основная мысль:    «ВСЕГДА ГОВОРИ ПРАВДУ»</vt:lpstr>
      <vt:lpstr>Презентация PowerPoint</vt:lpstr>
      <vt:lpstr>Презентация PowerPoint</vt:lpstr>
      <vt:lpstr>Ценность –    БЕССТРАШИЕ</vt:lpstr>
      <vt:lpstr>Основная мысль:    «СМЕЛО ВСТРЕЧАЙ СВОИ СТРАХИ И ОНИ ИСЧЕЗНУТ»</vt:lpstr>
      <vt:lpstr>Презентация PowerPoint</vt:lpstr>
      <vt:lpstr>Презентация PowerPoint</vt:lpstr>
      <vt:lpstr>Ценность –    СМИРЕНИЕ  </vt:lpstr>
      <vt:lpstr>Основная мысль:     «СМИРЕНИЕ – ОСНОВА ДУХОВНОЙ ПРАКТИКИ"</vt:lpstr>
      <vt:lpstr>Презентация PowerPoint</vt:lpstr>
      <vt:lpstr>Презентация PowerPoint</vt:lpstr>
      <vt:lpstr>Ценность-   ЛЮБОВЬ К УЧЕБЕ  </vt:lpstr>
      <vt:lpstr>          Основная мысль:    "УЧЕНИЕ - ЭТО РАДОСТЬ« </vt:lpstr>
      <vt:lpstr>Презентация PowerPoint</vt:lpstr>
      <vt:lpstr>Презентация PowerPoint</vt:lpstr>
      <vt:lpstr> Ценность-    ОТКРОВЕННОСТЬ </vt:lpstr>
      <vt:lpstr>Цитата:     "Приверженность к Истине может избавить от многих тревог"</vt:lpstr>
      <vt:lpstr>Презентация PowerPoint</vt:lpstr>
      <vt:lpstr>Презентация PowerPoint</vt:lpstr>
      <vt:lpstr>Ценность –    УМЕНИЕ ЛЮБИТЬ</vt:lpstr>
      <vt:lpstr>Основная мысль:    "Начинайте день с Любви, наполняйте день Любовью, завершайте день Любовью.</vt:lpstr>
      <vt:lpstr>Презентация PowerPoint</vt:lpstr>
      <vt:lpstr>Презентация PowerPoint</vt:lpstr>
      <vt:lpstr>Ценность-  СОСТРАДАНИЕ </vt:lpstr>
      <vt:lpstr>Основная мысль:    "ЛЮБОВЬ – ЭТО  ДОБРОТА"</vt:lpstr>
      <vt:lpstr>Презентация PowerPoint</vt:lpstr>
      <vt:lpstr>Презентация PowerPoint</vt:lpstr>
      <vt:lpstr>Ценность –   УВАЖЕНИЕ </vt:lpstr>
      <vt:lpstr>Основная мысль:  </vt:lpstr>
      <vt:lpstr>Презентация PowerPoint</vt:lpstr>
      <vt:lpstr>Презентация PowerPoint</vt:lpstr>
      <vt:lpstr>Ценность –    УМЕНИЕ ДРУЖИТЬ </vt:lpstr>
      <vt:lpstr>Основная мысль:    "ЕСЛИ ВЫ ВИДИТЕ, ЧТО КТО-ТО НЕ УЛЫБАЕТСЯ, ОТДАЙТЕ ЕМУ....</vt:lpstr>
      <vt:lpstr>Презентация PowerPoint</vt:lpstr>
      <vt:lpstr> Падает снег  Падает снег, падает снег - Тысячи белых ежат... А по дороге идет человек, И губы его дрожат. Мороз под шагами хрустит, как соль, Лицо человека - обида и боль, В зрачках два черных тревожных флажка Выбросила тоска. Измена? Мечты ли разбитой звон? Друг ли с подлой душой? Знает об этом только он Да кто-то еще другой. Случись катастрофа, пожар, беда - Звонки тишину встревожат. У нас милиция есть всегда И "Скорая помощь" тоже. А если просто: падает снег И тормоза не визжат, А если просто идет человек И губы его дрожат? А если в глазах у него тоска - Два горьких черных флажка? Какие звонки и сигналы есть, Чтоб подали людям весть?! И разве тут может в расчет идти Какой-то там этикет, Удобно иль нет к нему подойти, Знаком ты с ним или нет? Падает снег, падает снег, По стеклам шуршит узорным. А сквозь метель идет человек, И снег ему кажется черным... И если встретишь его в пути, Пусть вздрогнет в душе звонок, Рванись к нему сквозь людской поток. Останови! Подойди!                                                Эдуард Асадов</vt:lpstr>
      <vt:lpstr>Ценность –    УМЕНИЕ ДЕЛИТЬСЯ ЛЮБОВЬЮ </vt:lpstr>
      <vt:lpstr>Основная мысль:    ПРИГЛАШАЕМ ВАС… </vt:lpstr>
      <vt:lpstr>Презентация PowerPoint</vt:lpstr>
      <vt:lpstr>Презентация PowerPoint</vt:lpstr>
      <vt:lpstr> Ценность –   БЫТЬ СДЕРЖАННЫМ </vt:lpstr>
      <vt:lpstr>Основная мысль:    У ЗАНЯТОЙ ПЧЕЛЫ НЕТ ВРЕМЕНИ ГОРЕВАТЬ </vt:lpstr>
      <vt:lpstr>Презентация PowerPoint</vt:lpstr>
      <vt:lpstr>Презентация PowerPoint</vt:lpstr>
      <vt:lpstr>Ценность –    УДОВЛЕТВОРЕННОСТЬ</vt:lpstr>
      <vt:lpstr>Основная мысль:   ЕСЛИ ВЫ УДОВЛЕТВОРЕНЫ,  ВЫ НИКОГДА НЕ БЕДНЫ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BRCRO</dc:creator>
  <cp:lastModifiedBy>Admin</cp:lastModifiedBy>
  <cp:revision>84</cp:revision>
  <cp:lastPrinted>2016-09-28T13:40:35Z</cp:lastPrinted>
  <dcterms:created xsi:type="dcterms:W3CDTF">2016-09-28T08:24:07Z</dcterms:created>
  <dcterms:modified xsi:type="dcterms:W3CDTF">2026-07-31T09:14:20Z</dcterms:modified>
</cp:coreProperties>
</file>