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98" r:id="rId2"/>
    <p:sldId id="2147308368" r:id="rId3"/>
    <p:sldId id="310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ихтярёва Анастасия Александровна" initials="ДАА" lastIdx="1" clrIdx="0">
    <p:extLst>
      <p:ext uri="{19B8F6BF-5375-455C-9EA6-DF929625EA0E}">
        <p15:presenceInfo xmlns:p15="http://schemas.microsoft.com/office/powerpoint/2012/main" userId="S-1-5-21-3210910915-2755529328-1879487246-4922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4D61"/>
    <a:srgbClr val="2DC36A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B0B7DC-3FC6-471E-BD17-71428BEDD24F}" v="1" dt="2026-04-14T22:08:58.1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088" autoAdjust="0"/>
    <p:restoredTop sz="95072" autoAdjust="0"/>
  </p:normalViewPr>
  <p:slideViewPr>
    <p:cSldViewPr snapToGrid="0">
      <p:cViewPr varScale="1">
        <p:scale>
          <a:sx n="86" d="100"/>
          <a:sy n="86" d="100"/>
        </p:scale>
        <p:origin x="54" y="393"/>
      </p:cViewPr>
      <p:guideLst/>
    </p:cSldViewPr>
  </p:slideViewPr>
  <p:notesTextViewPr>
    <p:cViewPr>
      <p:scale>
        <a:sx n="50" d="100"/>
        <a:sy n="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C30EB3-DF3A-4D87-8198-2EA1E47CEEA2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380A2A-558D-4B17-9DA9-4F5224981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5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A5DBF-549B-4458-1AB9-88658833A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910437-DA4F-1304-08D0-0CDB21112B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FDDFA8-43D9-D255-4921-344F21D244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D65BCF-1298-7596-F7F9-CB9439E9A4C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6239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935443-FE7C-1974-341B-A67BD0F20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1DDB78-BAE8-2AA8-5437-83A3C2CE91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E5A3C1-03F0-87E0-50EC-B0F05D56DF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7EFAAE-AC76-D28F-AA7C-229C464CDA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6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956C15-6D99-97DF-3A08-5C554FAFF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BAF326-0F40-CE42-173D-2AB851BE08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9C4D40-8E56-7C78-AE13-A22A0416BA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A1D3D-00F7-4CEF-D68F-82AAD3416AC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222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F4A604-9CCC-49EB-80B2-F7166B113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41133D0-9789-47CC-98C4-557AAE5D76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D5131F-D159-4A07-95DF-273A904E4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FA7F7F-A4F0-4CFE-B82A-47F4241FA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9E5A6E-D769-4C3A-B8D7-803F92A87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528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DC3B39-64BB-4912-ABE1-0118B904F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BA372F-5628-4689-A6B0-048744B470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20C03F-4386-47EA-B29D-8791FA47D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F1755A-E9D6-4136-A97A-7B6498F3A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0AE69BF-E01B-4550-9860-4E4F818A8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100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CB5BC4-035D-48F8-96F5-E3519CBFE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CEE148B-EC4E-45C9-8198-794BBF548B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91D32D-EA81-4FA8-BD10-B5C4721F2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C584C15-DCC4-4123-A615-29E7032BB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BA50BC-9AD7-49B7-987D-9325F99D9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875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965208-CBE3-4691-B304-FE35FBF6D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4A4DB0-CE3B-40B2-A894-20AB6C3FC9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58062F5-4C93-49A2-9E9F-19C78B132C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83D4E66-8759-4211-B546-E5A2E97EA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930B390-1936-41D9-A443-3B2922201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05CBFC5-1C35-4BCB-BEC3-F414AA8D1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286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3AD3C0-9ABC-4142-9D57-5EB3C33CA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820CF3C-5383-4AE6-B4AE-EC5966BEC0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9450E4-C02C-43F9-892A-63C6C328AF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EBEBA87-EAFF-46C8-98E5-6B2309297E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DC2170A-56CC-43CA-A273-9FF154AE55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247D363-3BDB-4E8B-B0AF-C58BCD135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3BCD569-1F3D-4AAC-8DFD-76AD22D78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8EBA169-8497-4602-897F-D2275404C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943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22F895-1582-488D-8FFC-12D39F483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037FFC0-6D56-43B4-B506-374C3A403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40545B3-0751-42A2-8E18-0E529F9DB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A010BD1-9F71-4626-A03E-06F6E9295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325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2563A6C-A4D3-4D76-B108-CA809B563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E77FF23-EB98-4838-963B-7AA2376FD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66686D2-D078-4588-822E-778056046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6994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2F3EB9-0D99-459A-83E3-72CB3E4CC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931223-E248-408E-8307-D2E9C7519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A2C42B0-05A6-4AB3-9A9B-B3F9A2AE3A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B6446B9-76B5-4B3F-9B0E-C0F6C7909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258927-3A2E-417C-8A24-A9E16B99A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92687C6-00F1-4448-86CE-054C84921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095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5000BA-4858-4EF3-A969-C581F7010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4DA916C-DE83-431C-AF73-EFC60002DB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2CD084D-6698-40B7-8833-7DFB81765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8077ADD-0A24-4EDF-B8F5-4007130B6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568AD40-6A7E-4AF9-BCAB-9FF6FD2C1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D36A24A-F837-405B-BE98-DE048F723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6904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BC9154-B83E-4315-8F44-D62D91F11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F2BA175-C926-43D6-BE37-3319644C55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EBD638-1C79-4CB0-89D9-16D5F303D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7554B4-A074-460D-9309-C853438E8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12667B-ACF4-4371-90FF-60E04D1DE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991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6252EC8-D825-42EB-BC30-54485C5662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23B11E4-114B-4E57-A98C-1FD7733026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7059CF-2665-4A45-B292-83477C707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6A49D1-1D2D-43E8-85FA-3B66EFE04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DC8E2F-237A-459A-81B8-370D4A182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6624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7827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1BC19E-AE47-4D97-8637-15E8764A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358FA3-3439-44EC-AC8B-398DD051DF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FEE2AA-9CCF-4EF5-87E3-7609A2DAC5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C6A64-A7E7-42B8-AA72-30F95DEB8A69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E6F943-FC69-49EE-9A2A-1CFDEB706B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D512A9-47A1-4E7A-9B6E-060930F337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BD523-609F-4214-B479-6DADEE440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954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sv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B3B045C2-2C2D-2298-85B2-B4CC3AD45E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Rectangle 37307" descr="preencoded.png">
            <a:extLst>
              <a:ext uri="{FF2B5EF4-FFF2-40B4-BE49-F238E27FC236}">
                <a16:creationId xmlns:a16="http://schemas.microsoft.com/office/drawing/2014/main" id="{048ABC8D-CFFF-064E-3D00-7BF1C0B921D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EB8E09">
                <a:tint val="45000"/>
                <a:satMod val="400000"/>
              </a:srgbClr>
            </a:duotone>
          </a:blip>
          <a:srcRect/>
          <a:stretch/>
        </p:blipFill>
        <p:spPr>
          <a:xfrm>
            <a:off x="2733" y="-20923"/>
            <a:ext cx="12192000" cy="6858000"/>
          </a:xfrm>
          <a:prstGeom prst="rect">
            <a:avLst/>
          </a:prstGeom>
        </p:spPr>
      </p:pic>
      <p:pic>
        <p:nvPicPr>
          <p:cNvPr id="2" name="6 ppt" descr="preencoded.png">
            <a:extLst>
              <a:ext uri="{FF2B5EF4-FFF2-40B4-BE49-F238E27FC236}">
                <a16:creationId xmlns:a16="http://schemas.microsoft.com/office/drawing/2014/main" id="{CE7E8787-CE4A-4060-1418-C74E0AB311F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3221" y="-20923"/>
            <a:ext cx="12192000" cy="6858000"/>
          </a:xfrm>
          <a:prstGeom prst="rect">
            <a:avLst/>
          </a:prstGeom>
        </p:spPr>
      </p:pic>
      <p:pic>
        <p:nvPicPr>
          <p:cNvPr id="13" name="Mask group" descr="preencoded.png">
            <a:extLst>
              <a:ext uri="{FF2B5EF4-FFF2-40B4-BE49-F238E27FC236}">
                <a16:creationId xmlns:a16="http://schemas.microsoft.com/office/drawing/2014/main" id="{7722C46A-A97E-7BFC-3C1F-5C732AE97E8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93921" y="1687877"/>
            <a:ext cx="406400" cy="406400"/>
          </a:xfrm>
          <a:prstGeom prst="rect">
            <a:avLst/>
          </a:prstGeom>
        </p:spPr>
      </p:pic>
      <p:sp>
        <p:nvSpPr>
          <p:cNvPr id="15" name="Text 0">
            <a:extLst>
              <a:ext uri="{FF2B5EF4-FFF2-40B4-BE49-F238E27FC236}">
                <a16:creationId xmlns:a16="http://schemas.microsoft.com/office/drawing/2014/main" id="{9A2FE8C2-D962-8FD1-6603-6A9DD6C93935}"/>
              </a:ext>
            </a:extLst>
          </p:cNvPr>
          <p:cNvSpPr/>
          <p:nvPr/>
        </p:nvSpPr>
        <p:spPr>
          <a:xfrm>
            <a:off x="635000" y="386079"/>
            <a:ext cx="1038398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600"/>
              </a:lnSpc>
            </a:pPr>
            <a:endParaRPr 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FDC555-7FD3-1878-925A-AE9300B6E89B}"/>
              </a:ext>
            </a:extLst>
          </p:cNvPr>
          <p:cNvSpPr txBox="1"/>
          <p:nvPr/>
        </p:nvSpPr>
        <p:spPr>
          <a:xfrm>
            <a:off x="275044" y="127158"/>
            <a:ext cx="11688355" cy="11750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defTabSz="1036747">
              <a:lnSpc>
                <a:spcPct val="114000"/>
              </a:lnSpc>
              <a:spcBef>
                <a:spcPts val="90"/>
              </a:spcBef>
            </a:pPr>
            <a:r>
              <a:rPr lang="ru-RU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 Bold" pitchFamily="34" charset="0"/>
                <a:ea typeface="Lato Bold" pitchFamily="34" charset="-122"/>
                <a:cs typeface="Lato Bold" pitchFamily="34" charset="-120"/>
              </a:rPr>
              <a:t>ОЦЕНКА И ОБРАТНАЯ СВЯЗЬ</a:t>
            </a:r>
          </a:p>
          <a:p>
            <a:pPr marL="12700" defTabSz="1036747">
              <a:lnSpc>
                <a:spcPct val="114000"/>
              </a:lnSpc>
              <a:spcBef>
                <a:spcPts val="90"/>
              </a:spcBef>
            </a:pPr>
            <a:r>
              <a:rPr lang="ru-RU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 Bold" pitchFamily="34" charset="0"/>
                <a:ea typeface="Lato Bold" pitchFamily="34" charset="-122"/>
                <a:cs typeface="Lato Bold" pitchFamily="34" charset="-120"/>
              </a:rPr>
              <a:t>ПОЛЬЗОВАТЕЛЕЙ УБ ЦОК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D4B8B9-FB57-BE77-F013-AD64A6A6BDE4}"/>
              </a:ext>
            </a:extLst>
          </p:cNvPr>
          <p:cNvSpPr txBox="1"/>
          <p:nvPr/>
        </p:nvSpPr>
        <p:spPr>
          <a:xfrm>
            <a:off x="712848" y="2101939"/>
            <a:ext cx="5480271" cy="76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defTabSz="1036747">
              <a:lnSpc>
                <a:spcPct val="114000"/>
              </a:lnSpc>
              <a:spcBef>
                <a:spcPts val="90"/>
              </a:spcBef>
            </a:pPr>
            <a:r>
              <a:rPr lang="ru-RU" sz="2000" b="1" spc="-2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cs typeface="Calibri" panose="020F0502020204030204" pitchFamily="34" charset="0"/>
              </a:rPr>
              <a:t>Обратная связь от педагога и обучающегося по оценке УБ ЦОК</a:t>
            </a:r>
          </a:p>
        </p:txBody>
      </p:sp>
      <p:pic>
        <p:nvPicPr>
          <p:cNvPr id="5" name="Mask group" descr="preencoded.png">
            <a:extLst>
              <a:ext uri="{FF2B5EF4-FFF2-40B4-BE49-F238E27FC236}">
                <a16:creationId xmlns:a16="http://schemas.microsoft.com/office/drawing/2014/main" id="{8A59CF6D-C94A-E71D-D49C-55CB0285EAD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93921" y="2984500"/>
            <a:ext cx="406400" cy="406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07E06D2-C805-D40D-C00F-5F005DA54D23}"/>
              </a:ext>
            </a:extLst>
          </p:cNvPr>
          <p:cNvSpPr txBox="1"/>
          <p:nvPr/>
        </p:nvSpPr>
        <p:spPr>
          <a:xfrm>
            <a:off x="756584" y="3403869"/>
            <a:ext cx="5480271" cy="76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defTabSz="1036747">
              <a:lnSpc>
                <a:spcPct val="114000"/>
              </a:lnSpc>
              <a:spcBef>
                <a:spcPts val="90"/>
              </a:spcBef>
            </a:pPr>
            <a:r>
              <a:rPr lang="ru-RU" sz="2000" b="1" spc="-2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cs typeface="Calibri" panose="020F0502020204030204" pitchFamily="34" charset="0"/>
              </a:rPr>
              <a:t>Возможность выставить оценку по пятибалльной шкале: от 1 до 5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C79FE1A-1092-B044-F26D-DFABA9A7D3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09503" y="4330309"/>
            <a:ext cx="3919237" cy="240053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7F69726-702B-5E9A-A5D4-236FC4D376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08267" y="1731319"/>
            <a:ext cx="3814564" cy="4543013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9F9362A-4AEC-929F-1F84-6F33AD99BC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45731" y="127158"/>
            <a:ext cx="3552257" cy="2728017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0D0B6C1F-ACA7-0FF4-57D4-0966916BE51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2488" t="55293" r="61436" b="12832"/>
          <a:stretch>
            <a:fillRect/>
          </a:stretch>
        </p:blipFill>
        <p:spPr>
          <a:xfrm>
            <a:off x="4524374" y="5654675"/>
            <a:ext cx="238125" cy="76517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8C2C649B-BABB-3C10-8EAB-94B724B4871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605" t="72628" r="64962" b="17585"/>
          <a:stretch>
            <a:fillRect/>
          </a:stretch>
        </p:blipFill>
        <p:spPr>
          <a:xfrm>
            <a:off x="4724399" y="6274332"/>
            <a:ext cx="1231901" cy="234949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CB4838F8-7668-DF38-547C-D606C60A591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605" t="72628" r="64962" b="17585"/>
          <a:stretch>
            <a:fillRect/>
          </a:stretch>
        </p:blipFill>
        <p:spPr>
          <a:xfrm>
            <a:off x="4562475" y="6156857"/>
            <a:ext cx="845792" cy="234949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F597D2F6-45AB-679D-1742-9FE628FC40C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8041" t="77124" r="37169" b="7489"/>
          <a:stretch>
            <a:fillRect/>
          </a:stretch>
        </p:blipFill>
        <p:spPr>
          <a:xfrm>
            <a:off x="6829774" y="5705476"/>
            <a:ext cx="971550" cy="369366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FF224B51-9C38-5B06-93DD-32277F66721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605" t="72628" r="64962" b="17585"/>
          <a:stretch>
            <a:fillRect/>
          </a:stretch>
        </p:blipFill>
        <p:spPr>
          <a:xfrm>
            <a:off x="7756565" y="5839893"/>
            <a:ext cx="1352509" cy="234949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BE520932-B4FE-E19F-B87A-B3DE718D5EB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96850" t="76366" r="-1021" b="10774"/>
          <a:stretch>
            <a:fillRect/>
          </a:stretch>
        </p:blipFill>
        <p:spPr>
          <a:xfrm>
            <a:off x="9109074" y="5515507"/>
            <a:ext cx="155576" cy="58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2024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C2BB90D8-5E67-AEA4-68B0-EA4E745CE8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Rectangle 37307" descr="preencoded.png">
            <a:extLst>
              <a:ext uri="{FF2B5EF4-FFF2-40B4-BE49-F238E27FC236}">
                <a16:creationId xmlns:a16="http://schemas.microsoft.com/office/drawing/2014/main" id="{F47B911E-9B6B-5B35-B575-AF3B4CF2532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EB8E09">
                <a:tint val="45000"/>
                <a:satMod val="400000"/>
              </a:srgbClr>
            </a:duotone>
          </a:blip>
          <a:srcRect/>
          <a:stretch/>
        </p:blipFill>
        <p:spPr>
          <a:xfrm>
            <a:off x="2733" y="-20923"/>
            <a:ext cx="12192000" cy="6858000"/>
          </a:xfrm>
          <a:prstGeom prst="rect">
            <a:avLst/>
          </a:prstGeom>
        </p:spPr>
      </p:pic>
      <p:pic>
        <p:nvPicPr>
          <p:cNvPr id="2" name="6 ppt" descr="preencoded.png">
            <a:extLst>
              <a:ext uri="{FF2B5EF4-FFF2-40B4-BE49-F238E27FC236}">
                <a16:creationId xmlns:a16="http://schemas.microsoft.com/office/drawing/2014/main" id="{3856BE15-6CDD-FBB8-1683-37EE8ADC199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3221" y="-20923"/>
            <a:ext cx="12192000" cy="6858000"/>
          </a:xfrm>
          <a:prstGeom prst="rect">
            <a:avLst/>
          </a:prstGeom>
        </p:spPr>
      </p:pic>
      <p:pic>
        <p:nvPicPr>
          <p:cNvPr id="13" name="Mask group" descr="preencoded.png">
            <a:extLst>
              <a:ext uri="{FF2B5EF4-FFF2-40B4-BE49-F238E27FC236}">
                <a16:creationId xmlns:a16="http://schemas.microsoft.com/office/drawing/2014/main" id="{093BFD8B-6274-A55F-9222-3131C1AA3B1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93921" y="1470908"/>
            <a:ext cx="406400" cy="406400"/>
          </a:xfrm>
          <a:prstGeom prst="rect">
            <a:avLst/>
          </a:prstGeom>
        </p:spPr>
      </p:pic>
      <p:sp>
        <p:nvSpPr>
          <p:cNvPr id="15" name="Text 0">
            <a:extLst>
              <a:ext uri="{FF2B5EF4-FFF2-40B4-BE49-F238E27FC236}">
                <a16:creationId xmlns:a16="http://schemas.microsoft.com/office/drawing/2014/main" id="{256415EE-F464-1A4B-8528-1BEDC98C4384}"/>
              </a:ext>
            </a:extLst>
          </p:cNvPr>
          <p:cNvSpPr/>
          <p:nvPr/>
        </p:nvSpPr>
        <p:spPr>
          <a:xfrm>
            <a:off x="635000" y="386079"/>
            <a:ext cx="1038398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600"/>
              </a:lnSpc>
            </a:pPr>
            <a:endParaRPr 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381C84-EF73-1B88-1A28-A1110DD4D438}"/>
              </a:ext>
            </a:extLst>
          </p:cNvPr>
          <p:cNvSpPr txBox="1"/>
          <p:nvPr/>
        </p:nvSpPr>
        <p:spPr>
          <a:xfrm>
            <a:off x="275044" y="127158"/>
            <a:ext cx="11688355" cy="11750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defTabSz="1036747">
              <a:lnSpc>
                <a:spcPct val="114000"/>
              </a:lnSpc>
              <a:spcBef>
                <a:spcPts val="90"/>
              </a:spcBef>
            </a:pPr>
            <a:r>
              <a:rPr lang="ru-RU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 Bold" pitchFamily="34" charset="0"/>
                <a:ea typeface="Lato Bold" pitchFamily="34" charset="-122"/>
                <a:cs typeface="Lato Bold" pitchFamily="34" charset="-120"/>
              </a:rPr>
              <a:t>РЕКОМЕНДАТЕЛЬНЫЕ СЕРВИСЫ</a:t>
            </a:r>
          </a:p>
          <a:p>
            <a:pPr marL="12700" defTabSz="1036747">
              <a:lnSpc>
                <a:spcPct val="114000"/>
              </a:lnSpc>
              <a:spcBef>
                <a:spcPts val="90"/>
              </a:spcBef>
            </a:pPr>
            <a:r>
              <a:rPr lang="ru-RU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 Bold" pitchFamily="34" charset="0"/>
                <a:ea typeface="Lato Bold" pitchFamily="34" charset="-122"/>
                <a:cs typeface="Lato Bold" pitchFamily="34" charset="-120"/>
              </a:rPr>
              <a:t>В ПОМОЩЬ УЧИТЕЛЮ В УБ ЦОК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A0F08F-6D91-38B3-2060-471970E9CB76}"/>
              </a:ext>
            </a:extLst>
          </p:cNvPr>
          <p:cNvSpPr txBox="1"/>
          <p:nvPr/>
        </p:nvSpPr>
        <p:spPr>
          <a:xfrm>
            <a:off x="877948" y="1397668"/>
            <a:ext cx="5480271" cy="1328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defTabSz="1036747">
              <a:lnSpc>
                <a:spcPct val="114000"/>
              </a:lnSpc>
              <a:spcBef>
                <a:spcPts val="90"/>
              </a:spcBef>
            </a:pPr>
            <a:r>
              <a:rPr lang="ru-RU" b="1" spc="-2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cs typeface="Calibri" panose="020F0502020204030204" pitchFamily="34" charset="0"/>
              </a:rPr>
              <a:t>Формирование с учётом выбранных фильтров рекомендательных подборок контента, включающего популярные и похожие материалы</a:t>
            </a:r>
          </a:p>
        </p:txBody>
      </p:sp>
      <p:pic>
        <p:nvPicPr>
          <p:cNvPr id="3" name="Mask group" descr="preencoded.png">
            <a:extLst>
              <a:ext uri="{FF2B5EF4-FFF2-40B4-BE49-F238E27FC236}">
                <a16:creationId xmlns:a16="http://schemas.microsoft.com/office/drawing/2014/main" id="{44C3EFE4-FA28-0A76-E3FF-A0DB52FF91A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93921" y="2772568"/>
            <a:ext cx="406400" cy="406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B7A5BC1-40D0-18B4-F5E6-2B86A472616B}"/>
              </a:ext>
            </a:extLst>
          </p:cNvPr>
          <p:cNvSpPr txBox="1"/>
          <p:nvPr/>
        </p:nvSpPr>
        <p:spPr>
          <a:xfrm>
            <a:off x="877947" y="2741144"/>
            <a:ext cx="5480271" cy="1328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defTabSz="1036747">
              <a:lnSpc>
                <a:spcPct val="114000"/>
              </a:lnSpc>
              <a:spcBef>
                <a:spcPts val="90"/>
              </a:spcBef>
            </a:pPr>
            <a:r>
              <a:rPr lang="ru-RU" b="1" spc="-2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cs typeface="Calibri" panose="020F0502020204030204" pitchFamily="34" charset="0"/>
              </a:rPr>
              <a:t>Дополнительная справочная информация, в том числе: проверяемые элементы содержания, метапредметные теги, проверяемые требования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2F13FB4-D8F3-D5EF-82F5-FC94F302DE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813" y="4165477"/>
            <a:ext cx="5246537" cy="248137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12E7836-CC67-B1C8-F6D2-71A13367B41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901" r="3657"/>
          <a:stretch>
            <a:fillRect/>
          </a:stretch>
        </p:blipFill>
        <p:spPr>
          <a:xfrm>
            <a:off x="6697203" y="1282567"/>
            <a:ext cx="5158544" cy="536428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6C1942F-A834-F3ED-D93E-040DC60D63A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711" t="49816" r="94923" b="20582"/>
          <a:stretch>
            <a:fillRect/>
          </a:stretch>
        </p:blipFill>
        <p:spPr>
          <a:xfrm>
            <a:off x="6697203" y="4961509"/>
            <a:ext cx="76200" cy="158788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AB5A09B-F69D-7986-CDF5-793DDE039C2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01" t="47416" r="94905" b="28374"/>
          <a:stretch>
            <a:fillRect/>
          </a:stretch>
        </p:blipFill>
        <p:spPr>
          <a:xfrm>
            <a:off x="994813" y="5853112"/>
            <a:ext cx="261939" cy="60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94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0F7883-FCBC-BE63-15D6-6DDF3EF4DF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Rectangle 37307" descr="preencoded.png">
            <a:extLst>
              <a:ext uri="{FF2B5EF4-FFF2-40B4-BE49-F238E27FC236}">
                <a16:creationId xmlns:a16="http://schemas.microsoft.com/office/drawing/2014/main" id="{7F065561-C7CC-D201-657E-CD0BDFB06B9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B8E09">
                <a:tint val="45000"/>
                <a:satMod val="400000"/>
              </a:srgbClr>
            </a:duotone>
          </a:blip>
          <a:srcRect/>
          <a:stretch/>
        </p:blipFill>
        <p:spPr>
          <a:xfrm>
            <a:off x="2733" y="-20923"/>
            <a:ext cx="12192000" cy="6858000"/>
          </a:xfrm>
          <a:prstGeom prst="rect">
            <a:avLst/>
          </a:prstGeom>
        </p:spPr>
      </p:pic>
      <p:pic>
        <p:nvPicPr>
          <p:cNvPr id="2" name="6 ppt" descr="preencoded.png">
            <a:extLst>
              <a:ext uri="{FF2B5EF4-FFF2-40B4-BE49-F238E27FC236}">
                <a16:creationId xmlns:a16="http://schemas.microsoft.com/office/drawing/2014/main" id="{3E78AF94-607E-4730-3225-81CC47F4D2A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ectangle 37307" descr="preencoded.png">
            <a:extLst>
              <a:ext uri="{FF2B5EF4-FFF2-40B4-BE49-F238E27FC236}">
                <a16:creationId xmlns:a16="http://schemas.microsoft.com/office/drawing/2014/main" id="{A1D35EA3-951D-EA4D-553B-957991A695E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466" y="20923"/>
            <a:ext cx="12192000" cy="6858000"/>
          </a:xfrm>
          <a:prstGeom prst="rect">
            <a:avLst/>
          </a:prstGeom>
        </p:spPr>
      </p:pic>
      <p:pic>
        <p:nvPicPr>
          <p:cNvPr id="13" name="Mask group" descr="preencoded.png">
            <a:extLst>
              <a:ext uri="{FF2B5EF4-FFF2-40B4-BE49-F238E27FC236}">
                <a16:creationId xmlns:a16="http://schemas.microsoft.com/office/drawing/2014/main" id="{CFFA17AB-97FE-9AD4-31AE-CFB710DBEF2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27467" y="254602"/>
            <a:ext cx="406400" cy="406400"/>
          </a:xfrm>
          <a:prstGeom prst="rect">
            <a:avLst/>
          </a:prstGeom>
        </p:spPr>
      </p:pic>
      <p:sp>
        <p:nvSpPr>
          <p:cNvPr id="15" name="Text 0">
            <a:extLst>
              <a:ext uri="{FF2B5EF4-FFF2-40B4-BE49-F238E27FC236}">
                <a16:creationId xmlns:a16="http://schemas.microsoft.com/office/drawing/2014/main" id="{7037DC1D-DF6A-DD2F-E96B-F9987A0610A9}"/>
              </a:ext>
            </a:extLst>
          </p:cNvPr>
          <p:cNvSpPr/>
          <p:nvPr/>
        </p:nvSpPr>
        <p:spPr>
          <a:xfrm>
            <a:off x="635000" y="386079"/>
            <a:ext cx="1038398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600"/>
              </a:lnSpc>
            </a:pPr>
            <a:endParaRPr 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Frame 2131328796" descr="preencoded.png">
            <a:extLst>
              <a:ext uri="{FF2B5EF4-FFF2-40B4-BE49-F238E27FC236}">
                <a16:creationId xmlns:a16="http://schemas.microsoft.com/office/drawing/2014/main" id="{E092A851-21CF-9709-EBA2-94000ED253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-2733" y="-20923"/>
            <a:ext cx="12280458" cy="1068523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id="{248735A6-733A-F9F7-9232-9389DA698886}"/>
              </a:ext>
            </a:extLst>
          </p:cNvPr>
          <p:cNvSpPr/>
          <p:nvPr/>
        </p:nvSpPr>
        <p:spPr>
          <a:xfrm>
            <a:off x="951360" y="232644"/>
            <a:ext cx="11001375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 Bold" pitchFamily="34" charset="0"/>
                <a:ea typeface="Lato Bold" pitchFamily="34" charset="-122"/>
                <a:cs typeface="Lato Bold" pitchFamily="34" charset="-120"/>
              </a:rPr>
              <a:t>Госуслуги. Моя школа: УБ ЦОК </a:t>
            </a:r>
            <a:r>
              <a:rPr lang="en-US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 Bold" pitchFamily="34" charset="0"/>
                <a:ea typeface="Lato Bold" pitchFamily="34" charset="-122"/>
                <a:cs typeface="Lato Bold" pitchFamily="34" charset="-120"/>
              </a:rPr>
              <a:t>&amp;</a:t>
            </a: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 Bold" pitchFamily="34" charset="0"/>
                <a:ea typeface="Lato Bold" pitchFamily="34" charset="-122"/>
                <a:cs typeface="Lato Bold" pitchFamily="34" charset="-120"/>
              </a:rPr>
              <a:t> Конструктор ЦОК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1100628-2CD8-6092-13C8-E292D51814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513" y="996714"/>
            <a:ext cx="5693072" cy="584036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C3424EB-710B-949C-0350-3FC760ECBE6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4539" b="10857"/>
          <a:stretch/>
        </p:blipFill>
        <p:spPr>
          <a:xfrm>
            <a:off x="6235078" y="1121719"/>
            <a:ext cx="5562230" cy="5704895"/>
          </a:xfrm>
          <a:prstGeom prst="round2SameRect">
            <a:avLst>
              <a:gd name="adj1" fmla="val 3457"/>
              <a:gd name="adj2" fmla="val 0"/>
            </a:avLst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63500" algn="ctr" rotWithShape="0">
              <a:srgbClr val="DEE5F7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0941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80</Words>
  <Application>Microsoft Office PowerPoint</Application>
  <PresentationFormat>Широкоэкранный</PresentationFormat>
  <Paragraphs>12</Paragraphs>
  <Slides>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Lato Bold</vt:lpstr>
      <vt:lpstr>Segoe UI</vt:lpstr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Дихтярёва Анастасия Александровна</dc:creator>
  <cp:lastModifiedBy>Сергей Иванов</cp:lastModifiedBy>
  <cp:revision>33</cp:revision>
  <dcterms:created xsi:type="dcterms:W3CDTF">2026-03-31T11:14:42Z</dcterms:created>
  <dcterms:modified xsi:type="dcterms:W3CDTF">2026-04-20T11:15:36Z</dcterms:modified>
</cp:coreProperties>
</file>