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92" r:id="rId1"/>
  </p:sldMasterIdLst>
  <p:sldIdLst>
    <p:sldId id="256" r:id="rId2"/>
    <p:sldId id="271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08.08.2020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09120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ПУБЛИЧНАЯ ДЕКЛАРАЦИЯ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ЦЕЛЕЙ И ЗАДАЧ СИСТЕМЫ ОБРАЗОВАНИЯ  БУЙНАКСКОГО РАЙОНА 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на 2020– 2021 УЧЕБНЫЙ ГОД</a:t>
            </a:r>
            <a:endParaRPr lang="ru-RU" dirty="0"/>
          </a:p>
        </p:txBody>
      </p:sp>
      <p:pic>
        <p:nvPicPr>
          <p:cNvPr id="3" name="Рисунок 2" descr="C:\Users\Начальник\Desktop\buinaksk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96752"/>
            <a:ext cx="172819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88879" y="1268760"/>
            <a:ext cx="343626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«Утверждаю»</a:t>
            </a:r>
          </a:p>
          <a:p>
            <a:r>
              <a:rPr lang="ru-RU" dirty="0" smtClean="0"/>
              <a:t>Глава  МР «Буйнакский район»</a:t>
            </a:r>
          </a:p>
          <a:p>
            <a:r>
              <a:rPr lang="ru-RU" dirty="0" smtClean="0"/>
              <a:t>  </a:t>
            </a:r>
            <a:r>
              <a:rPr lang="ru-RU" dirty="0" err="1" smtClean="0"/>
              <a:t>________________К.А.Изиев</a:t>
            </a:r>
            <a:endParaRPr lang="ru-RU" dirty="0" smtClean="0"/>
          </a:p>
          <a:p>
            <a:r>
              <a:rPr lang="ru-RU" dirty="0" smtClean="0"/>
              <a:t>                 15 июля 2020г.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536" y="44624"/>
            <a:ext cx="9144000" cy="6366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МЕТОДИЧЕСКОЕ СОПРОВОЖДЕНИЕ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4509120"/>
            <a:ext cx="4248472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Информационно- методический отдел Управления образования Буйнакского района. </a:t>
            </a: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Ассоциации педагогов Буйнакского района по  предметным  направлениям.</a:t>
            </a: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Методисты образовательных учреждений района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indent="-228600" algn="just">
              <a:lnSpc>
                <a:spcPts val="1000"/>
              </a:lnSpc>
              <a:spcBef>
                <a:spcPts val="300"/>
              </a:spcBef>
              <a:spcAft>
                <a:spcPts val="0"/>
              </a:spcAft>
            </a:pPr>
            <a:endParaRPr lang="ru-RU" sz="1600" dirty="0">
              <a:solidFill>
                <a:schemeClr val="accent1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72948" y="4077072"/>
            <a:ext cx="3687484" cy="3359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Arial Unicode MS"/>
                <a:cs typeface="Times New Roman"/>
              </a:rPr>
              <a:t>ЭКСПЕРТНОЕ СООБЩЕСТВО: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836712"/>
            <a:ext cx="471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  <a:r>
              <a:rPr lang="ru-RU" sz="1400" dirty="0" smtClean="0">
                <a:solidFill>
                  <a:srgbClr val="C00000"/>
                </a:solidFill>
              </a:rPr>
              <a:t>«Повышение качества образования  и  уровня профессиональной компетентности  учителей района на этапе реализации ФГОС, ЦОС»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62392" y="116632"/>
            <a:ext cx="1317920" cy="326904"/>
          </a:xfrm>
          <a:prstGeom prst="rect">
            <a:avLst/>
          </a:prstGeom>
        </p:spPr>
        <p:txBody>
          <a:bodyPr vert="horz" lIns="0" tIns="4572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764704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C00000"/>
                </a:solidFill>
              </a:rPr>
              <a:t>Цель:</a:t>
            </a:r>
            <a:r>
              <a:rPr lang="ru-RU" sz="1600" i="1" dirty="0" smtClean="0">
                <a:solidFill>
                  <a:srgbClr val="C00000"/>
                </a:solidFill>
              </a:rPr>
              <a:t> «Обеспечение профессиональной компетентности педагогических кадров, построение открытого пространства для развития, самообразования, апробации инноваций»</a:t>
            </a:r>
            <a:r>
              <a:rPr lang="ru-RU" sz="1600" i="1" dirty="0" smtClean="0">
                <a:solidFill>
                  <a:srgbClr val="002060"/>
                </a:solidFill>
              </a:rPr>
              <a:t/>
            </a:r>
            <a:br>
              <a:rPr lang="ru-RU" sz="1600" i="1" dirty="0" smtClean="0">
                <a:solidFill>
                  <a:srgbClr val="002060"/>
                </a:solidFill>
              </a:rPr>
            </a:br>
            <a:endParaRPr lang="ru-RU" sz="1600" i="1" dirty="0">
              <a:solidFill>
                <a:srgbClr val="00206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259633" y="2132856"/>
          <a:ext cx="1656183" cy="274320"/>
        </p:xfrm>
        <a:graphic>
          <a:graphicData uri="http://schemas.openxmlformats.org/drawingml/2006/table">
            <a:tbl>
              <a:tblPr/>
              <a:tblGrid>
                <a:gridCol w="1656183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2020- 2021 г.г.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4939183"/>
              </p:ext>
            </p:extLst>
          </p:nvPr>
        </p:nvGraphicFramePr>
        <p:xfrm>
          <a:off x="107505" y="2420888"/>
          <a:ext cx="4176463" cy="4622800"/>
        </p:xfrm>
        <a:graphic>
          <a:graphicData uri="http://schemas.openxmlformats.org/drawingml/2006/table">
            <a:tbl>
              <a:tblPr/>
              <a:tblGrid>
                <a:gridCol w="4176463"/>
              </a:tblGrid>
              <a:tr h="4437112">
                <a:tc>
                  <a:txBody>
                    <a:bodyPr/>
                    <a:lstStyle/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Реализация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дорожных карт, нацеленных на повышения качества образования по 20 предметным областям.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Проведение районных предметных педагогических конференций (приложение).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Участие в районных , республиканских  семинарах по предметным областям. (приложение)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Издание </a:t>
                      </a:r>
                      <a:r>
                        <a:rPr lang="ru-RU" sz="1200" baseline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9 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предметных  методических пособий (приложение).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Публикации   статей педагогов в научных изданиях.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Создание  районной  предметной </a:t>
                      </a:r>
                      <a:r>
                        <a:rPr lang="ru-RU" sz="1200" baseline="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медиатеки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Обобщение  опыта 11 лучших учителей- предметников (приложение).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Проведение районных конкурсов для педагогов (приложение). 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Повышение квалификации 385 педагогических работников.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Увеличение количества учителей первой и высшей категории до 40%. 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11.Создание банка данных  педагогов района на 2020-2021 учебный год. 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12.Создание банка данных молодых специалистов, наставническая работа.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13.Создание банка данных талантливых педагогов района (сентябрь, январь).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14.Оказание методической помощи педагогам  района.</a:t>
                      </a:r>
                    </a:p>
                    <a:p>
                      <a:pPr marL="228600" indent="-228600" algn="just">
                        <a:lnSpc>
                          <a:spcPts val="1415"/>
                        </a:lnSpc>
                        <a:spcAft>
                          <a:spcPts val="0"/>
                        </a:spcAft>
                        <a:buAutoNum type="arabicPeriod"/>
                      </a:pPr>
                      <a:endParaRPr lang="ru-RU" sz="12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Verdan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1556792"/>
          <a:ext cx="4392488" cy="3024336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3024336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u="none" strike="noStrike" spc="-5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ИНСТРУМЕНТЫ</a:t>
                      </a:r>
                      <a:r>
                        <a:rPr lang="ru-RU" sz="1800" b="1" i="0" u="none" strike="noStrike" spc="-5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:</a:t>
                      </a:r>
                      <a:endParaRPr lang="ru-RU" sz="18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 Unicode MS"/>
                      </a:endParaRP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- ФГОС</a:t>
                      </a:r>
                    </a:p>
                    <a:p>
                      <a:pPr marL="3429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053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 Цифровая образовательная среда , дистанционное обучение.</a:t>
                      </a:r>
                    </a:p>
                    <a:p>
                      <a:pPr marL="342900" marR="127000" lvl="0" indent="-342900" algn="l">
                        <a:lnSpc>
                          <a:spcPts val="1250"/>
                        </a:lnSpc>
                        <a:spcBef>
                          <a:spcPts val="300"/>
                        </a:spcBef>
                        <a:spcAft>
                          <a:spcPts val="980"/>
                        </a:spcAft>
                        <a:buClr>
                          <a:srgbClr val="000000"/>
                        </a:buClr>
                        <a:buSzPts val="1000"/>
                        <a:buFont typeface="+mj-lt"/>
                        <a:buNone/>
                        <a:tabLst>
                          <a:tab pos="479425" algn="l"/>
                        </a:tabLst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Программа </a:t>
                      </a:r>
                      <a:r>
                        <a:rPr lang="ru-RU" sz="11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развития системы образования в </a:t>
                      </a: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МР </a:t>
                      </a:r>
                      <a:r>
                        <a:rPr lang="ru-RU" sz="1100" u="none" strike="noStrike" spc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«Буйнакский район</a:t>
                      </a: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1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Verdana"/>
                        <a:ea typeface="Verdana"/>
                        <a:cs typeface="Verdana"/>
                      </a:endParaRPr>
                    </a:p>
                    <a:p>
                      <a:pPr marL="90170" indent="-2540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-</a:t>
                      </a:r>
                      <a:r>
                        <a:rPr lang="ru-RU" sz="11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Дорожные карты по всем предметам, направленные на повышение эффективности и качества </a:t>
                      </a:r>
                      <a:r>
                        <a:rPr lang="ru-RU" sz="11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о</a:t>
                      </a:r>
                      <a:r>
                        <a:rPr lang="ru-RU" sz="11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бщего образования</a:t>
                      </a:r>
                    </a:p>
                    <a:p>
                      <a:pPr marL="90170" indent="-2540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strike="noStrik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  - Программа «</a:t>
                      </a:r>
                      <a:r>
                        <a:rPr lang="ru-RU" sz="1100" strike="noStrike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Профориентационная</a:t>
                      </a:r>
                      <a:r>
                        <a:rPr lang="ru-RU" sz="1100" strike="noStrik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работа, </a:t>
                      </a:r>
                      <a:r>
                        <a:rPr lang="ru-RU" sz="1100" strike="noStrike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предпрофильная</a:t>
                      </a:r>
                      <a:r>
                        <a:rPr lang="ru-RU" sz="1100" strike="noStrik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itchFamily="18" charset="0"/>
                          <a:ea typeface="Verdana"/>
                          <a:cs typeface="Times New Roman" pitchFamily="18" charset="0"/>
                        </a:rPr>
                        <a:t> подготовка и профильное обучение» на 2017-2020 гг.</a:t>
                      </a:r>
                    </a:p>
                    <a:p>
                      <a:pPr marL="90170" marR="0" indent="-25400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strike="noStrike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- Программа</a:t>
                      </a:r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«Проектно-исследовательская деятельность педагогов и   учащихся Буйнакского района» на 2017 – 2021г.г.</a:t>
                      </a:r>
                    </a:p>
                    <a:p>
                      <a:pPr algn="l"/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- Программа  для реализации</a:t>
                      </a:r>
                      <a:r>
                        <a:rPr kumimoji="0" lang="ru-RU" sz="11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в        </a:t>
                      </a:r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общеобразовательных школах Буйнакского района</a:t>
                      </a:r>
                      <a:r>
                        <a:rPr kumimoji="0" lang="ru-RU" sz="11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1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«Внеклассное чтение и развитие речи» </a:t>
                      </a:r>
                    </a:p>
                    <a:p>
                      <a:pPr algn="l">
                        <a:buFontTx/>
                        <a:buChar char="-"/>
                      </a:pPr>
                      <a:r>
                        <a:rPr lang="ru-RU" sz="1100" u="none" strike="noStrike" spc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Предметные концепции</a:t>
                      </a:r>
                    </a:p>
                    <a:p>
                      <a:endParaRPr lang="ru-RU" sz="1000" u="none" strike="noStrike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4918</TotalTime>
  <Words>304</Words>
  <Application>Microsoft Office PowerPoint</Application>
  <PresentationFormat>Экран 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Поток</vt:lpstr>
      <vt:lpstr>  ПУБЛИЧНАЯ ДЕКЛАРАЦИЯ ЦЕЛЕЙ И ЗАДАЧ СИСТЕМЫ ОБРАЗОВАНИЯ  БУЙНАКСКОГО РАЙОНА  на 2020– 2021 УЧЕБНЫЙ ГОД</vt:lpstr>
      <vt:lpstr>МЕТОДИЧЕСКОЕ СОПРОВОЖДЕНИЕ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ПУБЛИЧНАЯ ДЕКЛАРАЦИЯ  ЦЕЛЕЙ И ЗАДАЧ УПРАВЛЕНИЯ ОБРАЗОВАНИЯ БУЙНАКСКОГО  РАЙОНА НА 2017 ГОД </dc:title>
  <dc:creator>Начальник</dc:creator>
  <cp:lastModifiedBy>666ddd</cp:lastModifiedBy>
  <cp:revision>414</cp:revision>
  <dcterms:created xsi:type="dcterms:W3CDTF">2017-07-25T10:38:56Z</dcterms:created>
  <dcterms:modified xsi:type="dcterms:W3CDTF">2020-08-08T18:48:12Z</dcterms:modified>
</cp:coreProperties>
</file>