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62" r:id="rId2"/>
    <p:sldId id="263" r:id="rId3"/>
    <p:sldId id="264" r:id="rId4"/>
    <p:sldId id="265" r:id="rId5"/>
    <p:sldId id="266" r:id="rId6"/>
    <p:sldId id="267" r:id="rId7"/>
    <p:sldId id="260" r:id="rId8"/>
    <p:sldId id="274" r:id="rId9"/>
    <p:sldId id="268" r:id="rId10"/>
    <p:sldId id="259" r:id="rId11"/>
    <p:sldId id="261" r:id="rId12"/>
    <p:sldId id="269" r:id="rId13"/>
    <p:sldId id="257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10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768A8-762E-442F-BB31-AB4BFA6A024F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C660A-C4C7-478A-BFD2-3BE75410F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C660A-C4C7-478A-BFD2-3BE75410F00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58616"/>
            <a:ext cx="8964488" cy="914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МУНИЦИПАЛЬНАЯ МЕТОДИЧЕСКАЯ СЛУЖБА УПРАВЛЕНИЯ ОБРАЗОВАНИЯ БУЙНАКСКОГО РАЙОНА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2019-2020гг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-1" t="2126" r="6449" b="2197"/>
          <a:stretch/>
        </p:blipFill>
        <p:spPr bwMode="auto">
          <a:xfrm>
            <a:off x="4067944" y="764704"/>
            <a:ext cx="895350" cy="9156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712968" cy="914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Информационно-методический     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в управлении образования представлен:</a:t>
            </a:r>
            <a:endParaRPr lang="ru-RU" b="1" dirty="0">
              <a:solidFill>
                <a:srgbClr val="00B0F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1" y="1556792"/>
          <a:ext cx="8568952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188"/>
                <a:gridCol w="2250313"/>
                <a:gridCol w="585545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Омарова</a:t>
                      </a:r>
                      <a:r>
                        <a:rPr lang="ru-RU" dirty="0" smtClean="0"/>
                        <a:t> Р.И.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Руководитель ИМО, история</a:t>
                      </a:r>
                      <a:r>
                        <a:rPr lang="ru-RU" baseline="0" dirty="0" smtClean="0"/>
                        <a:t> ,иностранные языки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Гаджиева А.Т.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Методист по естественно - научному направлению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</a:tr>
              <a:tr h="471656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Курбанова М.Г.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Методист по</a:t>
                      </a:r>
                      <a:r>
                        <a:rPr lang="ru-RU" baseline="0" dirty="0" smtClean="0"/>
                        <a:t> филологическому направлению</a:t>
                      </a: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Ханмурзаева</a:t>
                      </a:r>
                      <a:r>
                        <a:rPr lang="ru-RU" dirty="0" smtClean="0"/>
                        <a:t> А.Г.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Методист по культурологическому направлению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Мамаева Р.Н.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Методист по начальной школе, </a:t>
                      </a:r>
                      <a:r>
                        <a:rPr lang="ru-RU" dirty="0" err="1" smtClean="0"/>
                        <a:t>ОРКСЭ,шахматы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>Руководители районных предметных ассоциаций </a:t>
            </a:r>
            <a:r>
              <a:rPr lang="ru-RU" b="1" smtClean="0"/>
              <a:t/>
            </a:r>
            <a:br>
              <a:rPr lang="ru-RU" b="1" smtClean="0"/>
            </a:b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604448" y="6165304"/>
            <a:ext cx="144016" cy="1440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51520" y="1052744"/>
          <a:ext cx="8712968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629"/>
                <a:gridCol w="2162326"/>
                <a:gridCol w="5993013"/>
              </a:tblGrid>
              <a:tr h="25922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ФИО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Предметная</a:t>
                      </a:r>
                      <a:r>
                        <a:rPr lang="ru-RU" sz="1200" baseline="0" dirty="0" smtClean="0"/>
                        <a:t> область</a:t>
                      </a:r>
                      <a:endParaRPr lang="ru-RU" sz="1200" dirty="0"/>
                    </a:p>
                  </a:txBody>
                  <a:tcPr/>
                </a:tc>
              </a:tr>
              <a:tr h="25922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Р.Мамаева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Ассоциация учителей начальных классов, шахмат, ОРКСЭ</a:t>
                      </a:r>
                    </a:p>
                  </a:txBody>
                  <a:tcPr/>
                </a:tc>
              </a:tr>
              <a:tr h="25922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М.Курбанова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Ассоциация  учителей русского языка и литературы, учителей родного языка </a:t>
                      </a:r>
                      <a:r>
                        <a:rPr lang="ru-RU" sz="1200" smtClean="0"/>
                        <a:t>и литературы, географии</a:t>
                      </a:r>
                      <a:endParaRPr lang="ru-RU" sz="12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</a:txBody>
                  <a:tcPr/>
                </a:tc>
              </a:tr>
              <a:tr h="25922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А.Гаджиева 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Ассоциация педагогов  математики,  информатики , физики,  </a:t>
                      </a:r>
                      <a:r>
                        <a:rPr lang="ru-RU" sz="1200" dirty="0" err="1" smtClean="0"/>
                        <a:t>астрономиии</a:t>
                      </a:r>
                      <a:r>
                        <a:rPr lang="ru-RU" sz="1200" dirty="0" smtClean="0"/>
                        <a:t> химии, биологии,</a:t>
                      </a:r>
                      <a:r>
                        <a:rPr lang="ru-RU" sz="1200" baseline="0" dirty="0" smtClean="0"/>
                        <a:t> куратор по финансовой грамотности </a:t>
                      </a:r>
                      <a:endParaRPr lang="ru-RU" sz="12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</a:txBody>
                  <a:tcPr/>
                </a:tc>
              </a:tr>
              <a:tr h="25922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/>
                        <a:t>Р.Омарова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Ассоциация  учителей иностранных языков, истории и обществознания,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куратор по курсам повышения квалификации педагогов района</a:t>
                      </a:r>
                    </a:p>
                  </a:txBody>
                  <a:tcPr/>
                </a:tc>
              </a:tr>
              <a:tr h="25922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/>
                        <a:t>А.Ханмурзаева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Ассоциация педагогов  технологии,</a:t>
                      </a:r>
                      <a:r>
                        <a:rPr lang="ru-RU" sz="1200" baseline="0" dirty="0" smtClean="0"/>
                        <a:t> изо, музыки, физкультуры, ОБЖ,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 куратор </a:t>
                      </a:r>
                      <a:r>
                        <a:rPr lang="ru-RU" sz="1200" baseline="0" smtClean="0"/>
                        <a:t>по центрам ОО </a:t>
                      </a:r>
                      <a:r>
                        <a:rPr lang="ru-RU" sz="1200" baseline="0" dirty="0" smtClean="0"/>
                        <a:t>«</a:t>
                      </a:r>
                      <a:r>
                        <a:rPr lang="ru-RU" sz="1200" baseline="0" smtClean="0"/>
                        <a:t>Точки роста»</a:t>
                      </a:r>
                      <a:endParaRPr lang="ru-RU" sz="12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8698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Основные направления методической деятельности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35998"/>
            <a:ext cx="87129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1.Непрерывное образование личности, определяющее успешность профессиональной деятельности педагога.</a:t>
            </a:r>
            <a:br>
              <a:rPr lang="ru-RU" dirty="0" smtClean="0"/>
            </a:br>
            <a:r>
              <a:rPr lang="ru-RU" dirty="0" smtClean="0"/>
              <a:t>2.Методическое сопровождение профессионального развития, процесса самообразования педагогов идёт через:</a:t>
            </a:r>
            <a:br>
              <a:rPr lang="ru-RU" dirty="0" smtClean="0"/>
            </a:br>
            <a:r>
              <a:rPr lang="ru-RU" dirty="0" smtClean="0"/>
              <a:t>информирование,</a:t>
            </a:r>
            <a:br>
              <a:rPr lang="ru-RU" dirty="0" smtClean="0"/>
            </a:br>
            <a:r>
              <a:rPr lang="ru-RU" dirty="0" smtClean="0"/>
              <a:t>консультирование,</a:t>
            </a:r>
            <a:br>
              <a:rPr lang="ru-RU" dirty="0" smtClean="0"/>
            </a:br>
            <a:r>
              <a:rPr lang="ru-RU" dirty="0" smtClean="0"/>
              <a:t>координацию деятельности педагогов.</a:t>
            </a:r>
            <a:br>
              <a:rPr lang="ru-RU" dirty="0" smtClean="0"/>
            </a:br>
            <a:r>
              <a:rPr lang="ru-RU" dirty="0" smtClean="0"/>
              <a:t>3.Поддержка функционирования педагогов в рамках профессиональных норм;</a:t>
            </a:r>
            <a:br>
              <a:rPr lang="ru-RU" dirty="0" smtClean="0"/>
            </a:br>
            <a:r>
              <a:rPr lang="ru-RU" dirty="0" smtClean="0"/>
              <a:t>-обновление теоретических знаний и практических навыков решения профессиональных задач в рамках специальности через обеспечение понимания предъявляемых требований в деятельности, накопление информационного ресурса.</a:t>
            </a:r>
            <a:br>
              <a:rPr lang="ru-RU" dirty="0" smtClean="0"/>
            </a:br>
            <a:r>
              <a:rPr lang="ru-RU" dirty="0" smtClean="0"/>
              <a:t>-систематизация образовательных техник, приёмов, методов.</a:t>
            </a:r>
            <a:br>
              <a:rPr lang="ru-RU" dirty="0" smtClean="0"/>
            </a:br>
            <a:r>
              <a:rPr lang="ru-RU" dirty="0" smtClean="0"/>
              <a:t>-конструирование методических и дидактических средств.</a:t>
            </a:r>
            <a:br>
              <a:rPr lang="ru-RU" dirty="0" smtClean="0"/>
            </a:br>
            <a:r>
              <a:rPr lang="ru-RU" dirty="0" smtClean="0"/>
              <a:t>4. Обеспечение доступности к информационным (дистанционным)ресурсам.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lib.znate.ru/pars_docs/refs/262/261091/261091_html_m15b6ca7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95300"/>
            <a:ext cx="8946455" cy="57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79784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00B0F0"/>
                </a:solidFill>
              </a:rPr>
              <a:t>Модель муниципальной методической службы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80594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Новое качественное состояние ММС предполагает: </a:t>
            </a:r>
            <a:br>
              <a:rPr lang="ru-RU" sz="1600" dirty="0" smtClean="0"/>
            </a:br>
            <a:r>
              <a:rPr lang="ru-RU" sz="1600" dirty="0" smtClean="0"/>
              <a:t>1. Изменения взаимоотношений подразделений муниципальной методической службы.</a:t>
            </a:r>
            <a:br>
              <a:rPr lang="ru-RU" sz="1600" dirty="0" smtClean="0"/>
            </a:br>
            <a:r>
              <a:rPr lang="ru-RU" sz="1600" dirty="0" smtClean="0"/>
              <a:t>2. Изменения внутренней среды муниципальной методической службы (качество результатов, процесса, условий).</a:t>
            </a:r>
            <a:br>
              <a:rPr lang="ru-RU" sz="1600" dirty="0" smtClean="0"/>
            </a:br>
            <a:r>
              <a:rPr lang="ru-RU" sz="1600" dirty="0" smtClean="0"/>
              <a:t>Эти изменения должны обеспечить следующие аспекты. </a:t>
            </a:r>
            <a:br>
              <a:rPr lang="ru-RU" sz="1600" dirty="0" smtClean="0"/>
            </a:br>
            <a:r>
              <a:rPr lang="ru-RU" sz="1600" dirty="0" smtClean="0"/>
              <a:t>-Оказание реальной помощи педагогам района, признание права педагога на свободную самореализацию, права на свободу выбора. </a:t>
            </a:r>
            <a:br>
              <a:rPr lang="ru-RU" sz="1600" dirty="0" smtClean="0"/>
            </a:br>
            <a:r>
              <a:rPr lang="ru-RU" sz="1600" dirty="0" smtClean="0"/>
              <a:t>-Право на свободу выбора предоставляет педагогу возможность выбора программы повышения квалификации, индивидуального маршрута обучения, выбора формы обучения : очная, </a:t>
            </a:r>
            <a:r>
              <a:rPr lang="ru-RU" sz="1600" dirty="0" err="1" smtClean="0"/>
              <a:t>очно</a:t>
            </a:r>
            <a:r>
              <a:rPr lang="ru-RU" sz="1600" dirty="0" smtClean="0"/>
              <a:t> - заочная, дистанционная.  </a:t>
            </a:r>
            <a:br>
              <a:rPr lang="ru-RU" sz="1600" dirty="0" smtClean="0"/>
            </a:br>
            <a:r>
              <a:rPr lang="ru-RU" sz="1600" dirty="0" smtClean="0"/>
              <a:t>-Творческое сотрудничество участников образовательного процесса в совместной деятельности.</a:t>
            </a:r>
            <a:br>
              <a:rPr lang="ru-RU" sz="1600" dirty="0" smtClean="0"/>
            </a:br>
            <a:r>
              <a:rPr lang="ru-RU" sz="1600" dirty="0" smtClean="0"/>
              <a:t>-Переход участников образовательного процесса к проектной деятельности где педагоги вместе с организаторами методической работы становятся проектировщиками и </a:t>
            </a:r>
            <a:r>
              <a:rPr lang="ru-RU" sz="1600" dirty="0" err="1" smtClean="0"/>
              <a:t>реализаторами</a:t>
            </a:r>
            <a:r>
              <a:rPr lang="ru-RU" sz="1600" dirty="0" smtClean="0"/>
              <a:t> своих же замыслов и, дополняя друг друга, достигают качественно нового уровня индивидуального и коллективного развития. </a:t>
            </a:r>
            <a:br>
              <a:rPr lang="ru-RU" sz="1600" dirty="0" smtClean="0"/>
            </a:br>
            <a:r>
              <a:rPr lang="ru-RU" sz="1600" dirty="0" smtClean="0"/>
              <a:t>3. Изменения структуры и содержания управления муниципальной методической службы, которые должны обеспечить:</a:t>
            </a:r>
            <a:br>
              <a:rPr lang="ru-RU" sz="1600" dirty="0" smtClean="0"/>
            </a:br>
            <a:r>
              <a:rPr lang="ru-RU" sz="1600" dirty="0" smtClean="0"/>
              <a:t>-экономическую целесообразность;</a:t>
            </a:r>
            <a:br>
              <a:rPr lang="ru-RU" sz="1600" dirty="0" smtClean="0"/>
            </a:br>
            <a:r>
              <a:rPr lang="ru-RU" sz="1600" dirty="0" smtClean="0"/>
              <a:t>- эффективную управляемость структур муниципальной методической службы </a:t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2583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Организационно — управленческое пространство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30072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ИМО (информационно-методический отдел) - имеет свою структуру, включающую основные направления работы: аналитическая, организационно-методическая работа, диагностическая, информационно-телекоммуникационная.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Непосредственно планирование и организацию работы по повышению профессиональной квалификации педагогов в межкурсовой период осуществляют специалисты ИМО, курирующие различные направления образовательной и управленческой деятельности в муниципальной системе образования.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Ведущая роль в управлении методической работы муниципалитета принадлежит районному методическому совету. Он координирует всю методическую работу района. Методический совет действует на принципах самоуправления, так как практически каждый педагогов может принимать участие в деятельности по планированию, организации, как руководитель мобильной группы.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Проблемная  методическая тема: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158985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B0F0"/>
                </a:solidFill>
              </a:rPr>
              <a:t>«Повышение качества  образования  и  уровня профессиональной компетентности учителей района на этапе реализации ФГОС»</a:t>
            </a:r>
            <a:endParaRPr lang="ru-RU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Цель методической службы: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72816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B0F0"/>
                </a:solidFill>
              </a:rPr>
              <a:t>«Обеспечение профессиональной </a:t>
            </a:r>
            <a:r>
              <a:rPr lang="ru-RU" sz="3200" smtClean="0">
                <a:solidFill>
                  <a:srgbClr val="00B0F0"/>
                </a:solidFill>
              </a:rPr>
              <a:t>компетентности  </a:t>
            </a:r>
            <a:r>
              <a:rPr lang="ru-RU" sz="3200" dirty="0" smtClean="0">
                <a:solidFill>
                  <a:srgbClr val="00B0F0"/>
                </a:solidFill>
              </a:rPr>
              <a:t>педагогических кадров , построение открытого пространства для развития, самообразования, апробации инноваций»</a:t>
            </a:r>
            <a:br>
              <a:rPr lang="ru-RU" sz="3200" dirty="0" smtClean="0">
                <a:solidFill>
                  <a:srgbClr val="00B0F0"/>
                </a:solidFill>
              </a:rPr>
            </a:br>
            <a:endParaRPr lang="ru-RU" sz="32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Задачи</a:t>
            </a:r>
            <a:r>
              <a:rPr lang="ru-RU" b="1" dirty="0" smtClean="0"/>
              <a:t>: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386056"/>
            <a:ext cx="856895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Овладение педагогами навыков рефлексии собственной деятельности;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Обеспечение непрерывным профессиональным образованием педагогов через субъектную позицию каждого учителя в повышении квалификации; 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Оптимизирование системы информационного обеспечения деятельности ИМО;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Создание мотивационных условий участия субъектов методической работы в реализации новой модели методической службы; 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 Организация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выявления, изучения и распространения наиболее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опыта в организации методической поддержки педагогического процесса на уровне образовательных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организац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ий;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 Проведение обновления и корректировки содержания учебно-информационных мероприятий по повышению профессиональной компетентности педагогических и руководящих кадров в соответствии с новыми компетенциями.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7504" y="65530"/>
            <a:ext cx="856895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исполнители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Информационно-методический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управления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образования района, руководители районных методических  предметных  ассоциаций, заместители директоров образовательных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ий, методисты образовательных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ий, учителя-предметники.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 внедрение новой модели методической поддержки образовательных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 и педагогов;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 создание сети опорных образовательных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 по различным направлениям образовательной деятельности;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 создание системы диагностики профессиональных затруднений;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 создание системы сопровождения и стимулирования инновационной деятельности в муниципальной системе образования;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 создание банков данных по вопросам функционирования муниципальной системы образования с использованием различных видов носителей информации;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 повышение уровня удовлетворенности педагогов и руководителей учреждений образования работой муниципальной методической службы и ее структурных подразделений.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8698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Основные направления методической деятельности</a:t>
            </a:r>
            <a:r>
              <a:rPr lang="ru-RU" dirty="0" smtClean="0">
                <a:solidFill>
                  <a:srgbClr val="00B0F0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652022"/>
            <a:ext cx="87129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1. Непрерывное образование личности, определяющее успешность профессиональной деятельности педагога.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2.Методическое сопровождение профессионального развития, процесса самообразования педагогов идёт через: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информирование,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консультирование,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координацию деятельности педагогов.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3.Поддержка функционирования педагогов в рамках профессиональных норм;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-Обновление теоретических знаний и практических навыков решения профессиональных задач в рамках специальности через обеспечение понимания предъявляемых требований в деятельности, накопление информационного ресурса.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-Систематизация образовательных техник, приёмов, методов.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-Конструирование методических и дидактических средств.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Обеспечение доступности к информационным ресурсам.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94720"/>
            <a:ext cx="8229600" cy="9144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B0F0"/>
                </a:solidFill>
              </a:rPr>
              <a:t>Структура 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информационно-методического отдела 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при управлении образования Буйнакского района 2019-2020гг</a:t>
            </a:r>
            <a:endParaRPr lang="ru-RU" sz="4000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-1" t="2126" r="6449" b="2197"/>
          <a:stretch/>
        </p:blipFill>
        <p:spPr bwMode="auto">
          <a:xfrm>
            <a:off x="4067944" y="620688"/>
            <a:ext cx="895350" cy="9156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0" y="0"/>
          <a:ext cx="9153525" cy="6858000"/>
        </p:xfrm>
        <a:graphic>
          <a:graphicData uri="http://schemas.openxmlformats.org/presentationml/2006/ole">
            <p:oleObj spid="_x0000_s64514" name="Документ" r:id="rId3" imgW="9252332" imgH="69697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4482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Информационно- методическая службу Буйнакского района реализуют:</a:t>
            </a: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412776"/>
            <a:ext cx="878497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отдела ИМО при управлении образования -1</a:t>
            </a:r>
          </a:p>
          <a:p>
            <a:pPr marL="342900" indent="-342900">
              <a:buAutoNum type="arabicPeriod"/>
            </a:pP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Методисты ИМО при управлении образования – 4</a:t>
            </a:r>
          </a:p>
          <a:p>
            <a:pPr marL="342900" indent="-342900">
              <a:buAutoNum type="arabicPeriod"/>
            </a:pP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Руководители районных методических предметных ассоциаций по 20 предметным областям.</a:t>
            </a:r>
          </a:p>
          <a:p>
            <a:pPr marL="342900" indent="-342900">
              <a:buAutoNum type="arabicPeriod"/>
            </a:pP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Методисты образовательных учреждений района - 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266</TotalTime>
  <Words>316</Words>
  <Application>Microsoft Office PowerPoint</Application>
  <PresentationFormat>Экран (4:3)</PresentationFormat>
  <Paragraphs>69</Paragraphs>
  <Slides>15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Официальная</vt:lpstr>
      <vt:lpstr>Документ Microsoft Office Word</vt:lpstr>
      <vt:lpstr>МУНИЦИПАЛЬНАЯ МЕТОДИЧЕСКАЯ СЛУЖБА УПРАВЛЕНИЯ ОБРАЗОВАНИЯ БУЙНАКСКОГО РАЙОНА  2019-2020гг</vt:lpstr>
      <vt:lpstr>Проблемная  методическая тема:</vt:lpstr>
      <vt:lpstr>Цель методической службы:</vt:lpstr>
      <vt:lpstr>Задачи: </vt:lpstr>
      <vt:lpstr>Слайд 5</vt:lpstr>
      <vt:lpstr>Основные направления методической деятельности: </vt:lpstr>
      <vt:lpstr>Структура  информационно-методического отдела  при управлении образования Буйнакского района 2019-2020гг</vt:lpstr>
      <vt:lpstr>Слайд 8</vt:lpstr>
      <vt:lpstr>Информационно- методическая службу Буйнакского района реализуют:   </vt:lpstr>
      <vt:lpstr>Информационно-методический      в управлении образования представлен:</vt:lpstr>
      <vt:lpstr>Руководители районных предметных ассоциаций  </vt:lpstr>
      <vt:lpstr>Основные направления методической деятельности: </vt:lpstr>
      <vt:lpstr>Слайд 13</vt:lpstr>
      <vt:lpstr> Модель муниципальной методической службы </vt:lpstr>
      <vt:lpstr>Организационно — управленческое пространство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 информационно-методического центра Управления образования Буйнакского района</dc:title>
  <dc:creator>Начальник</dc:creator>
  <cp:lastModifiedBy>666ddd</cp:lastModifiedBy>
  <cp:revision>97</cp:revision>
  <dcterms:created xsi:type="dcterms:W3CDTF">2018-04-02T06:01:06Z</dcterms:created>
  <dcterms:modified xsi:type="dcterms:W3CDTF">2020-08-10T14:30:21Z</dcterms:modified>
</cp:coreProperties>
</file>