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handoutMasterIdLst>
    <p:handoutMasterId r:id="rId20"/>
  </p:handoutMasterIdLst>
  <p:sldIdLst>
    <p:sldId id="256" r:id="rId2"/>
    <p:sldId id="273" r:id="rId3"/>
    <p:sldId id="274" r:id="rId4"/>
    <p:sldId id="257" r:id="rId5"/>
    <p:sldId id="258" r:id="rId6"/>
    <p:sldId id="276" r:id="rId7"/>
    <p:sldId id="278" r:id="rId8"/>
    <p:sldId id="279" r:id="rId9"/>
    <p:sldId id="259" r:id="rId10"/>
    <p:sldId id="260" r:id="rId11"/>
    <p:sldId id="261" r:id="rId12"/>
    <p:sldId id="262" r:id="rId13"/>
    <p:sldId id="263" r:id="rId14"/>
    <p:sldId id="268" r:id="rId15"/>
    <p:sldId id="269" r:id="rId16"/>
    <p:sldId id="271" r:id="rId17"/>
    <p:sldId id="272" r:id="rId18"/>
    <p:sldId id="26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FF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 autoAdjust="0"/>
    <p:restoredTop sz="94660" autoAdjust="0"/>
  </p:normalViewPr>
  <p:slideViewPr>
    <p:cSldViewPr>
      <p:cViewPr varScale="1">
        <p:scale>
          <a:sx n="71" d="100"/>
          <a:sy n="71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2B22F41-CC89-486C-8CAA-6F513BCC93AD}" type="datetimeFigureOut">
              <a:rPr lang="ru-RU"/>
              <a:pPr/>
              <a:t>19.08.2020</a:t>
            </a:fld>
            <a:endParaRPr lang="ru-RU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648A9C35-6661-45E6-BBA5-CCF0F8E81C8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hidden">
          <a:xfrm>
            <a:off x="2895600" y="0"/>
            <a:ext cx="33528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 sz="240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133600" y="473075"/>
            <a:ext cx="4878388" cy="3490913"/>
            <a:chOff x="1344" y="298"/>
            <a:chExt cx="3073" cy="21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344" y="1035"/>
              <a:ext cx="1019" cy="907"/>
            </a:xfrm>
            <a:custGeom>
              <a:avLst/>
              <a:gdLst>
                <a:gd name="T0" fmla="*/ 0 w 1019"/>
                <a:gd name="T1" fmla="*/ 566 h 907"/>
                <a:gd name="T2" fmla="*/ 0 w 1019"/>
                <a:gd name="T3" fmla="*/ 906 h 907"/>
                <a:gd name="T4" fmla="*/ 1014 w 1019"/>
                <a:gd name="T5" fmla="*/ 283 h 907"/>
                <a:gd name="T6" fmla="*/ 1018 w 1019"/>
                <a:gd name="T7" fmla="*/ 307 h 907"/>
                <a:gd name="T8" fmla="*/ 869 w 1019"/>
                <a:gd name="T9" fmla="*/ 0 h 907"/>
                <a:gd name="T10" fmla="*/ 0 w 1019"/>
                <a:gd name="T11" fmla="*/ 566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19" h="907">
                  <a:moveTo>
                    <a:pt x="0" y="566"/>
                  </a:moveTo>
                  <a:lnTo>
                    <a:pt x="0" y="906"/>
                  </a:lnTo>
                  <a:lnTo>
                    <a:pt x="1014" y="283"/>
                  </a:lnTo>
                  <a:lnTo>
                    <a:pt x="1018" y="307"/>
                  </a:lnTo>
                  <a:lnTo>
                    <a:pt x="869" y="0"/>
                  </a:lnTo>
                  <a:lnTo>
                    <a:pt x="0" y="566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398" y="1035"/>
              <a:ext cx="1019" cy="907"/>
            </a:xfrm>
            <a:custGeom>
              <a:avLst/>
              <a:gdLst>
                <a:gd name="T0" fmla="*/ 1018 w 1019"/>
                <a:gd name="T1" fmla="*/ 566 h 907"/>
                <a:gd name="T2" fmla="*/ 1018 w 1019"/>
                <a:gd name="T3" fmla="*/ 906 h 907"/>
                <a:gd name="T4" fmla="*/ 3 w 1019"/>
                <a:gd name="T5" fmla="*/ 283 h 907"/>
                <a:gd name="T6" fmla="*/ 0 w 1019"/>
                <a:gd name="T7" fmla="*/ 307 h 907"/>
                <a:gd name="T8" fmla="*/ 148 w 1019"/>
                <a:gd name="T9" fmla="*/ 0 h 907"/>
                <a:gd name="T10" fmla="*/ 1018 w 1019"/>
                <a:gd name="T11" fmla="*/ 566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19" h="907">
                  <a:moveTo>
                    <a:pt x="1018" y="566"/>
                  </a:moveTo>
                  <a:lnTo>
                    <a:pt x="1018" y="906"/>
                  </a:lnTo>
                  <a:lnTo>
                    <a:pt x="3" y="283"/>
                  </a:lnTo>
                  <a:lnTo>
                    <a:pt x="0" y="307"/>
                  </a:lnTo>
                  <a:lnTo>
                    <a:pt x="148" y="0"/>
                  </a:lnTo>
                  <a:lnTo>
                    <a:pt x="1018" y="566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571" y="298"/>
              <a:ext cx="2632" cy="2199"/>
              <a:chOff x="1571" y="298"/>
              <a:chExt cx="2632" cy="2199"/>
            </a:xfrm>
          </p:grpSpPr>
          <p:sp>
            <p:nvSpPr>
              <p:cNvPr id="10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71" y="298"/>
                <a:ext cx="2631" cy="2198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1571" y="298"/>
                <a:ext cx="1316" cy="2199"/>
              </a:xfrm>
              <a:custGeom>
                <a:avLst/>
                <a:gdLst>
                  <a:gd name="T0" fmla="*/ 1315 w 1316"/>
                  <a:gd name="T1" fmla="*/ 2198 h 2199"/>
                  <a:gd name="T2" fmla="*/ 1315 w 1316"/>
                  <a:gd name="T3" fmla="*/ 1815 h 2199"/>
                  <a:gd name="T4" fmla="*/ 409 w 1316"/>
                  <a:gd name="T5" fmla="*/ 214 h 2199"/>
                  <a:gd name="T6" fmla="*/ 0 w 1316"/>
                  <a:gd name="T7" fmla="*/ 0 h 2199"/>
                  <a:gd name="T8" fmla="*/ 1315 w 1316"/>
                  <a:gd name="T9" fmla="*/ 2198 h 21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6" h="2199">
                    <a:moveTo>
                      <a:pt x="1315" y="2198"/>
                    </a:moveTo>
                    <a:lnTo>
                      <a:pt x="1315" y="1815"/>
                    </a:lnTo>
                    <a:lnTo>
                      <a:pt x="409" y="214"/>
                    </a:lnTo>
                    <a:lnTo>
                      <a:pt x="0" y="0"/>
                    </a:lnTo>
                    <a:lnTo>
                      <a:pt x="1315" y="2198"/>
                    </a:lnTo>
                  </a:path>
                </a:pathLst>
              </a:custGeom>
              <a:solidFill>
                <a:srgbClr val="002010">
                  <a:alpha val="50195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1571" y="298"/>
                <a:ext cx="2632" cy="217"/>
              </a:xfrm>
              <a:custGeom>
                <a:avLst/>
                <a:gdLst>
                  <a:gd name="T0" fmla="*/ 0 w 2632"/>
                  <a:gd name="T1" fmla="*/ 0 h 217"/>
                  <a:gd name="T2" fmla="*/ 409 w 2632"/>
                  <a:gd name="T3" fmla="*/ 216 h 217"/>
                  <a:gd name="T4" fmla="*/ 2279 w 2632"/>
                  <a:gd name="T5" fmla="*/ 216 h 217"/>
                  <a:gd name="T6" fmla="*/ 2631 w 2632"/>
                  <a:gd name="T7" fmla="*/ 0 h 217"/>
                  <a:gd name="T8" fmla="*/ 0 w 2632"/>
                  <a:gd name="T9" fmla="*/ 0 h 2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32" h="217">
                    <a:moveTo>
                      <a:pt x="0" y="0"/>
                    </a:moveTo>
                    <a:lnTo>
                      <a:pt x="409" y="216"/>
                    </a:lnTo>
                    <a:lnTo>
                      <a:pt x="2279" y="216"/>
                    </a:lnTo>
                    <a:lnTo>
                      <a:pt x="2631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195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886" y="298"/>
                <a:ext cx="1317" cy="2199"/>
              </a:xfrm>
              <a:custGeom>
                <a:avLst/>
                <a:gdLst>
                  <a:gd name="T0" fmla="*/ 0 w 1317"/>
                  <a:gd name="T1" fmla="*/ 2198 h 2199"/>
                  <a:gd name="T2" fmla="*/ 0 w 1317"/>
                  <a:gd name="T3" fmla="*/ 1815 h 2199"/>
                  <a:gd name="T4" fmla="*/ 906 w 1317"/>
                  <a:gd name="T5" fmla="*/ 214 h 2199"/>
                  <a:gd name="T6" fmla="*/ 1316 w 1317"/>
                  <a:gd name="T7" fmla="*/ 0 h 2199"/>
                  <a:gd name="T8" fmla="*/ 0 w 1317"/>
                  <a:gd name="T9" fmla="*/ 2198 h 21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7" h="2199">
                    <a:moveTo>
                      <a:pt x="0" y="2198"/>
                    </a:moveTo>
                    <a:lnTo>
                      <a:pt x="0" y="1815"/>
                    </a:lnTo>
                    <a:lnTo>
                      <a:pt x="906" y="214"/>
                    </a:lnTo>
                    <a:lnTo>
                      <a:pt x="1316" y="0"/>
                    </a:lnTo>
                    <a:lnTo>
                      <a:pt x="0" y="2198"/>
                    </a:lnTo>
                  </a:path>
                </a:pathLst>
              </a:custGeom>
              <a:solidFill>
                <a:srgbClr val="006633">
                  <a:alpha val="50195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344" y="1631"/>
              <a:ext cx="3069" cy="31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69324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8862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69325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Правка образца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0"/>
            <a:ext cx="19050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0"/>
            <a:ext cx="2895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0"/>
            <a:ext cx="19050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7F347-7EA8-4A85-B19D-21A58900C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34245-9E5F-463C-8BFA-3A9536FAE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228600"/>
            <a:ext cx="2081212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61988" y="228600"/>
            <a:ext cx="60960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1D2D0-4CD5-4E96-B05B-9443C3549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D8236-DBE2-4FD7-9A6A-61F7B1FAF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5408E-C8D2-4DAA-B5C2-2F2B7EF0D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619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43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EE16E-3D1C-4B3A-9B9B-06BA3C1CB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1D2F2-D94F-4A66-8B56-56563EA87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A0EC2-657A-4001-80EC-9477014A1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F6DC4-52F4-4F18-AA10-095B7F8EE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3E59C-96E2-4E19-AE05-ED26F02E71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255C8-D65B-4A4E-877A-7C213BDBFA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ChangeArrowheads="1"/>
          </p:cNvSpPr>
          <p:nvPr/>
        </p:nvSpPr>
        <p:spPr bwMode="hidden">
          <a:xfrm>
            <a:off x="0" y="0"/>
            <a:ext cx="17526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 sz="2400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152400" y="374650"/>
            <a:ext cx="1525588" cy="1227138"/>
            <a:chOff x="96" y="236"/>
            <a:chExt cx="961" cy="773"/>
          </a:xfrm>
        </p:grpSpPr>
        <p:sp>
          <p:nvSpPr>
            <p:cNvPr id="1033" name="Freeform 4"/>
            <p:cNvSpPr>
              <a:spLocks/>
            </p:cNvSpPr>
            <p:nvPr/>
          </p:nvSpPr>
          <p:spPr bwMode="auto">
            <a:xfrm>
              <a:off x="738" y="495"/>
              <a:ext cx="319" cy="319"/>
            </a:xfrm>
            <a:custGeom>
              <a:avLst/>
              <a:gdLst>
                <a:gd name="T0" fmla="*/ 318 w 319"/>
                <a:gd name="T1" fmla="*/ 198 h 319"/>
                <a:gd name="T2" fmla="*/ 318 w 319"/>
                <a:gd name="T3" fmla="*/ 318 h 319"/>
                <a:gd name="T4" fmla="*/ 1 w 319"/>
                <a:gd name="T5" fmla="*/ 99 h 319"/>
                <a:gd name="T6" fmla="*/ 0 w 319"/>
                <a:gd name="T7" fmla="*/ 108 h 319"/>
                <a:gd name="T8" fmla="*/ 46 w 319"/>
                <a:gd name="T9" fmla="*/ 0 h 319"/>
                <a:gd name="T10" fmla="*/ 318 w 319"/>
                <a:gd name="T11" fmla="*/ 198 h 3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9" h="319">
                  <a:moveTo>
                    <a:pt x="318" y="198"/>
                  </a:moveTo>
                  <a:lnTo>
                    <a:pt x="318" y="318"/>
                  </a:lnTo>
                  <a:lnTo>
                    <a:pt x="1" y="99"/>
                  </a:lnTo>
                  <a:lnTo>
                    <a:pt x="0" y="108"/>
                  </a:lnTo>
                  <a:lnTo>
                    <a:pt x="46" y="0"/>
                  </a:lnTo>
                  <a:lnTo>
                    <a:pt x="318" y="198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auto">
            <a:xfrm>
              <a:off x="96" y="495"/>
              <a:ext cx="319" cy="319"/>
            </a:xfrm>
            <a:custGeom>
              <a:avLst/>
              <a:gdLst>
                <a:gd name="T0" fmla="*/ 0 w 319"/>
                <a:gd name="T1" fmla="*/ 198 h 319"/>
                <a:gd name="T2" fmla="*/ 0 w 319"/>
                <a:gd name="T3" fmla="*/ 318 h 319"/>
                <a:gd name="T4" fmla="*/ 316 w 319"/>
                <a:gd name="T5" fmla="*/ 99 h 319"/>
                <a:gd name="T6" fmla="*/ 318 w 319"/>
                <a:gd name="T7" fmla="*/ 108 h 319"/>
                <a:gd name="T8" fmla="*/ 271 w 319"/>
                <a:gd name="T9" fmla="*/ 0 h 319"/>
                <a:gd name="T10" fmla="*/ 0 w 319"/>
                <a:gd name="T11" fmla="*/ 198 h 3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9" h="319">
                  <a:moveTo>
                    <a:pt x="0" y="198"/>
                  </a:moveTo>
                  <a:lnTo>
                    <a:pt x="0" y="318"/>
                  </a:lnTo>
                  <a:lnTo>
                    <a:pt x="316" y="99"/>
                  </a:lnTo>
                  <a:lnTo>
                    <a:pt x="318" y="108"/>
                  </a:lnTo>
                  <a:lnTo>
                    <a:pt x="271" y="0"/>
                  </a:lnTo>
                  <a:lnTo>
                    <a:pt x="0" y="198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152" y="236"/>
              <a:ext cx="823" cy="773"/>
              <a:chOff x="152" y="236"/>
              <a:chExt cx="823" cy="773"/>
            </a:xfrm>
          </p:grpSpPr>
          <p:sp>
            <p:nvSpPr>
              <p:cNvPr id="1037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2" y="236"/>
                <a:ext cx="822" cy="772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13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" name="Freeform 8"/>
              <p:cNvSpPr>
                <a:spLocks/>
              </p:cNvSpPr>
              <p:nvPr/>
            </p:nvSpPr>
            <p:spPr bwMode="auto">
              <a:xfrm>
                <a:off x="152" y="236"/>
                <a:ext cx="412" cy="773"/>
              </a:xfrm>
              <a:custGeom>
                <a:avLst/>
                <a:gdLst>
                  <a:gd name="T0" fmla="*/ 411 w 412"/>
                  <a:gd name="T1" fmla="*/ 772 h 773"/>
                  <a:gd name="T2" fmla="*/ 411 w 412"/>
                  <a:gd name="T3" fmla="*/ 637 h 773"/>
                  <a:gd name="T4" fmla="*/ 127 w 412"/>
                  <a:gd name="T5" fmla="*/ 75 h 773"/>
                  <a:gd name="T6" fmla="*/ 0 w 412"/>
                  <a:gd name="T7" fmla="*/ 0 h 773"/>
                  <a:gd name="T8" fmla="*/ 411 w 412"/>
                  <a:gd name="T9" fmla="*/ 772 h 7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2" h="773">
                    <a:moveTo>
                      <a:pt x="411" y="772"/>
                    </a:moveTo>
                    <a:lnTo>
                      <a:pt x="411" y="637"/>
                    </a:lnTo>
                    <a:lnTo>
                      <a:pt x="127" y="75"/>
                    </a:lnTo>
                    <a:lnTo>
                      <a:pt x="0" y="0"/>
                    </a:lnTo>
                    <a:lnTo>
                      <a:pt x="411" y="772"/>
                    </a:lnTo>
                  </a:path>
                </a:pathLst>
              </a:custGeom>
              <a:solidFill>
                <a:srgbClr val="002010">
                  <a:alpha val="50195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" name="Freeform 9"/>
              <p:cNvSpPr>
                <a:spLocks/>
              </p:cNvSpPr>
              <p:nvPr/>
            </p:nvSpPr>
            <p:spPr bwMode="auto">
              <a:xfrm>
                <a:off x="152" y="236"/>
                <a:ext cx="823" cy="77"/>
              </a:xfrm>
              <a:custGeom>
                <a:avLst/>
                <a:gdLst>
                  <a:gd name="T0" fmla="*/ 0 w 823"/>
                  <a:gd name="T1" fmla="*/ 0 h 77"/>
                  <a:gd name="T2" fmla="*/ 127 w 823"/>
                  <a:gd name="T3" fmla="*/ 76 h 77"/>
                  <a:gd name="T4" fmla="*/ 712 w 823"/>
                  <a:gd name="T5" fmla="*/ 76 h 77"/>
                  <a:gd name="T6" fmla="*/ 822 w 823"/>
                  <a:gd name="T7" fmla="*/ 0 h 77"/>
                  <a:gd name="T8" fmla="*/ 0 w 823"/>
                  <a:gd name="T9" fmla="*/ 0 h 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3" h="77">
                    <a:moveTo>
                      <a:pt x="0" y="0"/>
                    </a:moveTo>
                    <a:lnTo>
                      <a:pt x="127" y="76"/>
                    </a:lnTo>
                    <a:lnTo>
                      <a:pt x="712" y="76"/>
                    </a:lnTo>
                    <a:lnTo>
                      <a:pt x="822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195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" name="Freeform 10"/>
              <p:cNvSpPr>
                <a:spLocks/>
              </p:cNvSpPr>
              <p:nvPr/>
            </p:nvSpPr>
            <p:spPr bwMode="auto">
              <a:xfrm>
                <a:off x="563" y="236"/>
                <a:ext cx="412" cy="773"/>
              </a:xfrm>
              <a:custGeom>
                <a:avLst/>
                <a:gdLst>
                  <a:gd name="T0" fmla="*/ 0 w 412"/>
                  <a:gd name="T1" fmla="*/ 772 h 773"/>
                  <a:gd name="T2" fmla="*/ 0 w 412"/>
                  <a:gd name="T3" fmla="*/ 637 h 773"/>
                  <a:gd name="T4" fmla="*/ 283 w 412"/>
                  <a:gd name="T5" fmla="*/ 75 h 773"/>
                  <a:gd name="T6" fmla="*/ 411 w 412"/>
                  <a:gd name="T7" fmla="*/ 0 h 773"/>
                  <a:gd name="T8" fmla="*/ 0 w 412"/>
                  <a:gd name="T9" fmla="*/ 772 h 7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2" h="773">
                    <a:moveTo>
                      <a:pt x="0" y="772"/>
                    </a:moveTo>
                    <a:lnTo>
                      <a:pt x="0" y="637"/>
                    </a:lnTo>
                    <a:lnTo>
                      <a:pt x="283" y="75"/>
                    </a:lnTo>
                    <a:lnTo>
                      <a:pt x="411" y="0"/>
                    </a:lnTo>
                    <a:lnTo>
                      <a:pt x="0" y="772"/>
                    </a:lnTo>
                  </a:path>
                </a:pathLst>
              </a:custGeom>
              <a:solidFill>
                <a:srgbClr val="006633">
                  <a:alpha val="50195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8299" name="Rectangle 11"/>
            <p:cNvSpPr>
              <a:spLocks noChangeArrowheads="1"/>
            </p:cNvSpPr>
            <p:nvPr/>
          </p:nvSpPr>
          <p:spPr bwMode="auto">
            <a:xfrm>
              <a:off x="96" y="704"/>
              <a:ext cx="959" cy="10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8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7086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1988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830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992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830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921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830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92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D8FE80DF-D633-45E9-BDB7-375C9338B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4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Ú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2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620713"/>
            <a:ext cx="6973887" cy="5688012"/>
          </a:xfrm>
        </p:spPr>
        <p:txBody>
          <a:bodyPr/>
          <a:lstStyle/>
          <a:p>
            <a:pPr algn="ctr" eaLnBrk="1" hangingPunct="1"/>
            <a:r>
              <a:rPr lang="ru-RU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РАБОТА</a:t>
            </a:r>
            <a:br>
              <a:rPr lang="ru-RU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 ОДАРЕННЫМИ ДЕТЬМИ</a:t>
            </a:r>
            <a:r>
              <a:rPr lang="ru-RU" sz="1400" dirty="0" smtClean="0">
                <a:solidFill>
                  <a:schemeClr val="tx1"/>
                </a:solidFill>
              </a:rPr>
              <a:t>                                                                           </a:t>
            </a:r>
            <a:r>
              <a:rPr lang="ru-RU" sz="6600" dirty="0" smtClean="0">
                <a:solidFill>
                  <a:schemeClr val="tx1"/>
                </a:solidFill>
              </a:rPr>
              <a:t> </a:t>
            </a:r>
            <a:r>
              <a:rPr lang="ru-RU" sz="3600" dirty="0" smtClean="0">
                <a:solidFill>
                  <a:schemeClr val="tx1"/>
                </a:solidFill>
              </a:rPr>
              <a:t>в условиях введения ФГОС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на начальной ступени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  </a:t>
            </a:r>
            <a:r>
              <a:rPr lang="ru-RU" sz="6600" dirty="0" smtClean="0">
                <a:solidFill>
                  <a:schemeClr val="tx1"/>
                </a:solidFill>
              </a:rPr>
              <a:t/>
            </a:r>
            <a:br>
              <a:rPr lang="ru-RU" sz="66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9" decel="1000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9" decel="100000"/>
                                        <p:tgtEl>
                                          <p:spTgt spid="11469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9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9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68538" y="476250"/>
            <a:ext cx="6710362" cy="792163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Диагностические этапы выявление одаренных учащихся</a:t>
            </a:r>
            <a:r>
              <a:rPr lang="ru-RU" sz="28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150" y="1484313"/>
            <a:ext cx="6697663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400" b="1" u="sng" smtClean="0"/>
              <a:t>Оценка учащегося его сверстниками</a:t>
            </a:r>
            <a:r>
              <a:rPr lang="ru-RU" sz="2400" smtClean="0"/>
              <a:t> — сведения о способностях, не проявляющихся в успеваемости и достижениях с помощью опросников;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400" b="1" u="sng" smtClean="0"/>
              <a:t>Самооценка</a:t>
            </a:r>
            <a:r>
              <a:rPr lang="ru-RU" sz="2400" smtClean="0"/>
              <a:t> способностей, мотивации, интересов, успехов с помощью опросников, самоотчетов, собеседования;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400" b="1" u="sng" smtClean="0"/>
              <a:t>Оценка работ</a:t>
            </a:r>
            <a:r>
              <a:rPr lang="ru-RU" sz="2400" smtClean="0"/>
              <a:t> (экзаменационных в т.ч.), достижений, школьной успеваемости;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400" b="1" u="sng" smtClean="0"/>
              <a:t>Психологическое тестирование</a:t>
            </a:r>
            <a:r>
              <a:rPr lang="ru-RU" sz="2400" smtClean="0"/>
              <a:t> — показатели интеллектуального (особенности абстрактного и логического мышления, математические способности, технические способности, лингвистические способности, память и т.д.) творческого и личностного развития учащегося с помощью психодиагностических тестов.</a:t>
            </a:r>
            <a:endParaRPr lang="en-US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4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587375"/>
            <a:ext cx="6999287" cy="855663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Тесты для выявления уровня развития личности</a:t>
            </a:r>
            <a:r>
              <a:rPr lang="en-US" sz="36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u-RU" sz="3600" b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713" y="1700213"/>
            <a:ext cx="6670675" cy="48974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тестирование общих интеллектуальных способностей, абстрактного и логического мышления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тестирование на выявление внимания и памяти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Опросники Кеттелла  на выявление личностных свойств и, в том числе, лидерских качеств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Опросник  Рензулли: поведенческие характеристики одаренных детей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587375"/>
            <a:ext cx="6854825" cy="855663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Тесты для выявления уровня развития</a:t>
            </a:r>
            <a:r>
              <a:rPr lang="en-US" sz="36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u-RU" sz="3600" b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8325" y="1905000"/>
            <a:ext cx="6596063" cy="4114800"/>
          </a:xfrm>
        </p:spPr>
        <p:txBody>
          <a:bodyPr/>
          <a:lstStyle/>
          <a:p>
            <a:pPr eaLnBrk="1" hangingPunct="1"/>
            <a:r>
              <a:rPr lang="ru-RU" sz="2800" smtClean="0"/>
              <a:t>Опросник Рензулли для выявления поведенческих характеристик одаренных детей младшего школьного и подросткового возраста. Дает структурированное качественное описание поведенческих характеристик одаренных детей, полученных на основании других методов.</a:t>
            </a:r>
          </a:p>
          <a:p>
            <a:pPr eaLnBrk="1" hangingPunct="1"/>
            <a:endParaRPr lang="ru-RU" sz="2800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/>
      <p:bldP spid="13619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587375"/>
            <a:ext cx="6854825" cy="855663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Тесты для выявления уровня развития</a:t>
            </a:r>
            <a:r>
              <a:rPr lang="en-US" sz="36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u-RU" sz="3600" b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7363" y="1905000"/>
            <a:ext cx="6677025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Определение коэффициента языкового интеллекта: психологический тест языковых способностей Зиверта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Психологичесий тест Беннета: Психологический тест технических способностей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Комплексная методика  экспертных оценок А.А.Лосева по определению одарённых детей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Определение уровня проявления способностей ребёнка через анкетирование родителей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/>
      <p:bldP spid="1372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476250"/>
            <a:ext cx="6927850" cy="927100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Профессиональные умения учителя:</a:t>
            </a:r>
            <a:endParaRPr lang="ru-RU" sz="400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713" y="1905000"/>
            <a:ext cx="6769100" cy="46926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умение строить обучение в соответствии с результатами диагностического обследования ребенка;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 умение модифицировать учебные программы;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 умение стимулировать когнитивные способности учащихся;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умение работать по специальному учебному плану;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умение консультировать учащихся и родителей.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433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  <p:bldP spid="14336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260350"/>
            <a:ext cx="6829425" cy="1296988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Личностные качества учителя:</a:t>
            </a:r>
            <a:r>
              <a:rPr lang="ru-RU" sz="3600" b="1" u="sng" smtClean="0"/>
              <a:t/>
            </a:r>
            <a:br>
              <a:rPr lang="ru-RU" sz="3600" b="1" u="sng" smtClean="0"/>
            </a:br>
            <a:endParaRPr lang="ru-RU" sz="3600" b="1" u="sng" smtClean="0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150" y="1125538"/>
            <a:ext cx="6624638" cy="55435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Умение создать благоприятную атмосферу работы с детьми.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 Доброжелательность: одаренные дети наиболее восприимчивы.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 Способность формировать учебную мотивацию различными способами:  создавать ситуацию успеха, учитывать интересы и способности  ребёнка.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Умение экспериментировать на уроке.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Стремление к учебному сотрудничеству: ребенок  становится партнёром учителя, субъектом учебной деятельности, активно проявляет инициативу и самостоятельность.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  <p:bldP spid="14438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ФОРМЫ РАБОТЫ</a:t>
            </a:r>
            <a:r>
              <a:rPr lang="en-US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150" y="1905000"/>
            <a:ext cx="6599238" cy="4114800"/>
          </a:xfrm>
        </p:spPr>
        <p:txBody>
          <a:bodyPr/>
          <a:lstStyle/>
          <a:p>
            <a:pPr eaLnBrk="1" hangingPunct="1"/>
            <a:r>
              <a:rPr lang="ru-RU" sz="2800" smtClean="0"/>
              <a:t>олимпиады по предметам;</a:t>
            </a:r>
          </a:p>
          <a:p>
            <a:pPr eaLnBrk="1" hangingPunct="1"/>
            <a:r>
              <a:rPr lang="ru-RU" sz="2800" smtClean="0"/>
              <a:t>научно-практические конференции;</a:t>
            </a:r>
          </a:p>
          <a:p>
            <a:pPr eaLnBrk="1" hangingPunct="1"/>
            <a:r>
              <a:rPr lang="ru-RU" sz="2800" smtClean="0"/>
              <a:t>выступления и доклады;</a:t>
            </a:r>
          </a:p>
          <a:p>
            <a:pPr eaLnBrk="1" hangingPunct="1"/>
            <a:r>
              <a:rPr lang="ru-RU" sz="2800" smtClean="0"/>
              <a:t>активная внеклассная работа;</a:t>
            </a:r>
          </a:p>
          <a:p>
            <a:pPr eaLnBrk="1" hangingPunct="1"/>
            <a:r>
              <a:rPr lang="ru-RU" sz="2800" smtClean="0"/>
              <a:t>предметные недели;</a:t>
            </a:r>
          </a:p>
          <a:p>
            <a:pPr eaLnBrk="1" hangingPunct="1"/>
            <a:r>
              <a:rPr lang="ru-RU" sz="2800" smtClean="0"/>
              <a:t>вечера, конкурсы, олимпиады, КВН, викторины, аукционы;</a:t>
            </a:r>
          </a:p>
          <a:p>
            <a:pPr eaLnBrk="1" hangingPunct="1"/>
            <a:r>
              <a:rPr lang="ru-RU" sz="2800" smtClean="0"/>
              <a:t>ролевые игры;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1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/>
      <p:bldP spid="1464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ФОРМЫ РАБОТЫ</a:t>
            </a:r>
            <a:r>
              <a:rPr lang="en-US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713" y="1905000"/>
            <a:ext cx="6670675" cy="48371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классно-урочная (работа в парах, в малых группах), разноуровневые задания, творческие задания;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 консультирование по возникшей проблеме;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научные кружки, общества;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дискуссии;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интеллектуальные марафоны;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различные конкурсы и викторины;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словесные игры и забавы;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проекты по различной тематике.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515938"/>
            <a:ext cx="6854825" cy="1041400"/>
          </a:xfrm>
        </p:spPr>
        <p:txBody>
          <a:bodyPr/>
          <a:lstStyle/>
          <a:p>
            <a:pPr algn="ctr" eaLnBrk="1" hangingPunct="1"/>
            <a:r>
              <a:rPr lang="ru-RU" sz="4000" b="1" u="sng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Перспективы развития:</a:t>
            </a:r>
            <a:r>
              <a:rPr lang="ru-RU" sz="40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портрет одарённого ребёнка.</a:t>
            </a:r>
            <a:endParaRPr lang="ru-RU" sz="4000" b="1" u="sng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713" y="1628775"/>
            <a:ext cx="6769100" cy="49688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Одарённые дети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чрезвычайно любопытны в отношении того, как устроен тот или иной предмет. Они способны следить за несколькими процессами одновременно и склонны активно исследовать всё окружающее.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обладают способностью воспринимать связи между явлениями и предметами и делать соответствующие выводы; им нравится в своём воображении создавать альтернативные системы;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отличаются прекрасной памятью в сочетании с ранним языковым развитием и способностью к классификации;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обладают большим словарным запасом;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 не терпят, когда им навязывают готовый ответ;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 имеют обострённое чувство справедливости;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предъявляют высокие требования к себе и окружающим;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обладают отличным чувством юмора;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нередко у них развивается негативное самовосприятие, возникают трудности в общении со сверстниками.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413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1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1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1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7086600" cy="6440488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28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Проблемы в организации работы с одарёнными детьми при введении ФГОС выражаются в следующих противоречиях:</a:t>
            </a: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smtClean="0"/>
              <a:t>1.</a:t>
            </a:r>
            <a:r>
              <a:rPr lang="ru-RU" sz="2800" smtClean="0"/>
              <a:t> </a:t>
            </a:r>
            <a:r>
              <a:rPr lang="ru-RU" sz="2000" smtClean="0"/>
              <a:t>Между необходимостью создания нормативной и учебно-материальной базы для организации работы с одарёнными детьми  и отсутствием новой и конкретной управленческой программы для её осуществления в школе.</a:t>
            </a:r>
            <a:br>
              <a:rPr lang="ru-RU" sz="2000" smtClean="0"/>
            </a:br>
            <a:r>
              <a:rPr lang="ru-RU" sz="2000" smtClean="0"/>
              <a:t>2. Между высокими требованиями, предъявляемыми сегодня к обучению и развитию одарённых детей, и теми социальными гарантиями в области образования, которые им предоставляются.</a:t>
            </a:r>
            <a:br>
              <a:rPr lang="ru-RU" sz="2000" smtClean="0"/>
            </a:br>
            <a:r>
              <a:rPr lang="ru-RU" sz="2000" smtClean="0"/>
              <a:t>3. Между огромными потенциальными возможностями развития одарённого ребёнка и низким уровнем  культуры социума.</a:t>
            </a:r>
            <a:br>
              <a:rPr lang="ru-RU" sz="2000" smtClean="0"/>
            </a:br>
            <a:r>
              <a:rPr lang="ru-RU" sz="2000" smtClean="0"/>
              <a:t>4. Между специфичностью и проблемностью  развития одарённых детей и недостатком психолого-педагогических знаний учителей и родителей.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3200" smtClean="0"/>
              <a:t/>
            </a:r>
            <a:br>
              <a:rPr lang="ru-RU" sz="3200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7086600" cy="5937250"/>
          </a:xfrm>
        </p:spPr>
        <p:txBody>
          <a:bodyPr/>
          <a:lstStyle/>
          <a:p>
            <a:r>
              <a:rPr lang="ru-RU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ЦЕЛЬ:</a:t>
            </a:r>
            <a:r>
              <a:rPr lang="ru-RU" smtClean="0"/>
              <a:t> </a:t>
            </a:r>
            <a:br>
              <a:rPr lang="ru-RU" smtClean="0"/>
            </a:br>
            <a:r>
              <a:rPr lang="ru-RU" sz="4000" smtClean="0"/>
              <a:t>создание необходимого потенциала организационных, методических условий для комплексного решения проблемы развития личности ребёнка, его интеллектуальных возможностей и творческих способностей.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587375"/>
            <a:ext cx="6567487" cy="855663"/>
          </a:xfrm>
        </p:spPr>
        <p:txBody>
          <a:bodyPr/>
          <a:lstStyle/>
          <a:p>
            <a:pPr eaLnBrk="1" hangingPunct="1"/>
            <a:r>
              <a:rPr lang="ru-RU" sz="7200" smtClean="0">
                <a:solidFill>
                  <a:srgbClr val="FFFFFF"/>
                </a:solidFill>
              </a:rPr>
              <a:t> </a:t>
            </a:r>
            <a:r>
              <a:rPr lang="ru-RU" sz="72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Одаренность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49463" y="1905000"/>
            <a:ext cx="6384925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000" smtClean="0"/>
              <a:t>  это общая способность, раскрывающаяся в более высоких результатах при выполнении заданий, а также способность в различных областях.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9" decel="1000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9" decel="100000"/>
                                        <p:tgtEl>
                                          <p:spTgt spid="131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9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9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587375"/>
            <a:ext cx="6638925" cy="855663"/>
          </a:xfrm>
        </p:spPr>
        <p:txBody>
          <a:bodyPr/>
          <a:lstStyle/>
          <a:p>
            <a:pPr algn="ctr" eaLnBrk="1" hangingPunct="1"/>
            <a:r>
              <a:rPr lang="ru-RU" sz="7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Талант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68538" y="1905000"/>
            <a:ext cx="616585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4800" smtClean="0"/>
              <a:t>  </a:t>
            </a:r>
            <a:r>
              <a:rPr lang="ru-RU" sz="4800" smtClean="0"/>
              <a:t>это необычная</a:t>
            </a:r>
            <a:r>
              <a:rPr lang="en-US" sz="4800" smtClean="0"/>
              <a:t> </a:t>
            </a:r>
            <a:r>
              <a:rPr lang="ru-RU" sz="4800" smtClean="0"/>
              <a:t>способность в какой-либо узкой специфической области.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9" decel="1000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9" decel="100000"/>
                                        <p:tgtEl>
                                          <p:spTgt spid="132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9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9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1" accel="100000" fill="hold">
                                          <p:stCondLst>
                                            <p:cond delay="769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/>
      <p:bldP spid="1320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328" name="AutoShape 16"/>
          <p:cNvCxnSpPr>
            <a:cxnSpLocks noChangeShapeType="1"/>
            <a:stCxn id="13324" idx="2"/>
            <a:endCxn id="13320" idx="0"/>
          </p:cNvCxnSpPr>
          <p:nvPr/>
        </p:nvCxnSpPr>
        <p:spPr bwMode="auto">
          <a:xfrm rot="5400000">
            <a:off x="2878137" y="2755901"/>
            <a:ext cx="849313" cy="2538412"/>
          </a:xfrm>
          <a:prstGeom prst="bentConnector3">
            <a:avLst>
              <a:gd name="adj1" fmla="val 50468"/>
            </a:avLst>
          </a:prstGeom>
          <a:noFill/>
          <a:ln w="25400" algn="ctr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3329" name="AutoShape 17"/>
          <p:cNvCxnSpPr>
            <a:cxnSpLocks noChangeShapeType="1"/>
            <a:stCxn id="13324" idx="2"/>
            <a:endCxn id="13319" idx="0"/>
          </p:cNvCxnSpPr>
          <p:nvPr/>
        </p:nvCxnSpPr>
        <p:spPr bwMode="auto">
          <a:xfrm rot="16200000" flipH="1">
            <a:off x="5410994" y="2761456"/>
            <a:ext cx="860425" cy="2538413"/>
          </a:xfrm>
          <a:prstGeom prst="bentConnector3">
            <a:avLst>
              <a:gd name="adj1" fmla="val 50556"/>
            </a:avLst>
          </a:prstGeom>
          <a:noFill/>
          <a:ln w="25400" algn="ctr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3330" name="AutoShape 18"/>
          <p:cNvCxnSpPr>
            <a:cxnSpLocks noChangeShapeType="1"/>
            <a:stCxn id="13324" idx="0"/>
            <a:endCxn id="13317" idx="2"/>
          </p:cNvCxnSpPr>
          <p:nvPr/>
        </p:nvCxnSpPr>
        <p:spPr bwMode="auto">
          <a:xfrm rot="5400000" flipH="1">
            <a:off x="2973388" y="1633538"/>
            <a:ext cx="658812" cy="2538412"/>
          </a:xfrm>
          <a:prstGeom prst="bentConnector3">
            <a:avLst>
              <a:gd name="adj1" fmla="val 50602"/>
            </a:avLst>
          </a:prstGeom>
          <a:noFill/>
          <a:ln w="25400" algn="ctr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cxnSp>
        <p:nvCxnSpPr>
          <p:cNvPr id="13331" name="AutoShape 19"/>
          <p:cNvCxnSpPr>
            <a:cxnSpLocks noChangeShapeType="1"/>
            <a:stCxn id="13324" idx="0"/>
            <a:endCxn id="13318" idx="2"/>
          </p:cNvCxnSpPr>
          <p:nvPr/>
        </p:nvCxnSpPr>
        <p:spPr bwMode="auto">
          <a:xfrm rot="16200000">
            <a:off x="5499101" y="1620837"/>
            <a:ext cx="684212" cy="2538413"/>
          </a:xfrm>
          <a:prstGeom prst="bentConnector3">
            <a:avLst>
              <a:gd name="adj1" fmla="val 50579"/>
            </a:avLst>
          </a:prstGeom>
          <a:noFill/>
          <a:ln w="25400" algn="ctr">
            <a:solidFill>
              <a:schemeClr val="accent2"/>
            </a:solidFill>
            <a:miter lim="800000"/>
            <a:headEnd/>
            <a:tailEnd type="triangl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338138" y="3232150"/>
            <a:ext cx="8466137" cy="368300"/>
          </a:xfrm>
          <a:prstGeom prst="rect">
            <a:avLst/>
          </a:prstGeom>
          <a:solidFill>
            <a:schemeClr val="tx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СФЕРЫ ДЕЯТЕЛЬНОСТИ ОРГАНИЗАТОРОВ ОБРАЗОВАТЕЛЬНОГО ПРОЦЕССА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5076825" y="4470400"/>
            <a:ext cx="4067175" cy="2387600"/>
          </a:xfrm>
          <a:prstGeom prst="rect">
            <a:avLst/>
          </a:prstGeom>
          <a:solidFill>
            <a:srgbClr val="FFFF9E"/>
          </a:solidFill>
          <a:ln w="19050">
            <a:solidFill>
              <a:srgbClr val="808000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ru-RU">
                <a:solidFill>
                  <a:srgbClr val="00592C"/>
                </a:solidFill>
              </a:rPr>
              <a:t>КЛАССНЫЕ РУКОВОДИТЕЛИ И</a:t>
            </a:r>
          </a:p>
          <a:p>
            <a:r>
              <a:rPr lang="ru-RU">
                <a:solidFill>
                  <a:srgbClr val="00592C"/>
                </a:solidFill>
              </a:rPr>
              <a:t>РУКОВОДИТЕЛИ ОБЪЕДИНЕНИЙ ДО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Выявление одарённых детей.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Оформление в дневниках классных руководителей сводной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таблицы по видам (областям) одарённости детей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Планирование воспитательной работы в классе с учётом 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реализации одарёнными детьми класса своих способностей.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Организация творческих отчётов детей.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0" y="4457700"/>
            <a:ext cx="4067175" cy="2400300"/>
          </a:xfrm>
          <a:prstGeom prst="rect">
            <a:avLst/>
          </a:prstGeom>
          <a:solidFill>
            <a:srgbClr val="FFFF9E"/>
          </a:solidFill>
          <a:ln w="15875" algn="ctr">
            <a:solidFill>
              <a:srgbClr val="808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/>
          <a:lstStyle/>
          <a:p>
            <a:r>
              <a:rPr lang="ru-RU">
                <a:solidFill>
                  <a:srgbClr val="00592C"/>
                </a:solidFill>
              </a:rPr>
              <a:t>УЧИТЕЛЯ-ПРЕДМЕТНИКИ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rgbClr val="000000"/>
                </a:solidFill>
              </a:rPr>
              <a:t>Корректировка программ и тематических планов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rgbClr val="000000"/>
                </a:solidFill>
              </a:rPr>
              <a:t>   для работы с одарёнными детьми, включение заданий повышенной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rgbClr val="000000"/>
                </a:solidFill>
              </a:rPr>
              <a:t>   сложности, творческого,  научно-исследовательского уровней.</a:t>
            </a:r>
          </a:p>
          <a:p>
            <a:pPr>
              <a:buClr>
                <a:schemeClr val="bg1"/>
              </a:buClr>
              <a:buFont typeface="Wingdings" pitchFamily="2" charset="2"/>
              <a:buChar char="Ш"/>
            </a:pPr>
            <a:r>
              <a:rPr lang="ru-RU" sz="1000">
                <a:solidFill>
                  <a:srgbClr val="000000"/>
                </a:solidFill>
              </a:rPr>
              <a:t>Создание в учебных кабинетах картотеки материалов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rgbClr val="000000"/>
                </a:solidFill>
              </a:rPr>
              <a:t>   повышенного уровня сложности.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rgbClr val="000000"/>
                </a:solidFill>
              </a:rPr>
              <a:t>Организация индивидуальной работы с одарёнными детьми.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rgbClr val="000000"/>
                </a:solidFill>
              </a:rPr>
              <a:t>Подготовка учащихся к олимпиадам, конкурсам, викторинам, 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rgbClr val="000000"/>
                </a:solidFill>
              </a:rPr>
              <a:t>   конференциям различного уровня.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rgbClr val="000000"/>
                </a:solidFill>
              </a:rPr>
              <a:t>Отбор и оформление в течение года достижений одарённых детей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rgbClr val="000000"/>
                </a:solidFill>
              </a:rPr>
              <a:t>  для пополнения «портфеля ученика».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endParaRPr lang="ru-RU" sz="1000">
              <a:solidFill>
                <a:srgbClr val="000000"/>
              </a:solidFill>
            </a:endParaRPr>
          </a:p>
          <a:p>
            <a:pPr>
              <a:buClr>
                <a:srgbClr val="8E18F0"/>
              </a:buClr>
              <a:buFont typeface="Wingdings" pitchFamily="2" charset="2"/>
              <a:buNone/>
            </a:pPr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076825" y="0"/>
            <a:ext cx="4067175" cy="2540000"/>
          </a:xfrm>
          <a:prstGeom prst="rect">
            <a:avLst/>
          </a:prstGeom>
          <a:solidFill>
            <a:srgbClr val="FFFF9E"/>
          </a:solidFill>
          <a:ln w="15875">
            <a:solidFill>
              <a:srgbClr val="808000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ru-RU">
                <a:solidFill>
                  <a:srgbClr val="00592C"/>
                </a:solidFill>
              </a:rPr>
              <a:t>ШКОЛЬНЫЕ </a:t>
            </a:r>
          </a:p>
          <a:p>
            <a:r>
              <a:rPr lang="ru-RU">
                <a:solidFill>
                  <a:srgbClr val="00592C"/>
                </a:solidFill>
              </a:rPr>
              <a:t>МЕТОДИЧЕСКИЕ ОБЪЕДИНЕНИЯ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Разработка материалов, вопросов и заданий 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повышенного уровня сложности по предметам.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Оформление материалов по работе с одарёнными детьми.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(диагностики, образцы заданий, результаты олимпиад и т.д.)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Руководство подготовкой творческих отчётов учителей, 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работающих с одарёнными детьми. 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Планирование и  проведение школьных предметных 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олимпиад (ежегодно).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4067175" cy="2565400"/>
          </a:xfrm>
          <a:prstGeom prst="rect">
            <a:avLst/>
          </a:prstGeom>
          <a:solidFill>
            <a:srgbClr val="FFFF9E"/>
          </a:solidFill>
          <a:ln w="15875" algn="ctr">
            <a:solidFill>
              <a:srgbClr val="808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wrap="none"/>
          <a:lstStyle/>
          <a:p>
            <a:r>
              <a:rPr lang="ru-RU">
                <a:solidFill>
                  <a:srgbClr val="00592C"/>
                </a:solidFill>
              </a:rPr>
              <a:t>АДМИНИСТРАЦИЯ ШКОЛЫ, </a:t>
            </a:r>
          </a:p>
          <a:p>
            <a:r>
              <a:rPr lang="ru-RU">
                <a:solidFill>
                  <a:srgbClr val="00592C"/>
                </a:solidFill>
              </a:rPr>
              <a:t>ПСИХОЛОГИЧЕСКАЯ СЛУЖБА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Создание фонда поощрения и материального </a:t>
            </a:r>
          </a:p>
          <a:p>
            <a:pP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стимулирования одарённых детей.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Помощь в разработке индивидуальных образовательных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программ для одарённых детей. 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Подбор диагностических материалов для выявления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одарённых детей. 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Проведение диагностики. Создание банка данных по одарённым детям.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Подготовка методических рекомендаций по работе 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с одарёнными детьми.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Определение критериев эффективности работы.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Организация участия детей в школьных, областных и </a:t>
            </a:r>
          </a:p>
          <a:p>
            <a:pPr>
              <a:buClr>
                <a:schemeClr val="bg1"/>
              </a:buClr>
              <a:buFont typeface="Wingdings" pitchFamily="2" charset="2"/>
              <a:buNone/>
            </a:pPr>
            <a:r>
              <a:rPr lang="ru-RU" sz="1000">
                <a:solidFill>
                  <a:schemeClr val="bg2"/>
                </a:solidFill>
              </a:rPr>
              <a:t>   всероссийских  конкурсах, олимпиадах и т. п.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ru-RU" sz="1000">
                <a:solidFill>
                  <a:schemeClr val="bg2"/>
                </a:solidFill>
              </a:rPr>
              <a:t>Внедрение современных ИКТ в образовательный процесс.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81481E-6 L 0.29306 0.312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331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0.29097 0.3129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331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1019 L 0.29167 -0.3268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332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64 -0.00741 L -0.28264 -0.3277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" y="-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1331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 animBg="1"/>
      <p:bldP spid="13319" grpId="0" animBg="1"/>
      <p:bldP spid="13319" grpId="1" animBg="1"/>
      <p:bldP spid="13319" grpId="2" animBg="1"/>
      <p:bldP spid="13320" grpId="0" animBg="1"/>
      <p:bldP spid="13320" grpId="1" animBg="1"/>
      <p:bldP spid="13320" grpId="2" animBg="1"/>
      <p:bldP spid="13318" grpId="0" animBg="1"/>
      <p:bldP spid="13318" grpId="1" animBg="1"/>
      <p:bldP spid="13318" grpId="2" animBg="1"/>
      <p:bldP spid="13317" grpId="0" animBg="1"/>
      <p:bldP spid="13317" grpId="1" animBg="1"/>
      <p:bldP spid="1331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Рисунок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38400" y="1619250"/>
            <a:ext cx="4267200" cy="3200400"/>
          </a:xfrm>
          <a:noFill/>
        </p:spPr>
      </p:pic>
      <p:pic>
        <p:nvPicPr>
          <p:cNvPr id="9219" name="Picture 5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9388" y="692150"/>
            <a:ext cx="4038600" cy="755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B0"/>
              </a:gs>
              <a:gs pos="100000">
                <a:srgbClr val="A4A467"/>
              </a:gs>
            </a:gsLst>
            <a:lin ang="13500000" scaled="1"/>
          </a:gradFill>
          <a:ln w="25400" algn="ctr">
            <a:solidFill>
              <a:srgbClr val="80800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Разработка программы «Диагностика».</a:t>
            </a:r>
            <a:endParaRPr lang="ru-RU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9388" y="1628775"/>
            <a:ext cx="4032250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B0"/>
              </a:gs>
              <a:gs pos="100000">
                <a:srgbClr val="A4A467"/>
              </a:gs>
            </a:gsLst>
            <a:lin ang="13500000" scaled="1"/>
          </a:gradFill>
          <a:ln w="25400" algn="ctr">
            <a:solidFill>
              <a:srgbClr val="80800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Организация информационно-консультационного сопровождения для учащихся и их родителей.</a:t>
            </a:r>
            <a:r>
              <a:rPr lang="ru-RU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sp>
        <p:nvSpPr>
          <p:cNvPr id="3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950" y="2708275"/>
            <a:ext cx="4032250" cy="1009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B0"/>
              </a:gs>
              <a:gs pos="100000">
                <a:srgbClr val="A4A467"/>
              </a:gs>
            </a:gsLst>
            <a:lin ang="13500000" scaled="1"/>
          </a:gradFill>
          <a:ln w="25400" algn="ctr">
            <a:solidFill>
              <a:srgbClr val="8080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Разработка на школьных методических объединениях программ работы с одаренными детьми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+mn-lt"/>
              </a:rPr>
              <a:t>по областям знаний.</a:t>
            </a: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4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9388" y="3933825"/>
            <a:ext cx="3930650" cy="1184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B0"/>
              </a:gs>
              <a:gs pos="100000">
                <a:srgbClr val="A4A467"/>
              </a:gs>
            </a:gsLst>
            <a:lin ang="13500000" scaled="1"/>
          </a:gradFill>
          <a:ln w="25400" algn="ctr">
            <a:solidFill>
              <a:srgbClr val="8080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Разработка системы подготовки педагогов для целенаправленной работы с одарёнными детьми.</a:t>
            </a:r>
            <a:endParaRPr lang="ru-RU" sz="16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950" y="5373688"/>
            <a:ext cx="4038600" cy="1266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B0"/>
              </a:gs>
              <a:gs pos="100000">
                <a:srgbClr val="A4A467"/>
              </a:gs>
            </a:gsLst>
            <a:lin ang="13500000" scaled="1"/>
          </a:gradFill>
          <a:ln w="25400" algn="ctr">
            <a:solidFill>
              <a:srgbClr val="8080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Использование возможности сетевого взаимодействия для развития и поддержки творческого потенциала школьников. </a:t>
            </a:r>
            <a:endParaRPr 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9948" name="WordArt 12"/>
          <p:cNvSpPr>
            <a:spLocks noChangeArrowheads="1" noChangeShapeType="1" noTextEdit="1"/>
          </p:cNvSpPr>
          <p:nvPr/>
        </p:nvSpPr>
        <p:spPr bwMode="auto">
          <a:xfrm>
            <a:off x="1511300" y="184150"/>
            <a:ext cx="1368425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Пакет работ</a:t>
            </a:r>
          </a:p>
        </p:txBody>
      </p:sp>
      <p:sp>
        <p:nvSpPr>
          <p:cNvPr id="6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6825" y="692150"/>
            <a:ext cx="3862388" cy="857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F7DD"/>
              </a:gs>
              <a:gs pos="100000">
                <a:srgbClr val="8F8C7F"/>
              </a:gs>
            </a:gsLst>
            <a:lin ang="2700000" scaled="1"/>
          </a:gradFill>
          <a:ln w="25400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Создание банка данных, включающих в себя сведения о детях с различными типами одарённости.</a:t>
            </a:r>
            <a:endParaRPr lang="ru-RU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6825" y="1700213"/>
            <a:ext cx="3887788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F7DD"/>
              </a:gs>
              <a:gs pos="100000">
                <a:srgbClr val="8F8C7F"/>
              </a:gs>
            </a:gsLst>
            <a:lin ang="2700000" scaled="1"/>
          </a:gra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1600" b="1">
                <a:solidFill>
                  <a:srgbClr val="003B1D"/>
                </a:solidFill>
              </a:rPr>
              <a:t>Формирование  у родителей мотивации  к работе по развитию способностей</a:t>
            </a:r>
            <a:r>
              <a:rPr lang="ru-RU">
                <a:solidFill>
                  <a:srgbClr val="003B1D"/>
                </a:solidFill>
              </a:rPr>
              <a:t>  </a:t>
            </a:r>
            <a:r>
              <a:rPr lang="ru-RU" sz="1600" b="1">
                <a:solidFill>
                  <a:srgbClr val="003B1D"/>
                </a:solidFill>
              </a:rPr>
              <a:t>их детей.</a:t>
            </a:r>
          </a:p>
        </p:txBody>
      </p:sp>
      <p:sp>
        <p:nvSpPr>
          <p:cNvPr id="8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6825" y="2781300"/>
            <a:ext cx="3887788" cy="9667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F7DD"/>
              </a:gs>
              <a:gs pos="100000">
                <a:srgbClr val="8F8C7F"/>
              </a:gs>
            </a:gsLst>
            <a:lin ang="2700000" scaled="1"/>
          </a:gra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Создание индивидуализированных образовательных программ.</a:t>
            </a:r>
            <a:endParaRPr lang="ru-RU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48263" y="4005263"/>
            <a:ext cx="3822700" cy="11525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F7DD"/>
              </a:gs>
              <a:gs pos="100000">
                <a:srgbClr val="8F8C7F"/>
              </a:gs>
            </a:gsLst>
            <a:lin ang="2700000" scaled="1"/>
          </a:gra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Формирование группы преподавателей для работы с одаренными детьми</a:t>
            </a:r>
            <a:r>
              <a:rPr lang="ru-RU" sz="1600" dirty="0">
                <a:solidFill>
                  <a:schemeClr val="bg1">
                    <a:lumMod val="50000"/>
                  </a:schemeClr>
                </a:solidFill>
              </a:rPr>
              <a:t> .</a:t>
            </a:r>
          </a:p>
        </p:txBody>
      </p:sp>
      <p:sp>
        <p:nvSpPr>
          <p:cNvPr id="10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48263" y="5445125"/>
            <a:ext cx="3816350" cy="1092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F7DD"/>
              </a:gs>
              <a:gs pos="100000">
                <a:srgbClr val="8F8C7F"/>
              </a:gs>
            </a:gsLst>
            <a:lin ang="2700000" scaled="1"/>
          </a:gradFill>
          <a:ln w="25400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bg1">
                    <a:lumMod val="50000"/>
                  </a:schemeClr>
                </a:solidFill>
              </a:rPr>
              <a:t>Комплексное развитие личности ребёнка.</a:t>
            </a:r>
          </a:p>
        </p:txBody>
      </p:sp>
      <p:sp>
        <p:nvSpPr>
          <p:cNvPr id="39955" name="WordArt 19"/>
          <p:cNvSpPr>
            <a:spLocks noChangeArrowheads="1" noChangeShapeType="1" noTextEdit="1"/>
          </p:cNvSpPr>
          <p:nvPr/>
        </p:nvSpPr>
        <p:spPr bwMode="auto">
          <a:xfrm>
            <a:off x="5651500" y="163513"/>
            <a:ext cx="2449513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Ожидаемый результат</a:t>
            </a:r>
          </a:p>
        </p:txBody>
      </p:sp>
      <p:grpSp>
        <p:nvGrpSpPr>
          <p:cNvPr id="11" name="Стрелка вниз 12"/>
          <p:cNvGrpSpPr>
            <a:grpSpLocks/>
          </p:cNvGrpSpPr>
          <p:nvPr/>
        </p:nvGrpSpPr>
        <p:grpSpPr bwMode="auto">
          <a:xfrm rot="-5400000">
            <a:off x="4499768" y="764382"/>
            <a:ext cx="360363" cy="647700"/>
            <a:chOff x="726" y="2181"/>
            <a:chExt cx="345" cy="476"/>
          </a:xfrm>
        </p:grpSpPr>
        <p:pic>
          <p:nvPicPr>
            <p:cNvPr id="9255" name="Стрелка вниз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2181"/>
              <a:ext cx="34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6" name="Text Box 22"/>
            <p:cNvSpPr txBox="1">
              <a:spLocks noChangeArrowheads="1"/>
            </p:cNvSpPr>
            <p:nvPr/>
          </p:nvSpPr>
          <p:spPr bwMode="auto">
            <a:xfrm>
              <a:off x="832" y="2205"/>
              <a:ext cx="135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2" name="Стрелка вниз 12"/>
          <p:cNvGrpSpPr>
            <a:grpSpLocks/>
          </p:cNvGrpSpPr>
          <p:nvPr/>
        </p:nvGrpSpPr>
        <p:grpSpPr bwMode="auto">
          <a:xfrm rot="-5400000">
            <a:off x="4499768" y="1701007"/>
            <a:ext cx="360363" cy="647700"/>
            <a:chOff x="726" y="2181"/>
            <a:chExt cx="345" cy="476"/>
          </a:xfrm>
        </p:grpSpPr>
        <p:pic>
          <p:nvPicPr>
            <p:cNvPr id="9253" name="Стрелка вниз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2181"/>
              <a:ext cx="34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4" name="Text Box 25"/>
            <p:cNvSpPr txBox="1">
              <a:spLocks noChangeArrowheads="1"/>
            </p:cNvSpPr>
            <p:nvPr/>
          </p:nvSpPr>
          <p:spPr bwMode="auto">
            <a:xfrm>
              <a:off x="832" y="2205"/>
              <a:ext cx="135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3" name="Стрелка вниз 12"/>
          <p:cNvGrpSpPr>
            <a:grpSpLocks/>
          </p:cNvGrpSpPr>
          <p:nvPr/>
        </p:nvGrpSpPr>
        <p:grpSpPr bwMode="auto">
          <a:xfrm rot="-5400000">
            <a:off x="4499769" y="2997994"/>
            <a:ext cx="360362" cy="647700"/>
            <a:chOff x="726" y="2181"/>
            <a:chExt cx="345" cy="476"/>
          </a:xfrm>
        </p:grpSpPr>
        <p:pic>
          <p:nvPicPr>
            <p:cNvPr id="9251" name="Стрелка вниз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2181"/>
              <a:ext cx="34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2" name="Text Box 28"/>
            <p:cNvSpPr txBox="1">
              <a:spLocks noChangeArrowheads="1"/>
            </p:cNvSpPr>
            <p:nvPr/>
          </p:nvSpPr>
          <p:spPr bwMode="auto">
            <a:xfrm>
              <a:off x="832" y="2205"/>
              <a:ext cx="135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4" name="Стрелка вниз 12"/>
          <p:cNvGrpSpPr>
            <a:grpSpLocks/>
          </p:cNvGrpSpPr>
          <p:nvPr/>
        </p:nvGrpSpPr>
        <p:grpSpPr bwMode="auto">
          <a:xfrm rot="-5400000">
            <a:off x="4499768" y="4148932"/>
            <a:ext cx="360363" cy="647700"/>
            <a:chOff x="726" y="2181"/>
            <a:chExt cx="345" cy="476"/>
          </a:xfrm>
        </p:grpSpPr>
        <p:pic>
          <p:nvPicPr>
            <p:cNvPr id="9249" name="Стрелка вниз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2181"/>
              <a:ext cx="34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0" name="Text Box 31"/>
            <p:cNvSpPr txBox="1">
              <a:spLocks noChangeArrowheads="1"/>
            </p:cNvSpPr>
            <p:nvPr/>
          </p:nvSpPr>
          <p:spPr bwMode="auto">
            <a:xfrm>
              <a:off x="832" y="2205"/>
              <a:ext cx="135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5" name="Стрелка вниз 12"/>
          <p:cNvGrpSpPr>
            <a:grpSpLocks/>
          </p:cNvGrpSpPr>
          <p:nvPr/>
        </p:nvGrpSpPr>
        <p:grpSpPr bwMode="auto">
          <a:xfrm rot="-5400000">
            <a:off x="4571206" y="5590382"/>
            <a:ext cx="360363" cy="647700"/>
            <a:chOff x="726" y="2181"/>
            <a:chExt cx="345" cy="476"/>
          </a:xfrm>
        </p:grpSpPr>
        <p:pic>
          <p:nvPicPr>
            <p:cNvPr id="9247" name="Стрелка вниз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2181"/>
              <a:ext cx="34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8" name="Text Box 37"/>
            <p:cNvSpPr txBox="1">
              <a:spLocks noChangeArrowheads="1"/>
            </p:cNvSpPr>
            <p:nvPr/>
          </p:nvSpPr>
          <p:spPr bwMode="auto">
            <a:xfrm>
              <a:off x="832" y="2205"/>
              <a:ext cx="135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  <p:bldP spid="3" grpId="0" animBg="1"/>
      <p:bldP spid="4" grpId="0" animBg="1"/>
      <p:bldP spid="5" grpId="0" animBg="1"/>
      <p:bldP spid="39948" grpId="0" animBg="1"/>
      <p:bldP spid="6" grpId="0" animBg="1"/>
      <p:bldP spid="7" grpId="0" animBg="1"/>
      <p:bldP spid="8" grpId="0" animBg="1"/>
      <p:bldP spid="9" grpId="0" animBg="1"/>
      <p:bldP spid="10" grpId="0" animBg="1"/>
      <p:bldP spid="399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Рисунок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38400" y="1619250"/>
            <a:ext cx="4267200" cy="3200400"/>
          </a:xfrm>
          <a:noFill/>
        </p:spPr>
      </p:pic>
      <p:pic>
        <p:nvPicPr>
          <p:cNvPr id="10243" name="Picture 5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9388" y="836613"/>
            <a:ext cx="4032250" cy="7191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B0"/>
              </a:gs>
              <a:gs pos="100000">
                <a:srgbClr val="A4A467"/>
              </a:gs>
            </a:gsLst>
            <a:lin ang="13500000" scaled="1"/>
          </a:gradFill>
          <a:ln w="25400" algn="ctr">
            <a:solidFill>
              <a:srgbClr val="8080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b="1">
                <a:solidFill>
                  <a:srgbClr val="00592C"/>
                </a:solidFill>
              </a:rPr>
              <a:t>Создание развивающей школьной среды.</a:t>
            </a:r>
            <a:endParaRPr lang="ru-RU">
              <a:solidFill>
                <a:srgbClr val="00592C"/>
              </a:solidFill>
            </a:endParaRPr>
          </a:p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9388" y="1773238"/>
            <a:ext cx="4032250" cy="12239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B0"/>
              </a:gs>
              <a:gs pos="100000">
                <a:srgbClr val="A4A467"/>
              </a:gs>
            </a:gsLst>
            <a:lin ang="13500000" scaled="1"/>
          </a:gradFill>
          <a:ln w="25400" algn="ctr">
            <a:solidFill>
              <a:srgbClr val="8080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b="1">
                <a:solidFill>
                  <a:srgbClr val="00592C"/>
                </a:solidFill>
              </a:rPr>
              <a:t>Поощрение учащихся и преподавателей за высокую результативность в учебной и внеурочной  деятельности.</a:t>
            </a:r>
          </a:p>
        </p:txBody>
      </p:sp>
      <p:sp>
        <p:nvSpPr>
          <p:cNvPr id="4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6213" y="3181350"/>
            <a:ext cx="3930650" cy="10398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B0"/>
              </a:gs>
              <a:gs pos="100000">
                <a:srgbClr val="A4A467"/>
              </a:gs>
            </a:gsLst>
            <a:lin ang="13500000" scaled="1"/>
          </a:gradFill>
          <a:ln w="25400" algn="ctr">
            <a:solidFill>
              <a:srgbClr val="8080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b="1">
                <a:solidFill>
                  <a:schemeClr val="bg1"/>
                </a:solidFill>
              </a:rPr>
              <a:t>Развитие системы социального партнёрства.</a:t>
            </a:r>
          </a:p>
        </p:txBody>
      </p:sp>
      <p:sp>
        <p:nvSpPr>
          <p:cNvPr id="5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9388" y="4508500"/>
            <a:ext cx="4038600" cy="9064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B0"/>
              </a:gs>
              <a:gs pos="100000">
                <a:srgbClr val="A4A467"/>
              </a:gs>
            </a:gsLst>
            <a:lin ang="13500000" scaled="1"/>
          </a:gradFill>
          <a:ln w="25400" algn="ctr">
            <a:solidFill>
              <a:srgbClr val="8080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b="1">
                <a:solidFill>
                  <a:schemeClr val="bg1"/>
                </a:solidFill>
              </a:rPr>
              <a:t>Создание современной модели школьного образования.</a:t>
            </a:r>
            <a:endParaRPr lang="ru-RU">
              <a:solidFill>
                <a:schemeClr val="bg1"/>
              </a:solidFill>
            </a:endParaRPr>
          </a:p>
          <a:p>
            <a:pPr eaLnBrk="0" hangingPunct="0"/>
            <a:endParaRPr lang="ru-RU" sz="1400">
              <a:solidFill>
                <a:schemeClr val="bg1"/>
              </a:solidFill>
            </a:endParaRPr>
          </a:p>
        </p:txBody>
      </p:sp>
      <p:sp>
        <p:nvSpPr>
          <p:cNvPr id="39948" name="WordArt 12"/>
          <p:cNvSpPr>
            <a:spLocks noChangeArrowheads="1" noChangeShapeType="1" noTextEdit="1"/>
          </p:cNvSpPr>
          <p:nvPr/>
        </p:nvSpPr>
        <p:spPr bwMode="auto">
          <a:xfrm>
            <a:off x="1511300" y="184150"/>
            <a:ext cx="1368425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Пакет работ</a:t>
            </a:r>
          </a:p>
        </p:txBody>
      </p:sp>
      <p:sp>
        <p:nvSpPr>
          <p:cNvPr id="7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03800" y="836613"/>
            <a:ext cx="3784600" cy="6683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F7DD"/>
              </a:gs>
              <a:gs pos="100000">
                <a:srgbClr val="8F8C7F"/>
              </a:gs>
            </a:gsLst>
            <a:lin ang="2700000" scaled="1"/>
          </a:gra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b="1">
                <a:solidFill>
                  <a:srgbClr val="003B1D"/>
                </a:solidFill>
              </a:rPr>
              <a:t>Достаточная ресурсная база для реализации ФГОС</a:t>
            </a:r>
            <a:r>
              <a:rPr lang="ru-RU">
                <a:solidFill>
                  <a:srgbClr val="003B1D"/>
                </a:solidFill>
              </a:rPr>
              <a:t>.</a:t>
            </a:r>
          </a:p>
          <a:p>
            <a:endParaRPr lang="ru-RU" sz="1600" b="1">
              <a:solidFill>
                <a:srgbClr val="003B1D"/>
              </a:solidFill>
            </a:endParaRPr>
          </a:p>
        </p:txBody>
      </p:sp>
      <p:sp>
        <p:nvSpPr>
          <p:cNvPr id="8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03800" y="1844675"/>
            <a:ext cx="3810000" cy="10795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F7DD"/>
              </a:gs>
              <a:gs pos="100000">
                <a:srgbClr val="8F8C7F"/>
              </a:gs>
            </a:gsLst>
            <a:lin ang="2700000" scaled="1"/>
          </a:gra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b="1">
                <a:solidFill>
                  <a:srgbClr val="003B1D"/>
                </a:solidFill>
              </a:rPr>
              <a:t>Формирование мотивации  к дальнейшему развитию личности.</a:t>
            </a:r>
          </a:p>
          <a:p>
            <a:pPr eaLnBrk="0" hangingPunct="0"/>
            <a:endParaRPr lang="ru-RU" sz="1600">
              <a:solidFill>
                <a:srgbClr val="003B1D"/>
              </a:solidFill>
            </a:endParaRPr>
          </a:p>
        </p:txBody>
      </p:sp>
      <p:sp>
        <p:nvSpPr>
          <p:cNvPr id="9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03800" y="3213100"/>
            <a:ext cx="3822700" cy="10080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F7DD"/>
              </a:gs>
              <a:gs pos="100000">
                <a:srgbClr val="8F8C7F"/>
              </a:gs>
            </a:gsLst>
            <a:lin ang="2700000" scaled="1"/>
          </a:gra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b="1">
                <a:solidFill>
                  <a:srgbClr val="003B1D"/>
                </a:solidFill>
              </a:rPr>
              <a:t>Привлечение дополнительных ресурсов для школы.</a:t>
            </a:r>
          </a:p>
          <a:p>
            <a:pPr eaLnBrk="0" hangingPunct="0"/>
            <a:endParaRPr lang="ru-RU" sz="1600">
              <a:solidFill>
                <a:srgbClr val="003B1D"/>
              </a:solidFill>
            </a:endParaRPr>
          </a:p>
        </p:txBody>
      </p:sp>
      <p:sp>
        <p:nvSpPr>
          <p:cNvPr id="10" name="Скругленный прямоугольник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03800" y="4437063"/>
            <a:ext cx="3773488" cy="151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F7DD"/>
              </a:gs>
              <a:gs pos="100000">
                <a:srgbClr val="8F8C7F"/>
              </a:gs>
            </a:gsLst>
            <a:lin ang="2700000" scaled="1"/>
          </a:gradFill>
          <a:ln w="25400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r>
              <a:rPr kumimoji="0" lang="ru-RU" b="1">
                <a:solidFill>
                  <a:srgbClr val="003B1D"/>
                </a:solidFill>
              </a:rPr>
              <a:t>Формирование личности, способной к самообучению и самостоятельной</a:t>
            </a:r>
          </a:p>
          <a:p>
            <a:r>
              <a:rPr kumimoji="0" lang="ru-RU" b="1">
                <a:solidFill>
                  <a:srgbClr val="003B1D"/>
                </a:solidFill>
              </a:rPr>
              <a:t>поисково-исследовательской </a:t>
            </a:r>
          </a:p>
          <a:p>
            <a:r>
              <a:rPr kumimoji="0" lang="ru-RU" b="1">
                <a:solidFill>
                  <a:srgbClr val="003B1D"/>
                </a:solidFill>
              </a:rPr>
              <a:t>деятельности.</a:t>
            </a:r>
          </a:p>
          <a:p>
            <a:endParaRPr lang="ru-RU" sz="1600" b="1">
              <a:solidFill>
                <a:srgbClr val="003B1D"/>
              </a:solidFill>
            </a:endParaRPr>
          </a:p>
        </p:txBody>
      </p:sp>
      <p:sp>
        <p:nvSpPr>
          <p:cNvPr id="39955" name="WordArt 19"/>
          <p:cNvSpPr>
            <a:spLocks noChangeArrowheads="1" noChangeShapeType="1" noTextEdit="1"/>
          </p:cNvSpPr>
          <p:nvPr/>
        </p:nvSpPr>
        <p:spPr bwMode="auto">
          <a:xfrm>
            <a:off x="5651500" y="163513"/>
            <a:ext cx="2449513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Ожидаемый результат</a:t>
            </a:r>
          </a:p>
        </p:txBody>
      </p:sp>
      <p:grpSp>
        <p:nvGrpSpPr>
          <p:cNvPr id="12" name="Стрелка вниз 12"/>
          <p:cNvGrpSpPr>
            <a:grpSpLocks/>
          </p:cNvGrpSpPr>
          <p:nvPr/>
        </p:nvGrpSpPr>
        <p:grpSpPr bwMode="auto">
          <a:xfrm rot="-5400000">
            <a:off x="4428332" y="908844"/>
            <a:ext cx="360362" cy="647700"/>
            <a:chOff x="726" y="2181"/>
            <a:chExt cx="345" cy="476"/>
          </a:xfrm>
        </p:grpSpPr>
        <p:pic>
          <p:nvPicPr>
            <p:cNvPr id="10276" name="Стрелка вниз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2181"/>
              <a:ext cx="34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7" name="Text Box 25"/>
            <p:cNvSpPr txBox="1">
              <a:spLocks noChangeArrowheads="1"/>
            </p:cNvSpPr>
            <p:nvPr/>
          </p:nvSpPr>
          <p:spPr bwMode="auto">
            <a:xfrm>
              <a:off x="832" y="2205"/>
              <a:ext cx="135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3" name="Стрелка вниз 12"/>
          <p:cNvGrpSpPr>
            <a:grpSpLocks/>
          </p:cNvGrpSpPr>
          <p:nvPr/>
        </p:nvGrpSpPr>
        <p:grpSpPr bwMode="auto">
          <a:xfrm rot="-5400000">
            <a:off x="4428331" y="2132807"/>
            <a:ext cx="360363" cy="647700"/>
            <a:chOff x="726" y="2181"/>
            <a:chExt cx="345" cy="476"/>
          </a:xfrm>
        </p:grpSpPr>
        <p:pic>
          <p:nvPicPr>
            <p:cNvPr id="10274" name="Стрелка вниз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2181"/>
              <a:ext cx="34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5" name="Text Box 28"/>
            <p:cNvSpPr txBox="1">
              <a:spLocks noChangeArrowheads="1"/>
            </p:cNvSpPr>
            <p:nvPr/>
          </p:nvSpPr>
          <p:spPr bwMode="auto">
            <a:xfrm>
              <a:off x="832" y="2205"/>
              <a:ext cx="135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4" name="Стрелка вниз 12"/>
          <p:cNvGrpSpPr>
            <a:grpSpLocks/>
          </p:cNvGrpSpPr>
          <p:nvPr/>
        </p:nvGrpSpPr>
        <p:grpSpPr bwMode="auto">
          <a:xfrm rot="-5400000">
            <a:off x="4380706" y="3386932"/>
            <a:ext cx="360363" cy="647700"/>
            <a:chOff x="726" y="2181"/>
            <a:chExt cx="345" cy="476"/>
          </a:xfrm>
        </p:grpSpPr>
        <p:pic>
          <p:nvPicPr>
            <p:cNvPr id="10272" name="Стрелка вниз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2181"/>
              <a:ext cx="34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3" name="Text Box 31"/>
            <p:cNvSpPr txBox="1">
              <a:spLocks noChangeArrowheads="1"/>
            </p:cNvSpPr>
            <p:nvPr/>
          </p:nvSpPr>
          <p:spPr bwMode="auto">
            <a:xfrm>
              <a:off x="832" y="2205"/>
              <a:ext cx="135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5" name="Стрелка вниз 12"/>
          <p:cNvGrpSpPr>
            <a:grpSpLocks/>
          </p:cNvGrpSpPr>
          <p:nvPr/>
        </p:nvGrpSpPr>
        <p:grpSpPr bwMode="auto">
          <a:xfrm rot="-5400000">
            <a:off x="4428332" y="4725194"/>
            <a:ext cx="360362" cy="647700"/>
            <a:chOff x="726" y="2181"/>
            <a:chExt cx="345" cy="476"/>
          </a:xfrm>
        </p:grpSpPr>
        <p:pic>
          <p:nvPicPr>
            <p:cNvPr id="10270" name="Стрелка вниз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2181"/>
              <a:ext cx="34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1" name="Text Box 37"/>
            <p:cNvSpPr txBox="1">
              <a:spLocks noChangeArrowheads="1"/>
            </p:cNvSpPr>
            <p:nvPr/>
          </p:nvSpPr>
          <p:spPr bwMode="auto">
            <a:xfrm>
              <a:off x="832" y="2205"/>
              <a:ext cx="135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39948" grpId="0" animBg="1"/>
      <p:bldP spid="7" grpId="0" animBg="1"/>
      <p:bldP spid="8" grpId="0" animBg="1"/>
      <p:bldP spid="9" grpId="0" animBg="1"/>
      <p:bldP spid="10" grpId="0" animBg="1"/>
      <p:bldP spid="399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587375"/>
            <a:ext cx="6854825" cy="855663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Диагностические этапы выявления одаренных учащихся</a:t>
            </a:r>
            <a:r>
              <a:rPr lang="ru-RU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u-RU" sz="4000" b="1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713" y="1905000"/>
            <a:ext cx="6985000" cy="46926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800" b="1" u="sng" smtClean="0"/>
              <a:t>Номинация (называние)</a:t>
            </a:r>
            <a:r>
              <a:rPr lang="ru-RU" sz="2800" smtClean="0"/>
              <a:t> — имена кандидатов в одаренные;</a:t>
            </a:r>
            <a:endParaRPr lang="en-US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800" b="1" u="sng" smtClean="0"/>
              <a:t>Выявление проявлений одаренности</a:t>
            </a:r>
            <a:r>
              <a:rPr lang="ru-RU" sz="2800" smtClean="0"/>
              <a:t> в поведении и разных видах деятельности учащегося на основании данных наблюдений, рейтинговых шкал, ответов на анкеты и т.п.; </a:t>
            </a:r>
            <a:endParaRPr lang="en-US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800" b="1" u="sng" smtClean="0"/>
              <a:t>Изучение условий</a:t>
            </a:r>
            <a:r>
              <a:rPr lang="ru-RU" sz="2800" smtClean="0"/>
              <a:t> и истории развития учащегося в семье, его интересов, увлечений — сведения о семье, о раннем развитии ребенка, о его интересах и необычных способностях с помощью опросников и интервью;</a:t>
            </a:r>
            <a:endParaRPr lang="en-US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Ш"/>
            </a:pPr>
            <a:endParaRPr lang="ru-RU" sz="1800" smtClean="0"/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/>
      <p:bldP spid="133123" grpId="0" build="p"/>
    </p:bldLst>
  </p:timing>
</p:sld>
</file>

<file path=ppt/theme/theme1.xml><?xml version="1.0" encoding="utf-8"?>
<a:theme xmlns:a="http://schemas.openxmlformats.org/drawingml/2006/main" name="Business Plan">
  <a:themeElements>
    <a:clrScheme name="Business Plan 1">
      <a:dk1>
        <a:srgbClr val="000000"/>
      </a:dk1>
      <a:lt1>
        <a:srgbClr val="EAEAEA"/>
      </a:lt1>
      <a:dk2>
        <a:srgbClr val="00763B"/>
      </a:dk2>
      <a:lt2>
        <a:srgbClr val="FFFFCC"/>
      </a:lt2>
      <a:accent1>
        <a:srgbClr val="CC6600"/>
      </a:accent1>
      <a:accent2>
        <a:srgbClr val="FF9900"/>
      </a:accent2>
      <a:accent3>
        <a:srgbClr val="AABDAF"/>
      </a:accent3>
      <a:accent4>
        <a:srgbClr val="C8C8C8"/>
      </a:accent4>
      <a:accent5>
        <a:srgbClr val="E2B8AA"/>
      </a:accent5>
      <a:accent6>
        <a:srgbClr val="E78A00"/>
      </a:accent6>
      <a:hlink>
        <a:srgbClr val="CC3300"/>
      </a:hlink>
      <a:folHlink>
        <a:srgbClr val="71BB96"/>
      </a:folHlink>
    </a:clrScheme>
    <a:fontScheme name="Business Pl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usiness Plan 1">
        <a:dk1>
          <a:srgbClr val="000000"/>
        </a:dk1>
        <a:lt1>
          <a:srgbClr val="EAEAEA"/>
        </a:lt1>
        <a:dk2>
          <a:srgbClr val="00763B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AABDAF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71BB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2">
        <a:dk1>
          <a:srgbClr val="000000"/>
        </a:dk1>
        <a:lt1>
          <a:srgbClr val="FFFFFF"/>
        </a:lt1>
        <a:dk2>
          <a:srgbClr val="006633"/>
        </a:dk2>
        <a:lt2>
          <a:srgbClr val="FFFFFF"/>
        </a:lt2>
        <a:accent1>
          <a:srgbClr val="009999"/>
        </a:accent1>
        <a:accent2>
          <a:srgbClr val="8263A2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71BB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4">
        <a:dk1>
          <a:srgbClr val="271A0D"/>
        </a:dk1>
        <a:lt1>
          <a:srgbClr val="EAEAEA"/>
        </a:lt1>
        <a:dk2>
          <a:srgbClr val="996633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CAB8AD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CA956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5">
        <a:dk1>
          <a:srgbClr val="001428"/>
        </a:dk1>
        <a:lt1>
          <a:srgbClr val="DDDDDD"/>
        </a:lt1>
        <a:dk2>
          <a:srgbClr val="336699"/>
        </a:dk2>
        <a:lt2>
          <a:srgbClr val="CCFFCC"/>
        </a:lt2>
        <a:accent1>
          <a:srgbClr val="009999"/>
        </a:accent1>
        <a:accent2>
          <a:srgbClr val="8263A2"/>
        </a:accent2>
        <a:accent3>
          <a:srgbClr val="ADB8CA"/>
        </a:accent3>
        <a:accent4>
          <a:srgbClr val="BDBDBD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699BC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Plan</Template>
  <TotalTime>386</TotalTime>
  <Words>1055</Words>
  <Application>Microsoft Office PowerPoint</Application>
  <PresentationFormat>Экран (4:3)</PresentationFormat>
  <Paragraphs>139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Business Plan</vt:lpstr>
      <vt:lpstr>РАБОТА  С ОДАРЕННЫМИ ДЕТЬМИ                                                                            в условиях введения ФГОС на начальной ступени     </vt:lpstr>
      <vt:lpstr>       Проблемы в организации работы с одарёнными детьми при введении ФГОС выражаются в следующих противоречиях: 1. Между необходимостью создания нормативной и учебно-материальной базы для организации работы с одарёнными детьми  и отсутствием новой и конкретной управленческой программы для её осуществления в школе. 2. Между высокими требованиями, предъявляемыми сегодня к обучению и развитию одарённых детей, и теми социальными гарантиями в области образования, которые им предоставляются. 3. Между огромными потенциальными возможностями развития одарённого ребёнка и низким уровнем  культуры социума. 4. Между специфичностью и проблемностью  развития одарённых детей и недостатком психолого-педагогических знаний учителей и родителей.        </vt:lpstr>
      <vt:lpstr>ЦЕЛЬ:  создание необходимого потенциала организационных, методических условий для комплексного решения проблемы развития личности ребёнка, его интеллектуальных возможностей и творческих способностей.</vt:lpstr>
      <vt:lpstr> Одаренность</vt:lpstr>
      <vt:lpstr>Талант</vt:lpstr>
      <vt:lpstr>Слайд 6</vt:lpstr>
      <vt:lpstr>Слайд 7</vt:lpstr>
      <vt:lpstr>Слайд 8</vt:lpstr>
      <vt:lpstr>Диагностические этапы выявления одаренных учащихся :</vt:lpstr>
      <vt:lpstr>Диагностические этапы выявление одаренных учащихся :</vt:lpstr>
      <vt:lpstr>Тесты для выявления уровня развития личности:</vt:lpstr>
      <vt:lpstr>Тесты для выявления уровня развития:</vt:lpstr>
      <vt:lpstr>Тесты для выявления уровня развития:</vt:lpstr>
      <vt:lpstr>Профессиональные умения учителя:</vt:lpstr>
      <vt:lpstr>Личностные качества учителя: </vt:lpstr>
      <vt:lpstr>ФОРМЫ РАБОТЫ:</vt:lpstr>
      <vt:lpstr>ФОРМЫ РАБОТЫ:</vt:lpstr>
      <vt:lpstr>Перспективы развития: портрет одарённого ребёнка.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ОДАРЕННЫМИ ДЕТЬМИ</dc:title>
  <dc:creator>User</dc:creator>
  <cp:lastModifiedBy>Пользователь Windows</cp:lastModifiedBy>
  <cp:revision>23</cp:revision>
  <cp:lastPrinted>1601-01-01T00:00:00Z</cp:lastPrinted>
  <dcterms:created xsi:type="dcterms:W3CDTF">2009-09-27T10:09:57Z</dcterms:created>
  <dcterms:modified xsi:type="dcterms:W3CDTF">2020-08-19T11:45:25Z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9</vt:i4>
  </property>
</Properties>
</file>