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92" r:id="rId1"/>
  </p:sldMasterIdLst>
  <p:notesMasterIdLst>
    <p:notesMasterId r:id="rId14"/>
  </p:notesMasterIdLst>
  <p:sldIdLst>
    <p:sldId id="256" r:id="rId2"/>
    <p:sldId id="282" r:id="rId3"/>
    <p:sldId id="291" r:id="rId4"/>
    <p:sldId id="288" r:id="rId5"/>
    <p:sldId id="292" r:id="rId6"/>
    <p:sldId id="293" r:id="rId7"/>
    <p:sldId id="290" r:id="rId8"/>
    <p:sldId id="284" r:id="rId9"/>
    <p:sldId id="295" r:id="rId10"/>
    <p:sldId id="296" r:id="rId11"/>
    <p:sldId id="262" r:id="rId12"/>
    <p:sldId id="28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345" autoAdjust="0"/>
  </p:normalViewPr>
  <p:slideViewPr>
    <p:cSldViewPr>
      <p:cViewPr varScale="1">
        <p:scale>
          <a:sx n="101" d="100"/>
          <a:sy n="101" d="100"/>
        </p:scale>
        <p:origin x="-183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0E6D3-DF11-407C-B0B2-F5B90ED9B514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3A2BF-D367-49BF-93E1-7A044CEDA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3A2BF-D367-49BF-93E1-7A044CEDAD1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09120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ПУБЛИЧНАЯ ДЕКЛАРАЦИЯ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ЦЕЛЕЙ И ЗАДАЧ СИСТЕМЫ ОБРАЗОВАНИЯ  БУЙНАКСКОГО РАЙОНА 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НА 202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– 202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УЧЕБНЫЙ ГОД</a:t>
            </a:r>
            <a:endParaRPr lang="ru-RU" dirty="0"/>
          </a:p>
        </p:txBody>
      </p:sp>
      <p:pic>
        <p:nvPicPr>
          <p:cNvPr id="3" name="Рисунок 2" descr="C:\Users\Начальник\Desktop\buinaksk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96752"/>
            <a:ext cx="172819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144440" y="1268760"/>
            <a:ext cx="3325141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«УТВЕРЖДАЮ»</a:t>
            </a:r>
          </a:p>
          <a:p>
            <a:r>
              <a:rPr lang="ru-RU" dirty="0" smtClean="0"/>
              <a:t>Начальник  МКУ «УОБР»</a:t>
            </a:r>
          </a:p>
          <a:p>
            <a:r>
              <a:rPr lang="ru-RU" dirty="0" smtClean="0"/>
              <a:t>  __________А.О.</a:t>
            </a:r>
            <a:r>
              <a:rPr lang="en-US" dirty="0" smtClean="0"/>
              <a:t> </a:t>
            </a:r>
            <a:r>
              <a:rPr lang="ru-RU" dirty="0" smtClean="0"/>
              <a:t>Залимханова</a:t>
            </a:r>
          </a:p>
          <a:p>
            <a:r>
              <a:rPr lang="ru-RU" dirty="0" smtClean="0"/>
              <a:t>               09 августа 202</a:t>
            </a:r>
            <a:r>
              <a:rPr lang="en-US" dirty="0" smtClean="0"/>
              <a:t>1</a:t>
            </a:r>
            <a:r>
              <a:rPr lang="ru-RU" dirty="0" smtClean="0"/>
              <a:t>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536" y="56016"/>
            <a:ext cx="9144000" cy="7086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КОМПЛЕКСНАЯ  БЕЗОПАСНОСТЬ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506526"/>
            <a:ext cx="352839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solidFill>
                  <a:srgbClr val="C00000"/>
                </a:solidFill>
              </a:rPr>
              <a:t>Антитеррористическая безопасность:</a:t>
            </a:r>
          </a:p>
          <a:p>
            <a:pPr marL="228600" indent="-228600">
              <a:buAutoNum type="arabicPeriod"/>
            </a:pP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</a:rPr>
              <a:t>Замена и обновление ограждения  по периметру организации в </a:t>
            </a:r>
            <a:r>
              <a:rPr lang="ru-RU" sz="1050" dirty="0">
                <a:solidFill>
                  <a:schemeClr val="accent1">
                    <a:lumMod val="50000"/>
                  </a:schemeClr>
                </a:solidFill>
              </a:rPr>
              <a:t>4</a:t>
            </a: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</a:rPr>
              <a:t> ОУ, В-Каранайская сош, </a:t>
            </a:r>
            <a:r>
              <a:rPr lang="ru-RU" sz="1050" dirty="0" err="1" smtClean="0">
                <a:solidFill>
                  <a:schemeClr val="accent1">
                    <a:lumMod val="50000"/>
                  </a:schemeClr>
                </a:solidFill>
              </a:rPr>
              <a:t>Кадарская</a:t>
            </a: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</a:rPr>
              <a:t> сош, Атланаульская гимназия, Халимбекаульская сош</a:t>
            </a:r>
          </a:p>
          <a:p>
            <a:pPr marL="228600" indent="-228600">
              <a:buAutoNum type="arabicPeriod" startAt="2"/>
            </a:pP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</a:rPr>
              <a:t>Оборудовать контрольно-пропускной пункт (КПП), оснастить дополнительными средствами защиты: металлоискатель, камера хранения) на территории 28 объектов образования. </a:t>
            </a:r>
          </a:p>
          <a:p>
            <a:pPr marL="228600" indent="-228600"/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</a:rPr>
              <a:t>        </a:t>
            </a:r>
            <a:endParaRPr lang="ru-RU" sz="105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630898"/>
            <a:ext cx="3494762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900" dirty="0" smtClean="0">
              <a:solidFill>
                <a:srgbClr val="C00000"/>
              </a:solidFill>
            </a:endParaRPr>
          </a:p>
          <a:p>
            <a:endParaRPr lang="ru-RU" sz="1100" dirty="0" smtClean="0">
              <a:solidFill>
                <a:srgbClr val="C00000"/>
              </a:solidFill>
            </a:endParaRPr>
          </a:p>
          <a:p>
            <a:r>
              <a:rPr lang="ru-RU" sz="1050" dirty="0" smtClean="0">
                <a:solidFill>
                  <a:srgbClr val="C00000"/>
                </a:solidFill>
              </a:rPr>
              <a:t>Пожарная безопасность:</a:t>
            </a:r>
          </a:p>
          <a:p>
            <a:pPr marL="228600" indent="-228600">
              <a:buAutoNum type="arabicPeriod"/>
            </a:pPr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</a:rPr>
              <a:t>Приобретение (замена, перезарядка) первичных средств пожаротушения в 39</a:t>
            </a:r>
            <a:r>
              <a:rPr lang="en-US" sz="105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</a:rPr>
              <a:t>ОУ;</a:t>
            </a:r>
          </a:p>
          <a:p>
            <a:pPr marL="228600" indent="-228600"/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</a:rPr>
              <a:t>2.    Перенос котельных на безопасное расстояние требуется в 16</a:t>
            </a:r>
            <a:r>
              <a:rPr lang="en-US" sz="105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</a:rPr>
              <a:t>ОУ</a:t>
            </a:r>
            <a:endParaRPr lang="ru-RU" sz="105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28600" indent="-228600">
              <a:buAutoNum type="arabicPeriod" startAt="3"/>
            </a:pPr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</a:rPr>
              <a:t> Замена котлов в 1</a:t>
            </a:r>
            <a:r>
              <a:rPr lang="ru-RU" sz="1050" dirty="0">
                <a:solidFill>
                  <a:schemeClr val="accent2">
                    <a:lumMod val="50000"/>
                  </a:schemeClr>
                </a:solidFill>
              </a:rPr>
              <a:t>4</a:t>
            </a:r>
            <a:r>
              <a:rPr lang="en-US" sz="105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</a:rPr>
              <a:t>ОУ</a:t>
            </a:r>
            <a:r>
              <a:rPr lang="ru-RU" sz="105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05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3694703"/>
            <a:ext cx="352839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00" dirty="0" smtClean="0">
              <a:solidFill>
                <a:srgbClr val="C00000"/>
              </a:solidFill>
            </a:endParaRPr>
          </a:p>
          <a:p>
            <a:r>
              <a:rPr lang="ru-RU" sz="1050" dirty="0" smtClean="0">
                <a:solidFill>
                  <a:srgbClr val="C00000"/>
                </a:solidFill>
              </a:rPr>
              <a:t>Санитарные, гигиенические и медицинские мероприятия:</a:t>
            </a:r>
          </a:p>
          <a:p>
            <a:pPr marL="342900" indent="-342900"/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   Оснащение пищеблоков технологическим и</a:t>
            </a:r>
          </a:p>
          <a:p>
            <a:pPr marL="342900" indent="-342900"/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иным  оборудованием в 28 ОУ</a:t>
            </a:r>
            <a:endParaRPr lang="ru-RU" sz="105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228600" indent="-228600"/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  Оборудование (ремонт) систем канализации и водоснабжения в 23 ОУ </a:t>
            </a:r>
            <a:endParaRPr lang="ru-RU" sz="105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228600" indent="-228600"/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Оборудование и лицензирование медицинских кабинетов в 17 ОУ </a:t>
            </a:r>
            <a:endParaRPr lang="ru-RU" sz="105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228600" indent="-228600"/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 Прохождение медицинского осмотра персоналом</a:t>
            </a:r>
            <a:r>
              <a:rPr lang="ru-RU" sz="105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в 55 ОУ </a:t>
            </a:r>
            <a:endParaRPr lang="ru-RU" sz="105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8930" y="5634683"/>
            <a:ext cx="3384376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Ремонтные</a:t>
            </a:r>
            <a:r>
              <a:rPr lang="ru-RU" sz="1000" dirty="0" smtClean="0">
                <a:solidFill>
                  <a:srgbClr val="C00000"/>
                </a:solidFill>
              </a:rPr>
              <a:t> работы: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1. Капитальный ремонт в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 ОУ; </a:t>
            </a:r>
            <a:endParaRPr lang="ru-RU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2. Текущий ремонт в 55ОУ </a:t>
            </a:r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3925075"/>
              </p:ext>
            </p:extLst>
          </p:nvPr>
        </p:nvGraphicFramePr>
        <p:xfrm>
          <a:off x="1187624" y="706408"/>
          <a:ext cx="1728191" cy="274320"/>
        </p:xfrm>
        <a:graphic>
          <a:graphicData uri="http://schemas.openxmlformats.org/drawingml/2006/table">
            <a:tbl>
              <a:tblPr/>
              <a:tblGrid>
                <a:gridCol w="17281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2021- 2022 г.г.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067944" y="1643051"/>
            <a:ext cx="4896544" cy="318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Нормативно-правовые документы  муниципального уровня:</a:t>
            </a:r>
          </a:p>
          <a:p>
            <a:pPr fontAlgn="base"/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Методические рекомендации по обеспечению антитеррористической защищённости объектов Министерства образования и науки РФ и объектов, относящихся к сфере деятельности  Министерства образования и науки РФ.</a:t>
            </a:r>
          </a:p>
          <a:p>
            <a:pPr fontAlgn="base"/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2. Муниципальная программа развития комплексной безопасности образовательных учреждений муниципального района «Буйнакский район» на 2020 – 2025 гг.</a:t>
            </a:r>
          </a:p>
          <a:p>
            <a:pPr fontAlgn="base"/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План мероприятий (дорожная карта) управления образования по комплексной безопасности на 2021-2022 учебный год.</a:t>
            </a:r>
          </a:p>
          <a:p>
            <a:pPr fontAlgn="base"/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План мероприятий (дорожная карта)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профилактике  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идеологии терроризма и экстремизма.</a:t>
            </a:r>
          </a:p>
          <a:p>
            <a:pPr fontAlgn="base"/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 мероприятий (дорожная карта)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п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рофилактике дорожно-транспортного травматизма.</a:t>
            </a:r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/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Паспорта безопасности в 52 ОУ.</a:t>
            </a:r>
          </a:p>
          <a:p>
            <a:pPr fontAlgn="base"/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Должностные инструкции  ответственных по безопасности; </a:t>
            </a:r>
          </a:p>
          <a:p>
            <a:pPr fontAlgn="base"/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приказы образовательной организации; инструкции; планы-схемы охраны; оповещения; планы работы; планы действий сотрудников при чрезвычайной ситуации; материалы проверок, проведенных тренировок; доклады и отчеты по комплексной безопасности; памятки и др.</a:t>
            </a:r>
          </a:p>
          <a:p>
            <a:pPr fontAlgn="base"/>
            <a:endParaRPr lang="ru-RU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endParaRPr lang="ru-RU" sz="105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95936" y="4357694"/>
            <a:ext cx="46085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Направления деятельности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1.       Плановые мероприятия антитеррористической защищенности.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2.      Организация охраны здания и территорий.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3.      Плановые мероприятия по гражданской обороне.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4.      Выполнение норм пожарной безопасности.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5.      Выполнение требований по </a:t>
            </a:r>
            <a:r>
              <a:rPr lang="ru-RU" sz="1000" dirty="0" err="1" smtClean="0">
                <a:solidFill>
                  <a:schemeClr val="accent1">
                    <a:lumMod val="50000"/>
                  </a:schemeClr>
                </a:solidFill>
              </a:rPr>
              <a:t>электробезопасности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6.      Плановые мероприятия в области охраны труда.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7.      Выполнение норм санитарно-эпидемиологической безопасности.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8.      Профилактика дорожно-транспортного травматизма.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AutoNum type="arabicPeriod" startAt="9"/>
            </a:pP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Профилактика</a:t>
            </a:r>
            <a:r>
              <a:rPr lang="ru-RU" sz="5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идеологии терроризма и экстремизма.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AutoNum type="arabicPeriod" startAt="9"/>
            </a:pP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  Обеспечение безопасной эксплуатации инженерных коммуникаций.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11.       Оперативное взаимодействие с правоохранительными органами,</a:t>
            </a:r>
          </a:p>
          <a:p>
            <a:pPr marL="228600" indent="-228600"/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         структурами и службами.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4973034"/>
            <a:ext cx="335131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050" dirty="0" smtClean="0">
              <a:solidFill>
                <a:srgbClr val="C00000"/>
              </a:solidFill>
            </a:endParaRPr>
          </a:p>
          <a:p>
            <a:endParaRPr lang="ru-RU" sz="1050" dirty="0" smtClean="0">
              <a:solidFill>
                <a:srgbClr val="C00000"/>
              </a:solidFill>
            </a:endParaRPr>
          </a:p>
          <a:p>
            <a:endParaRPr lang="ru-RU" sz="1050" dirty="0" smtClean="0">
              <a:solidFill>
                <a:srgbClr val="C00000"/>
              </a:solidFill>
            </a:endParaRPr>
          </a:p>
          <a:p>
            <a:r>
              <a:rPr lang="ru-RU" sz="1000" dirty="0" smtClean="0">
                <a:solidFill>
                  <a:srgbClr val="C00000"/>
                </a:solidFill>
              </a:rPr>
              <a:t>Охрана труда: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1. Оценка рабочих мест  по условиям труда в 55 ОУ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851920" y="642918"/>
            <a:ext cx="52920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i="1" dirty="0" smtClean="0">
                <a:solidFill>
                  <a:srgbClr val="C00000"/>
                </a:solidFill>
              </a:rPr>
              <a:t>Ключевая цель:  </a:t>
            </a:r>
            <a:r>
              <a:rPr lang="ru-RU" sz="1100" i="1" dirty="0" smtClean="0">
                <a:solidFill>
                  <a:srgbClr val="C00000"/>
                </a:solidFill>
              </a:rPr>
              <a:t>создание организационных и финансовых условий по обеспечению комплексной безопасности участников образовательного процесса в образовательных учреждениях; снижение риска возникновения чрезвычайных ситуаций в образовательных организациях; формирование и отработка навыков безопасного поведения всех участников образовательного процесса.</a:t>
            </a:r>
            <a:endParaRPr lang="ru-RU" sz="1100" i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994531"/>
            <a:ext cx="3754554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>
                <a:solidFill>
                  <a:srgbClr val="C00000"/>
                </a:solidFill>
              </a:rPr>
              <a:t>Профилактическая деятельность:</a:t>
            </a:r>
          </a:p>
          <a:p>
            <a:pPr marL="228600" indent="-228600">
              <a:buAutoNum type="arabicPeriod"/>
            </a:pP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Профилактика   </a:t>
            </a: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</a:rPr>
              <a:t>идеологии терроризма и экстремизма.</a:t>
            </a:r>
          </a:p>
          <a:p>
            <a:pPr marL="228600" indent="-228600">
              <a:buAutoNum type="arabicPeriod"/>
            </a:pP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</a:rPr>
              <a:t>Профилактика дорожно-транспортного травматизма.</a:t>
            </a:r>
            <a:endParaRPr lang="ru-RU" sz="105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8" y="303312"/>
          <a:ext cx="5688632" cy="533400"/>
        </p:xfrm>
        <a:graphic>
          <a:graphicData uri="http://schemas.openxmlformats.org/drawingml/2006/table">
            <a:tbl>
              <a:tblPr/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spcAft>
                          <a:spcPts val="0"/>
                        </a:spcAft>
                      </a:pPr>
                      <a:r>
                        <a:rPr lang="ru-RU" sz="4400" b="1" i="0" u="none" strike="noStrike" spc="-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ЗАЩИТА   </a:t>
                      </a:r>
                      <a:r>
                        <a:rPr lang="ru-RU" sz="4400" b="1" i="0" u="none" strike="noStrike" spc="-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ДЕТЕЙ</a:t>
                      </a:r>
                      <a:endParaRPr lang="ru-RU" sz="44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978971" y="241284"/>
          <a:ext cx="3057525" cy="781050"/>
        </p:xfrm>
        <a:graphic>
          <a:graphicData uri="http://schemas.openxmlformats.org/drawingml/2006/table">
            <a:tbl>
              <a:tblPr/>
              <a:tblGrid>
                <a:gridCol w="30575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81050"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100" b="0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«Наша задача гораздо шире — сформировать по- настоящему современную образовательную среду, в том числе для детей с ограниченными возможностями</a:t>
                      </a:r>
                      <a:r>
                        <a:rPr lang="ru-RU" sz="1100" b="0" i="0" u="none" strike="noStrike" spc="0" baseline="0" dirty="0" smtClean="0">
                          <a:solidFill>
                            <a:srgbClr val="000000"/>
                          </a:solidFill>
                          <a:latin typeface="Arial Unicode MS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ru-RU" sz="1100" b="0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по здоровью»</a:t>
                      </a:r>
                      <a:endParaRPr lang="ru-RU" sz="1100" dirty="0" smtClean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  <a:p>
                      <a:pPr algn="l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   Президент Российской Федерации В.В.Путин</a:t>
                      </a:r>
                      <a:endParaRPr lang="ru-RU" sz="1200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9512" y="1006996"/>
          <a:ext cx="5256584" cy="1485900"/>
        </p:xfrm>
        <a:graphic>
          <a:graphicData uri="http://schemas.openxmlformats.org/drawingml/2006/table">
            <a:tbl>
              <a:tblPr/>
              <a:tblGrid>
                <a:gridCol w="52565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43025">
                <a:tc>
                  <a:txBody>
                    <a:bodyPr/>
                    <a:lstStyle/>
                    <a:p>
                      <a:pPr algn="l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ru-RU" sz="1900" b="1" i="1" u="none" strike="noStrike" spc="0" dirty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КЛЮЧЕВЫЕ ЦЕЛИ:</a:t>
                      </a:r>
                      <a:endParaRPr lang="ru-RU" sz="1200" b="1" i="1" dirty="0">
                        <a:solidFill>
                          <a:srgbClr val="C00000"/>
                        </a:solidFill>
                        <a:latin typeface="Arial Unicode MS"/>
                      </a:endParaRPr>
                    </a:p>
                    <a:p>
                      <a:pPr marR="1460500" indent="-304800" algn="l">
                        <a:lnSpc>
                          <a:spcPts val="137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Создание для детей в </a:t>
                      </a: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образовательных</a:t>
                      </a:r>
                      <a:r>
                        <a:rPr lang="ru-RU" sz="1400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организациях</a:t>
                      </a:r>
                      <a:r>
                        <a:rPr lang="ru-RU" sz="1400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дружественной </a:t>
                      </a:r>
                      <a:r>
                        <a:rPr lang="ru-RU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и </a:t>
                      </a: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безопасной</a:t>
                      </a:r>
                      <a:r>
                        <a:rPr lang="ru-RU" sz="1400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среды</a:t>
                      </a:r>
                      <a:endParaRPr lang="ru-RU" sz="1400" i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Поддержка детей-сирот и детей, оставшихся без </a:t>
                      </a:r>
                      <a:endParaRPr lang="ru-RU" sz="1400" i="1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попечения </a:t>
                      </a:r>
                      <a:r>
                        <a:rPr lang="ru-RU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родителей</a:t>
                      </a:r>
                    </a:p>
                    <a:p>
                      <a:pPr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Образование детей с особыми образовательными потребностями</a:t>
                      </a:r>
                    </a:p>
                    <a:p>
                      <a:pPr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Формирование полноценной системы защиты и поддержки семьи </a:t>
                      </a:r>
                      <a:endParaRPr lang="ru-RU" sz="1400" i="1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и детства</a:t>
                      </a:r>
                      <a:endParaRPr lang="ru-RU" sz="1400" i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3718875"/>
              </p:ext>
            </p:extLst>
          </p:nvPr>
        </p:nvGraphicFramePr>
        <p:xfrm>
          <a:off x="179512" y="2852936"/>
          <a:ext cx="5112568" cy="3048000"/>
        </p:xfrm>
        <a:graphic>
          <a:graphicData uri="http://schemas.openxmlformats.org/drawingml/2006/table">
            <a:tbl>
              <a:tblPr/>
              <a:tblGrid>
                <a:gridCol w="51125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08312">
                <a:tc>
                  <a:txBody>
                    <a:bodyPr/>
                    <a:lstStyle/>
                    <a:p>
                      <a:pPr marL="88900" indent="-342900" algn="just">
                        <a:lnSpc>
                          <a:spcPts val="125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1.Обеспечение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раннего выявления и учета детей с ОВЗ </a:t>
                      </a:r>
                      <a:endParaRPr lang="ru-RU" sz="16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88900" indent="-342900" algn="just">
                        <a:lnSpc>
                          <a:spcPts val="125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и детей-инвалидов  - 90%</a:t>
                      </a:r>
                    </a:p>
                    <a:p>
                      <a:pPr marL="88900" indent="-342900" algn="just">
                        <a:lnSpc>
                          <a:spcPts val="125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indent="-254000" algn="just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2.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редоставление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образовательных услуг детям-инвалидам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от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0 до 18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лет - не менее 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85%</a:t>
                      </a:r>
                    </a:p>
                    <a:p>
                      <a:pPr indent="-254000" algn="just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indent="-254000"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3. Обеспечение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психолого-педагогической и медико-социальной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помощи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детям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с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ОВЗ - не менее 70 %</a:t>
                      </a:r>
                    </a:p>
                    <a:p>
                      <a:pPr indent="-254000"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indent="-254000" algn="just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4. Создание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условий для инклюзивного образования детей с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ОВЗ - не менее 10 %</a:t>
                      </a:r>
                    </a:p>
                    <a:p>
                      <a:pPr indent="-254000" algn="just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indent="-254000"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5. Обеспечение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доступности образовательной среды для детей с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ОВЗ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и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детей-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инвалидов – 20%</a:t>
                      </a:r>
                    </a:p>
                    <a:p>
                      <a:pPr indent="-254000"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88900" indent="-342900" algn="just">
                        <a:lnSpc>
                          <a:spcPts val="900"/>
                        </a:lnSpc>
                        <a:spcAft>
                          <a:spcPts val="0"/>
                        </a:spcAft>
                        <a:buAutoNum type="arabicPeriod" startAt="6"/>
                      </a:pP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Продолжить работу психолого-педагогической </a:t>
                      </a:r>
                    </a:p>
                    <a:p>
                      <a:pPr marL="88900" indent="-342900" algn="just">
                        <a:lnSpc>
                          <a:spcPts val="900"/>
                        </a:lnSpc>
                        <a:spcAft>
                          <a:spcPts val="0"/>
                        </a:spcAft>
                        <a:buAutoNum type="arabicPeriod" startAt="6"/>
                      </a:pPr>
                      <a:endParaRPr lang="ru-RU" sz="16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88900" indent="-342900" algn="just">
                        <a:lnSpc>
                          <a:spcPts val="9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комиссии для обеспечения образования детей с особыми </a:t>
                      </a:r>
                    </a:p>
                    <a:p>
                      <a:pPr marL="88900" indent="-342900" algn="just">
                        <a:lnSpc>
                          <a:spcPts val="900"/>
                        </a:lnSpc>
                        <a:spcAft>
                          <a:spcPts val="0"/>
                        </a:spcAft>
                        <a:buNone/>
                      </a:pPr>
                      <a:endParaRPr lang="ru-RU" sz="16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88900" indent="-342900" algn="just">
                        <a:lnSpc>
                          <a:spcPts val="9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образовательными потребностями – сентябрь 2021г.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9333457"/>
              </p:ext>
            </p:extLst>
          </p:nvPr>
        </p:nvGraphicFramePr>
        <p:xfrm>
          <a:off x="1619672" y="2492896"/>
          <a:ext cx="1728192" cy="274320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2021-2022</a:t>
                      </a:r>
                      <a:r>
                        <a:rPr lang="ru-RU" sz="18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г.г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894904" y="6237560"/>
          <a:ext cx="5845448" cy="431800"/>
        </p:xfrm>
        <a:graphic>
          <a:graphicData uri="http://schemas.openxmlformats.org/drawingml/2006/table">
            <a:tbl>
              <a:tblPr/>
              <a:tblGrid>
                <a:gridCol w="5845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7784">
                <a:tc>
                  <a:txBody>
                    <a:bodyPr/>
                    <a:lstStyle/>
                    <a:p>
                      <a:pPr indent="-254000" algn="just">
                        <a:lnSpc>
                          <a:spcPts val="900"/>
                        </a:lnSpc>
                        <a:spcAft>
                          <a:spcPts val="130"/>
                        </a:spcAft>
                        <a:tabLst>
                          <a:tab pos="939800" algn="l"/>
                        </a:tabLst>
                      </a:pPr>
                      <a:r>
                        <a:rPr lang="ru-RU" sz="10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ГОСУДАРСТВЕННАЯ ПРОГРАММА РФ «РАЗВИТИЕ ОБРАЗОВАНИЯ» НА 2013-2020 ГОДЫ</a:t>
                      </a:r>
                    </a:p>
                    <a:p>
                      <a:pPr indent="-254000" algn="just">
                        <a:lnSpc>
                          <a:spcPts val="1175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7550785" algn="l"/>
                        </a:tabLst>
                      </a:pPr>
                      <a:r>
                        <a:rPr lang="ru-RU" sz="10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ГОСУДАРСТВЕННАЯ ПРОГРАММА РФ «ДОСТУПНАЯ СРЕДА» НА </a:t>
                      </a:r>
                      <a:r>
                        <a:rPr lang="ru-RU" sz="105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2011-2020 ГОДЫ</a:t>
                      </a:r>
                    </a:p>
                    <a:p>
                      <a:pPr indent="-254000" algn="just">
                        <a:lnSpc>
                          <a:spcPts val="1175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7550785" algn="l"/>
                        </a:tabLst>
                      </a:pPr>
                      <a:r>
                        <a:rPr lang="ru-RU" sz="900" dirty="0">
                          <a:latin typeface="Verdana"/>
                          <a:ea typeface="Verdana"/>
                          <a:cs typeface="Verdana"/>
                        </a:rPr>
                        <a:t>	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5508104" y="1340768"/>
          <a:ext cx="3313374" cy="4152900"/>
        </p:xfrm>
        <a:graphic>
          <a:graphicData uri="http://schemas.openxmlformats.org/drawingml/2006/table">
            <a:tbl>
              <a:tblPr/>
              <a:tblGrid>
                <a:gridCol w="33133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64000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  <a:spcAft>
                          <a:spcPts val="630"/>
                        </a:spcAft>
                      </a:pPr>
                      <a:r>
                        <a:rPr lang="ru-RU" sz="1800" b="1" i="0" u="none" strike="noStrike" spc="-5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ИНСТРУМЕНТЫ</a:t>
                      </a:r>
                      <a:r>
                        <a:rPr lang="ru-RU" sz="2900" b="0" i="0" u="none" strike="noStrike" spc="-5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:</a:t>
                      </a:r>
                      <a:endParaRPr lang="ru-RU"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marL="342900" lvl="0" indent="-3429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467360" algn="l"/>
                        </a:tabLst>
                      </a:pPr>
                      <a:r>
                        <a:rPr lang="ru-RU" sz="14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Региональные проекты</a:t>
                      </a:r>
                    </a:p>
                    <a:p>
                      <a:pPr marL="342900" marR="2413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482600" algn="l"/>
                        </a:tabLst>
                      </a:pPr>
                      <a:r>
                        <a:rPr lang="ru-RU" sz="14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Единая база учета детей с ОВЗ и детей-инвалидов </a:t>
                      </a:r>
                      <a:r>
                        <a:rPr lang="ru-RU" sz="1400" u="none" strike="noStrike" spc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Буйнакского района</a:t>
                      </a:r>
                      <a:endParaRPr lang="ru-RU" sz="1400" u="none" strike="noStrike" spc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479425" algn="l"/>
                          <a:tab pos="2653030" algn="r"/>
                        </a:tabLst>
                      </a:pPr>
                      <a:r>
                        <a:rPr lang="ru-RU" sz="14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	поддержка</a:t>
                      </a:r>
                    </a:p>
                    <a:p>
                      <a:pPr marL="482600" indent="-2286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649855" algn="r"/>
                        </a:tabLs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инклюзивного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	специально­</a:t>
                      </a:r>
                    </a:p>
                    <a:p>
                      <a:pPr marL="482600" indent="-2286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коррекционного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дистанционного</a:t>
                      </a:r>
                    </a:p>
                    <a:p>
                      <a:pPr marL="482600" indent="-2286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образования 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детей с ОВЗ </a:t>
                      </a: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</a:p>
                    <a:p>
                      <a:pPr marL="482600" indent="-2286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инвалидностью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marL="342900" lvl="0" indent="-3429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98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85775" algn="l"/>
                        </a:tabLst>
                      </a:pPr>
                      <a:r>
                        <a:rPr lang="ru-RU" sz="14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Сотрудничество </a:t>
                      </a:r>
                      <a:r>
                        <a:rPr lang="ru-RU" sz="14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отделом опеки и попечительства администрации </a:t>
                      </a:r>
                      <a:r>
                        <a:rPr lang="ru-RU" sz="14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МР</a:t>
                      </a:r>
                      <a:r>
                        <a:rPr lang="ru-RU" sz="1400" u="none" strike="noStrike" spc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«Буйнакский</a:t>
                      </a:r>
                      <a:r>
                        <a:rPr lang="ru-RU" sz="14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район».</a:t>
                      </a:r>
                      <a:endParaRPr lang="ru-RU" sz="1400" u="none" strike="noStrike" spc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ЭКСПЕРТНОЕ СООБЩЕСТВО:</a:t>
                      </a:r>
                      <a:endParaRPr lang="ru-RU"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indent="-228600" algn="just">
                        <a:lnSpc>
                          <a:spcPts val="1270"/>
                        </a:lnSpc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Административно-общественный совет по вопросам развития системы образования </a:t>
                      </a: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Буйнакского 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района</a:t>
                      </a:r>
                    </a:p>
                    <a:p>
                      <a:pPr indent="-228600" algn="just">
                        <a:lnSpc>
                          <a:spcPts val="127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Совет руководителей образовательных организаций </a:t>
                      </a: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Буйнакского 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района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260648"/>
          <a:ext cx="8856984" cy="504056"/>
        </p:xfrm>
        <a:graphic>
          <a:graphicData uri="http://schemas.openxmlformats.org/drawingml/2006/table">
            <a:tbl>
              <a:tblPr/>
              <a:tblGrid>
                <a:gridCol w="8856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i="0" u="none" strike="noStrike" spc="-1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НЕЗАВИСИМАЯ ОЦЕНКА </a:t>
                      </a:r>
                      <a:r>
                        <a:rPr lang="ru-RU" sz="2800" b="1" i="0" u="none" strike="noStrike" spc="-1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КАЧЕСТВА </a:t>
                      </a:r>
                      <a:r>
                        <a:rPr lang="ru-RU" sz="2800" b="1" i="0" u="none" strike="noStrike" spc="-1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ОБРАЗОВАНИЯ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932040" y="2461023"/>
          <a:ext cx="3913114" cy="4279900"/>
        </p:xfrm>
        <a:graphic>
          <a:graphicData uri="http://schemas.openxmlformats.org/drawingml/2006/table">
            <a:tbl>
              <a:tblPr/>
              <a:tblGrid>
                <a:gridCol w="39131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64000">
                <a:tc>
                  <a:txBody>
                    <a:bodyPr/>
                    <a:lstStyle/>
                    <a:p>
                      <a:pPr marL="482600"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algn="l">
                        <a:lnSpc>
                          <a:spcPts val="3200"/>
                        </a:lnSpc>
                        <a:spcAft>
                          <a:spcPts val="630"/>
                        </a:spcAft>
                      </a:pPr>
                      <a:r>
                        <a:rPr lang="ru-RU" sz="2100" b="1" i="0" u="none" strike="noStrike" spc="-5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             </a:t>
                      </a:r>
                      <a:r>
                        <a:rPr lang="ru-RU" sz="1800" b="1" i="0" u="none" strike="noStrike" spc="-5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ИНСТРУМЕНТЫ</a:t>
                      </a:r>
                      <a:r>
                        <a:rPr lang="ru-RU" sz="1800" b="1" i="0" u="none" strike="noStrike" spc="-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:</a:t>
                      </a:r>
                      <a:endParaRPr lang="ru-RU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marL="342900" lvl="0" indent="-3429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464185" algn="l"/>
                        </a:tabLst>
                      </a:pPr>
                      <a:r>
                        <a:rPr lang="ru-RU" sz="140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Утверждённые Общественным советом </a:t>
                      </a:r>
                      <a:r>
                        <a:rPr lang="ru-RU" sz="1400" u="none" strike="noStrike" spc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</a:t>
                      </a:r>
                      <a:r>
                        <a:rPr lang="ru-RU" sz="1400" u="none" strike="noStrike" spc="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МР «Буйнакский район»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«Этапы проведения независимой оценки качества образовательной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деятельности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организаций,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осуществляющих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образовательную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деятельность</a:t>
                      </a:r>
                      <a:r>
                        <a:rPr lang="ru-RU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на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территории</a:t>
                      </a:r>
                      <a:endParaRPr lang="ru-RU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482600" indent="-2286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Буйнакского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района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на период с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2017 </a:t>
                      </a:r>
                      <a:r>
                        <a:rPr lang="ru-RU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2025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г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г.»</a:t>
                      </a:r>
                    </a:p>
                    <a:p>
                      <a:pPr marL="342900" lvl="0" indent="-3429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482600" algn="l"/>
                        </a:tabLst>
                      </a:pPr>
                      <a:r>
                        <a:rPr lang="ru-RU" sz="140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Мониторинг информационной открытости сайтов дошкольных организаций и общеобразовательных организаций</a:t>
                      </a:r>
                    </a:p>
                    <a:p>
                      <a:pPr marL="342900" lvl="0" indent="-3429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482600" algn="l"/>
                        </a:tabLst>
                      </a:pPr>
                      <a:r>
                        <a:rPr lang="ru-RU" sz="140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Опрос родителей воспитанников дошкольных организаций и обучающихся общеобразовательных организаций</a:t>
                      </a:r>
                    </a:p>
                    <a:p>
                      <a:pPr marL="342900" lvl="0" indent="-3429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479425" algn="l"/>
                          <a:tab pos="3107055" algn="r"/>
                        </a:tabLst>
                      </a:pPr>
                      <a:r>
                        <a:rPr lang="ru-RU" sz="1400" u="none" strike="noStrike" spc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</a:t>
                      </a:r>
                      <a:r>
                        <a:rPr lang="ru-RU" sz="140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ru-RU" sz="1400" u="none" strike="noStrike" spc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самообследования</a:t>
                      </a:r>
                      <a:r>
                        <a:rPr lang="ru-RU" sz="1400" u="none" strike="noStrike" spc="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дошкольных </a:t>
                      </a:r>
                      <a:r>
                        <a:rPr lang="ru-RU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и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общеобразовательных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учреждений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учреждений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допобразования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marL="342900" lvl="0" indent="-3429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479425" algn="l"/>
                          <a:tab pos="3107055" algn="r"/>
                        </a:tabLst>
                      </a:pP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ts val="1900"/>
                        </a:lnSpc>
                        <a:spcAft>
                          <a:spcPts val="1410"/>
                        </a:spcAft>
                      </a:pPr>
                      <a:r>
                        <a:rPr lang="ru-RU" sz="1800" b="1" i="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ЭКСПЕРТНОЕ СООБЩЕСТВО</a:t>
                      </a:r>
                      <a:r>
                        <a:rPr lang="ru-RU" sz="1800" b="1" i="0" u="none" strike="noStrike" spc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:</a:t>
                      </a:r>
                      <a:endParaRPr lang="ru-RU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-228600" algn="just">
                        <a:lnSpc>
                          <a:spcPts val="1295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075305" algn="r"/>
                        </a:tabLst>
                      </a:pPr>
                      <a:r>
                        <a:rPr lang="ru-RU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Общественный совет	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при</a:t>
                      </a:r>
                      <a:r>
                        <a:rPr lang="ru-RU" sz="1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МР «Буйнакский район»</a:t>
                      </a:r>
                      <a:endParaRPr lang="ru-RU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716016" y="1068720"/>
          <a:ext cx="4248472" cy="1280160"/>
        </p:xfrm>
        <a:graphic>
          <a:graphicData uri="http://schemas.openxmlformats.org/drawingml/2006/table">
            <a:tbl>
              <a:tblPr/>
              <a:tblGrid>
                <a:gridCol w="4248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573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0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«</a:t>
                      </a:r>
                      <a:r>
                        <a:rPr lang="ru-RU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Важнейшая задача </a:t>
                      </a:r>
                      <a:r>
                        <a:rPr lang="ru-RU" sz="1400" b="0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- создание системы независимой оценки качества социальных учреждений. Этот механизм позволит увязать их финансирование с результатами работы, а значит провести эффективную </a:t>
                      </a:r>
                      <a:r>
                        <a:rPr lang="ru-RU" sz="1400" b="0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оптимизацию</a:t>
                      </a:r>
                      <a:r>
                        <a:rPr lang="ru-RU" sz="1400" b="0" i="0" u="none" strike="noStrike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ru-RU" sz="1400" b="0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бюджетной</a:t>
                      </a:r>
                      <a:r>
                        <a:rPr lang="ru-RU" sz="1400" b="0" i="0" u="none" strike="noStrike" spc="0" baseline="0" dirty="0" smtClean="0">
                          <a:solidFill>
                            <a:srgbClr val="000000"/>
                          </a:solidFill>
                          <a:latin typeface="Arial Unicode MS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сети»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Президент Российской Федерации В.В.Путин</a:t>
                      </a:r>
                      <a:endParaRPr lang="ru-RU" sz="1400" b="1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82513" y="1052736"/>
          <a:ext cx="4605511" cy="1130300"/>
        </p:xfrm>
        <a:graphic>
          <a:graphicData uri="http://schemas.openxmlformats.org/drawingml/2006/table">
            <a:tbl>
              <a:tblPr/>
              <a:tblGrid>
                <a:gridCol w="46055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00125">
                <a:tc>
                  <a:txBody>
                    <a:bodyPr/>
                    <a:lstStyle/>
                    <a:p>
                      <a:pPr algn="l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ru-RU" sz="1900" b="1" i="0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    </a:t>
                      </a:r>
                      <a:r>
                        <a:rPr lang="ru-RU" sz="1900" b="1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КЛЮЧЕВЫЕ </a:t>
                      </a:r>
                      <a:r>
                        <a:rPr lang="ru-RU" sz="1900" b="1" i="1" u="none" strike="noStrike" spc="0" dirty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ЦЕЛИ:</a:t>
                      </a:r>
                      <a:endParaRPr lang="ru-RU" sz="1200" b="1" i="1" dirty="0">
                        <a:solidFill>
                          <a:srgbClr val="C00000"/>
                        </a:solidFill>
                        <a:latin typeface="Arial Unicode MS"/>
                      </a:endParaRP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216535" algn="l"/>
                        </a:tabLst>
                      </a:pPr>
                      <a:r>
                        <a:rPr lang="ru-RU" sz="14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 </a:t>
                      </a:r>
                      <a:r>
                        <a:rPr lang="ru-RU" sz="16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Формирование </a:t>
                      </a:r>
                      <a:r>
                        <a:rPr lang="ru-RU" sz="1600" i="1" u="none" strike="noStrike" spc="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государственно-общественного характера управления системой образования</a:t>
                      </a: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149225" algn="l"/>
                        </a:tabLst>
                      </a:pPr>
                      <a:r>
                        <a:rPr lang="ru-RU" sz="16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 Повышение </a:t>
                      </a:r>
                      <a:r>
                        <a:rPr lang="ru-RU" sz="1600" i="1" u="none" strike="noStrike" spc="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открытости и доступности сведений о системе образования для граждан и общества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357158" y="2420888"/>
          <a:ext cx="3998818" cy="1422400"/>
        </p:xfrm>
        <a:graphic>
          <a:graphicData uri="http://schemas.openxmlformats.org/drawingml/2006/table">
            <a:tbl>
              <a:tblPr/>
              <a:tblGrid>
                <a:gridCol w="39988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24364">
                <a:tc>
                  <a:txBody>
                    <a:bodyPr/>
                    <a:lstStyle/>
                    <a:p>
                      <a:pPr algn="l">
                        <a:lnSpc>
                          <a:spcPts val="276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Проведение независимой оценки качества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деятельности ОУ: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276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482600" algn="l"/>
                        </a:tabLst>
                      </a:pPr>
                      <a:r>
                        <a:rPr lang="ru-RU" sz="1400" u="none" strike="noStrike" spc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в детских </a:t>
                      </a:r>
                      <a:r>
                        <a:rPr lang="ru-RU" sz="1400" u="none" strike="noStrike" spc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садах – 8;              в школах – 10;   </a:t>
                      </a:r>
                    </a:p>
                    <a:p>
                      <a:pPr marL="342900" lvl="0" indent="-342900" algn="just">
                        <a:lnSpc>
                          <a:spcPts val="276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482600" algn="l"/>
                        </a:tabLst>
                      </a:pPr>
                      <a:r>
                        <a:rPr lang="ru-RU" sz="1400" u="none" strike="noStrike" spc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в</a:t>
                      </a:r>
                      <a:r>
                        <a:rPr lang="ru-RU" sz="1400" u="none" strike="noStrike" spc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учреждениях </a:t>
                      </a:r>
                      <a:r>
                        <a:rPr lang="ru-RU" sz="1400" u="none" strike="noStrike" spc="0" baseline="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допобразования</a:t>
                      </a:r>
                      <a:r>
                        <a:rPr lang="ru-RU" sz="1400" u="none" strike="noStrike" spc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– 1.</a:t>
                      </a:r>
                      <a:endParaRPr lang="ru-RU" sz="1400" u="none" strike="noStrike" spc="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1602732"/>
              </p:ext>
            </p:extLst>
          </p:nvPr>
        </p:nvGraphicFramePr>
        <p:xfrm>
          <a:off x="1043608" y="2276872"/>
          <a:ext cx="1584176" cy="274320"/>
        </p:xfrm>
        <a:graphic>
          <a:graphicData uri="http://schemas.openxmlformats.org/drawingml/2006/table">
            <a:tbl>
              <a:tblPr/>
              <a:tblGrid>
                <a:gridCol w="1584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08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2021- 2022 г.г.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107505" y="3933056"/>
          <a:ext cx="4536504" cy="533400"/>
        </p:xfrm>
        <a:graphic>
          <a:graphicData uri="http://schemas.openxmlformats.org/drawingml/2006/table">
            <a:tbl>
              <a:tblPr/>
              <a:tblGrid>
                <a:gridCol w="45365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90525">
                <a:tc>
                  <a:txBody>
                    <a:bodyPr/>
                    <a:lstStyle/>
                    <a:p>
                      <a:pPr algn="just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Представление результатов, полученных в ходе оценочных процедур, </a:t>
                      </a:r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размещение </a:t>
                      </a:r>
                      <a:r>
                        <a:rPr lang="ru-RU" sz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информации о независимой оценке на официальном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сайте (июль).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120005" y="4550643"/>
          <a:ext cx="4451995" cy="390525"/>
        </p:xfrm>
        <a:graphic>
          <a:graphicData uri="http://schemas.openxmlformats.org/drawingml/2006/table">
            <a:tbl>
              <a:tblPr/>
              <a:tblGrid>
                <a:gridCol w="44519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90525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Принятие управленческих решений, направленных на улучшение </a:t>
                      </a:r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деятельности </a:t>
                      </a:r>
                      <a:r>
                        <a:rPr lang="ru-RU" sz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образовательных организаций.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107504" y="5132660"/>
          <a:ext cx="4536504" cy="1536700"/>
        </p:xfrm>
        <a:graphic>
          <a:graphicData uri="http://schemas.openxmlformats.org/drawingml/2006/table">
            <a:tbl>
              <a:tblPr/>
              <a:tblGrid>
                <a:gridCol w="45365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66850">
                <a:tc>
                  <a:txBody>
                    <a:bodyPr/>
                    <a:lstStyle/>
                    <a:p>
                      <a:pPr indent="-254000" algn="just">
                        <a:lnSpc>
                          <a:spcPts val="113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УКАЗ ПРЕЗИДЕНТА РФ ОТ 7 МАЯ 2012 Г. №597 «О МЕРОПРИЯТИЯХ ПО РЕАЛИЗАЦИИ ГОСУДАРСТВЕННОЙ СОЦИАЛЬНОЙ ПОЛИТИКИ»</a:t>
                      </a:r>
                    </a:p>
                    <a:p>
                      <a:pPr indent="-254000" algn="just">
                        <a:lnSpc>
                          <a:spcPts val="113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ФЕДЕРАЛЬНЫЙ ЗАКОН №256-ФЗ ОТ 21 ИЮЛЯ 2014 Г. «О ВНЕСЕНИИ ИЗМЕНЕНИЙ В ОТДЕЛЬНЫЕ ЗАКОНОДАТЕЛЬНЫЕ АКТЫ РОССИЙСКОЙ ФЕДЕРАЦИИ ПО ВОПРОСАМ ПРОВЕДЕНИЯ НЕЗАВИСИМОЙ ОЦЕНКИ КАЧЕСТВА ОКАЗАНИЯ УСЛУГ»</a:t>
                      </a:r>
                    </a:p>
                    <a:p>
                      <a:pPr indent="-254000" algn="just">
                        <a:lnSpc>
                          <a:spcPts val="113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ФЕДЕРАЛЬНЫЙ ЗАКОН «ОБ ОБРАЗОВАНИИ В РОССИЙСКОЙ ФЕДЕРАЦИИ» ОТ 29.12.2012 №273-ФЗ</a:t>
                      </a:r>
                    </a:p>
                    <a:p>
                      <a:pPr indent="-254000" algn="just">
                        <a:lnSpc>
                          <a:spcPts val="113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ПОСТАНОВЛЕНИЕ ПРАВИТЕЛЬСТВА РОССИЙСКОЙ ФЕДЕРАЦИИ ОТ 30 МАРТА 2013 Г. № 286 «О ФОРМИРОВАНИИ НЕЗАВИСИМОЙ СИСТЕМЫ ОЦЕНКИ КАЧЕСТВА РАБОТЫ ОРГАНИЗАЦИЙ, ОКАЗЫВАЮЩИХ СОЦИАЛЬНЫЕ УСЛУГИ»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Заголовок 1"/>
          <p:cNvSpPr>
            <a:spLocks noGrp="1"/>
          </p:cNvSpPr>
          <p:nvPr>
            <p:ph type="title"/>
          </p:nvPr>
        </p:nvSpPr>
        <p:spPr>
          <a:xfrm>
            <a:off x="2041376" y="692696"/>
            <a:ext cx="555496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ВОСПИТАНИЕ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360040" y="836712"/>
          <a:ext cx="4788024" cy="1009650"/>
        </p:xfrm>
        <a:graphic>
          <a:graphicData uri="http://schemas.openxmlformats.org/drawingml/2006/table">
            <a:tbl>
              <a:tblPr/>
              <a:tblGrid>
                <a:gridCol w="47880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09650">
                <a:tc>
                  <a:txBody>
                    <a:bodyPr/>
                    <a:lstStyle/>
                    <a:p>
                      <a:pPr algn="l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u="none" strike="noStrike" spc="0" dirty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КЛЮЧЕВАЯ ЦЕЛЬ</a:t>
                      </a:r>
                      <a:r>
                        <a:rPr lang="ru-RU" sz="1800" b="1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:</a:t>
                      </a:r>
                    </a:p>
                    <a:p>
                      <a:pPr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Развитие</a:t>
                      </a:r>
                      <a:r>
                        <a:rPr lang="ru-RU" sz="1400" b="1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гармоничной всесторонне развитой личности</a:t>
                      </a:r>
                      <a:r>
                        <a:rPr lang="ru-RU" sz="1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</a:p>
                    <a:p>
                      <a:pPr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разделяющей общечеловеческие </a:t>
                      </a:r>
                      <a:r>
                        <a:rPr lang="ru-RU" sz="1400" b="1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духовные ценности</a:t>
                      </a:r>
                      <a:r>
                        <a:rPr lang="ru-RU" sz="1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</a:p>
                    <a:p>
                      <a:pPr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готовой к мирному созиданию и защите </a:t>
                      </a:r>
                      <a:r>
                        <a:rPr lang="ru-RU" sz="1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Родины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2" name="Таблица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9246179"/>
              </p:ext>
            </p:extLst>
          </p:nvPr>
        </p:nvGraphicFramePr>
        <p:xfrm>
          <a:off x="1647081" y="4000504"/>
          <a:ext cx="1556767" cy="274320"/>
        </p:xfrm>
        <a:graphic>
          <a:graphicData uri="http://schemas.openxmlformats.org/drawingml/2006/table">
            <a:tbl>
              <a:tblPr/>
              <a:tblGrid>
                <a:gridCol w="15567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- 202</a:t>
                      </a:r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г.г.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4" name="Таблица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7549270"/>
              </p:ext>
            </p:extLst>
          </p:nvPr>
        </p:nvGraphicFramePr>
        <p:xfrm>
          <a:off x="179512" y="4429132"/>
          <a:ext cx="4968552" cy="1778000"/>
        </p:xfrm>
        <a:graphic>
          <a:graphicData uri="http://schemas.openxmlformats.org/drawingml/2006/table">
            <a:tbl>
              <a:tblPr/>
              <a:tblGrid>
                <a:gridCol w="49685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763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1.  </a:t>
                      </a: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71 мероприятие </a:t>
                      </a: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 всем реализуемым проектам-</a:t>
                      </a: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93% учащихся.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26</a:t>
                      </a: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муниципальных конкурсов по направлениям- 65%  учащихся.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3. 21 акция школьных общественных объединений- 40% учащихся.</a:t>
                      </a:r>
                    </a:p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4.  Электронная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паспортизация </a:t>
                      </a: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9 музеев.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5.  2</a:t>
                      </a: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р</a:t>
                      </a: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айонных родительских собрания:</a:t>
                      </a: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о</a:t>
                      </a: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ктябрь 20</a:t>
                      </a:r>
                      <a:r>
                        <a:rPr lang="en-US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21</a:t>
                      </a: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г., январь 2022г.</a:t>
                      </a:r>
                    </a:p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6.  2</a:t>
                      </a: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семинара (конференций).</a:t>
                      </a:r>
                    </a:p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7.  Проверка работы заместителей директоров по ВР в 36 ОУ по всем направлениям деятельности и формирование рейтинга.</a:t>
                      </a:r>
                    </a:p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42844" y="1865833"/>
            <a:ext cx="4926340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РЕАЛИЗУЕМЫЕ ПРОЕКТЫ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 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Гражданско-патриотическое воспитание.</a:t>
            </a: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   Духовно-нравственное воспитание и общечеловеческие ценности.</a:t>
            </a: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Развитие национальных отношений.</a:t>
            </a:r>
            <a:endParaRPr kumimoji="0" lang="ru-RU" sz="70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 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Повышение правовой культуры школьников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5.   Трудовое воспитание и профориентация.</a:t>
            </a: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  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Этика, эстетика.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Муниципальное отделение Российского движения школьников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   </a:t>
            </a:r>
            <a:r>
              <a:rPr lang="ru-RU" sz="12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Антикоррупционное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мировоззрение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9955058"/>
              </p:ext>
            </p:extLst>
          </p:nvPr>
        </p:nvGraphicFramePr>
        <p:xfrm>
          <a:off x="5286380" y="3500438"/>
          <a:ext cx="3678108" cy="3347720"/>
        </p:xfrm>
        <a:graphic>
          <a:graphicData uri="http://schemas.openxmlformats.org/drawingml/2006/table">
            <a:tbl>
              <a:tblPr/>
              <a:tblGrid>
                <a:gridCol w="36781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57520">
                <a:tc>
                  <a:txBody>
                    <a:bodyPr/>
                    <a:lstStyle/>
                    <a:p>
                      <a:pPr marL="127000" marR="9525" indent="-3683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91050" algn="l"/>
                        </a:tabLst>
                        <a:defRPr/>
                      </a:pPr>
                      <a:r>
                        <a:rPr lang="ru-RU" sz="1100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Конституция Российской Федерации" (принята     всенародным голосованием 12.12.1993) (с учетом поправок, внесенных Законами РФ о поправках к Конституции РФ от 30.12.2008 N 6-ФКЗ, от 30.12.2008 N 7-ФКЗ, от 05.02.2014 N 2-ФКЗ, от 21.07.2014 N 11-ФКЗ)</a:t>
                      </a:r>
                    </a:p>
                    <a:p>
                      <a:pPr marL="318770" marR="9525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>
                          <a:tab pos="4591050" algn="l"/>
                        </a:tabLst>
                        <a:defRPr/>
                      </a:pPr>
                      <a:r>
                        <a:rPr kumimoji="0"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Конвенция о правах ребенка" (одобрена Генеральной Ассамблеей ООН 20.11.1989) (вступила в силу для СССР 15.09.1990). [Электронный ресурс] Режим доступа: http://www.consultant.ru/document/cons_doc_LAW_9959/</a:t>
                      </a:r>
                      <a:r>
                        <a:rPr kumimoji="0" lang="ru-RU" sz="11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318770" marR="9525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>
                          <a:tab pos="4591050" algn="l"/>
                        </a:tabLst>
                        <a:defRPr/>
                      </a:pPr>
                      <a:r>
                        <a:rPr kumimoji="0" lang="ru-RU" sz="11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Закон РФ «Об образовании в РФ» от 10 декабря2012г. №273 ФЗ</a:t>
                      </a:r>
                      <a:endParaRPr kumimoji="0" lang="ru-RU" sz="110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18770" marR="9525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>
                          <a:tab pos="4591050" algn="l"/>
                        </a:tabLst>
                        <a:defRPr/>
                      </a:pPr>
                      <a:r>
                        <a:rPr lang="ru-RU" sz="1100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Стратегия развития воспитания в Российской Федерации </a:t>
                      </a:r>
                    </a:p>
                    <a:p>
                      <a:pPr marL="318770" marR="9525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91050" algn="l"/>
                        </a:tabLst>
                        <a:defRPr/>
                      </a:pPr>
                      <a:r>
                        <a:rPr lang="ru-RU" sz="1100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      на    период  до 2025 года.</a:t>
                      </a:r>
                    </a:p>
                    <a:p>
                      <a:pPr marL="270510" marR="9525" indent="-254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 5. </a:t>
                      </a:r>
                      <a:r>
                        <a:rPr lang="ru-RU" sz="1100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  Программа развития системы образования  МР «буйнакский        район» на  2020-2025 г.г.)</a:t>
                      </a:r>
                    </a:p>
                    <a:p>
                      <a:pPr marL="270510" marR="9525" indent="-254000"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900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270510" marR="9525" indent="-254000"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900" strike="noStrike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1" name="Таблица 50"/>
          <p:cNvGraphicFramePr>
            <a:graphicFrameLocks noGrp="1"/>
          </p:cNvGraphicFramePr>
          <p:nvPr/>
        </p:nvGraphicFramePr>
        <p:xfrm>
          <a:off x="5292080" y="1214422"/>
          <a:ext cx="3672408" cy="872646"/>
        </p:xfrm>
        <a:graphic>
          <a:graphicData uri="http://schemas.openxmlformats.org/drawingml/2006/table">
            <a:tbl>
              <a:tblPr/>
              <a:tblGrid>
                <a:gridCol w="36724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872646">
                <a:tc>
                  <a:txBody>
                    <a:bodyPr/>
                    <a:lstStyle/>
                    <a:p>
                      <a:pPr algn="l">
                        <a:lnSpc>
                          <a:spcPts val="1900"/>
                        </a:lnSpc>
                        <a:spcAft>
                          <a:spcPts val="1445"/>
                        </a:spcAft>
                      </a:pPr>
                      <a:r>
                        <a:rPr lang="ru-RU" sz="1800" b="1" i="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ЭКСПЕРТНОЕ СООБЩЕСТВО:</a:t>
                      </a:r>
                      <a:endParaRPr lang="ru-RU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Общественный совет по вопросам </a:t>
                      </a: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развития </a:t>
                      </a:r>
                      <a:r>
                        <a:rPr lang="ru-RU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системы образования в Буйнакском </a:t>
                      </a: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районе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Таблица 52"/>
          <p:cNvGraphicFramePr>
            <a:graphicFrameLocks noGrp="1"/>
          </p:cNvGraphicFramePr>
          <p:nvPr/>
        </p:nvGraphicFramePr>
        <p:xfrm>
          <a:off x="5286380" y="2143116"/>
          <a:ext cx="3678108" cy="812800"/>
        </p:xfrm>
        <a:graphic>
          <a:graphicData uri="http://schemas.openxmlformats.org/drawingml/2006/table">
            <a:tbl>
              <a:tblPr/>
              <a:tblGrid>
                <a:gridCol w="36781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33425"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200"/>
                        </a:lnSpc>
                        <a:spcAft>
                          <a:spcPts val="1005"/>
                        </a:spcAft>
                      </a:pPr>
                      <a:r>
                        <a:rPr lang="ru-RU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Районное родительское собрание</a:t>
                      </a:r>
                    </a:p>
                    <a:p>
                      <a:pPr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Совет заместителей директоров по воспитательной работе </a:t>
                      </a:r>
                      <a:r>
                        <a:rPr lang="ru-RU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образовательных учреждений Буйнакского </a:t>
                      </a: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района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643570" y="3071810"/>
          <a:ext cx="2744854" cy="285752"/>
        </p:xfrm>
        <a:graphic>
          <a:graphicData uri="http://schemas.openxmlformats.org/drawingml/2006/table">
            <a:tbl>
              <a:tblPr/>
              <a:tblGrid>
                <a:gridCol w="27448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НОРМАТИВНАЯ</a:t>
                      </a:r>
                      <a:r>
                        <a:rPr lang="ru-RU" sz="18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БАЗА: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44624"/>
          <a:ext cx="7560840" cy="660400"/>
        </p:xfrm>
        <a:graphic>
          <a:graphicData uri="http://schemas.openxmlformats.org/drawingml/2006/table">
            <a:tbl>
              <a:tblPr/>
              <a:tblGrid>
                <a:gridCol w="75608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5200"/>
                        </a:lnSpc>
                        <a:spcAft>
                          <a:spcPts val="0"/>
                        </a:spcAft>
                      </a:pPr>
                      <a:r>
                        <a:rPr lang="ru-RU" sz="4400" b="0" i="0" u="none" strike="noStrike" spc="-25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ДОШКОЛЬНОЕ </a:t>
                      </a:r>
                      <a:r>
                        <a:rPr lang="ru-RU" sz="4400" b="0" i="0" u="none" strike="noStrike" spc="-2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ОБРАЗОВАНИЕ</a:t>
                      </a:r>
                      <a:endParaRPr lang="ru-RU" sz="44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6489795"/>
              </p:ext>
            </p:extLst>
          </p:nvPr>
        </p:nvGraphicFramePr>
        <p:xfrm>
          <a:off x="142844" y="832892"/>
          <a:ext cx="4213132" cy="3826768"/>
        </p:xfrm>
        <a:graphic>
          <a:graphicData uri="http://schemas.openxmlformats.org/drawingml/2006/table">
            <a:tbl>
              <a:tblPr/>
              <a:tblGrid>
                <a:gridCol w="42131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826768">
                <a:tc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ru-RU" sz="1900" b="1" i="1" u="none" strike="noStrike" spc="0" dirty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КЛЮЧЕВЫЕ ЦЕЛИ</a:t>
                      </a:r>
                      <a:r>
                        <a:rPr lang="ru-RU" sz="1900" b="1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:</a:t>
                      </a:r>
                      <a:endParaRPr lang="ru-RU" sz="1200" b="1" i="1" dirty="0">
                        <a:solidFill>
                          <a:srgbClr val="C00000"/>
                        </a:solidFill>
                        <a:latin typeface="Arial Unicode MS"/>
                      </a:endParaRP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43535" algn="l"/>
                        </a:tabLst>
                      </a:pPr>
                      <a:r>
                        <a:rPr lang="ru-RU" sz="12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4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     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Обеспечение 100% </a:t>
                      </a:r>
                      <a:r>
                        <a:rPr lang="ru-RU" sz="1400" i="1" u="none" strike="noStrike" spc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доступности 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дошкольного</a:t>
                      </a:r>
                      <a:r>
                        <a:rPr lang="ru-RU" sz="1400" i="1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образования </a:t>
                      </a:r>
                      <a:r>
                        <a:rPr lang="ru-RU" sz="1400" i="1" u="none" strike="noStrike" spc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детей в возрасте от 3 до 7 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лет</a:t>
                      </a:r>
                      <a:r>
                        <a:rPr lang="ru-RU" sz="1400" i="1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 конца 2022 года.</a:t>
                      </a:r>
                      <a:endParaRPr lang="ru-RU" sz="1400" i="1" u="none" strike="noStrike" spc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58775" algn="l"/>
                        </a:tabLst>
                      </a:pP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  </a:t>
                      </a:r>
                      <a:r>
                        <a:rPr lang="ru-RU" sz="1400" i="1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Создание </a:t>
                      </a:r>
                      <a:r>
                        <a:rPr lang="ru-RU" sz="1400" i="1" u="none" strike="noStrike" spc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условий для получения дошкольного образования детьми в возрасте до 3 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лет.</a:t>
                      </a:r>
                      <a:endParaRPr lang="ru-RU" sz="1400" i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58775" algn="l"/>
                        </a:tabLst>
                      </a:pP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r>
                        <a:rPr lang="ru-RU" sz="1400" i="1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Совершенствование единого системного подхода к воспитанникам всех субъектов</a:t>
                      </a:r>
                      <a:r>
                        <a:rPr lang="ru-RU" sz="1400" i="1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i="1" u="none" strike="noStrike" spc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воспитательно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 образовательного процесса:</a:t>
                      </a: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58775" algn="l"/>
                        </a:tabLst>
                      </a:pP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-</a:t>
                      </a:r>
                      <a:r>
                        <a:rPr lang="ru-RU" sz="1400" i="1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обиться единства подходов в воспитании детей в</a:t>
                      </a:r>
                      <a:r>
                        <a:rPr lang="ru-RU" sz="1400" i="1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условиях дошкольного учреждения и семьи,</a:t>
                      </a:r>
                      <a:r>
                        <a:rPr lang="ru-RU" sz="1400" i="1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путем тесного взаимодействия с родителями.</a:t>
                      </a: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58775" algn="l"/>
                        </a:tabLst>
                      </a:pPr>
                      <a:r>
                        <a:rPr lang="ru-RU" sz="1400" i="1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- с</a:t>
                      </a:r>
                      <a:r>
                        <a:rPr lang="ru-RU" sz="1400" i="1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пособствовать повышению мастерства педагогов в организации педагогического процесса, путем внедрения в образовательный процесс и освоения инновационных технологий.</a:t>
                      </a: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Tx/>
                        <a:buNone/>
                        <a:tabLst>
                          <a:tab pos="358775" algn="l"/>
                        </a:tabLst>
                      </a:pPr>
                      <a:endParaRPr lang="ru-RU" sz="1400" i="1" u="none" strike="noStrike" spc="0" baseline="0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Tx/>
                        <a:buNone/>
                        <a:tabLst>
                          <a:tab pos="358775" algn="l"/>
                        </a:tabLst>
                      </a:pPr>
                      <a:endParaRPr lang="ru-RU" sz="1400" i="1" u="none" strike="noStrike" spc="0" baseline="0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Tx/>
                        <a:buChar char="-"/>
                        <a:tabLst>
                          <a:tab pos="358775" algn="l"/>
                        </a:tabLst>
                      </a:pPr>
                      <a:endParaRPr lang="ru-RU" sz="1400" i="1" u="none" strike="noStrike" spc="0" baseline="0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AutoNum type="arabicPeriod"/>
                        <a:tabLst>
                          <a:tab pos="358775" algn="l"/>
                        </a:tabLst>
                      </a:pPr>
                      <a:endParaRPr lang="ru-RU" sz="1200" u="none" strike="noStrike" spc="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2447728"/>
              </p:ext>
            </p:extLst>
          </p:nvPr>
        </p:nvGraphicFramePr>
        <p:xfrm>
          <a:off x="1475656" y="4077072"/>
          <a:ext cx="2367880" cy="279400"/>
        </p:xfrm>
        <a:graphic>
          <a:graphicData uri="http://schemas.openxmlformats.org/drawingml/2006/table">
            <a:tbl>
              <a:tblPr/>
              <a:tblGrid>
                <a:gridCol w="23678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u="none" strike="noStrike" spc="-50" dirty="0" smtClean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2021</a:t>
                      </a:r>
                      <a:r>
                        <a:rPr lang="ru-RU" sz="1800" b="1" i="0" u="none" strike="noStrike" spc="-50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- 2022 учебный год</a:t>
                      </a:r>
                      <a:endParaRPr lang="ru-RU" sz="1200" dirty="0">
                        <a:solidFill>
                          <a:srgbClr val="C00000"/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9039765"/>
              </p:ext>
            </p:extLst>
          </p:nvPr>
        </p:nvGraphicFramePr>
        <p:xfrm>
          <a:off x="-142908" y="3933056"/>
          <a:ext cx="4570893" cy="3353304"/>
        </p:xfrm>
        <a:graphic>
          <a:graphicData uri="http://schemas.openxmlformats.org/drawingml/2006/table">
            <a:tbl>
              <a:tblPr/>
              <a:tblGrid>
                <a:gridCol w="45708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353304">
                <a:tc>
                  <a:txBody>
                    <a:bodyPr/>
                    <a:lstStyle/>
                    <a:p>
                      <a:pPr marL="342900" marR="0" lvl="0" indent="158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5425" algn="l"/>
                        </a:tabLst>
                        <a:defRPr/>
                      </a:pPr>
                      <a:endParaRPr lang="ru-RU" sz="1200" b="0" u="none" strike="noStrike" spc="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marR="0" lvl="0" indent="158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5425" algn="l"/>
                        </a:tabLst>
                        <a:defRPr/>
                      </a:pPr>
                      <a:endParaRPr lang="ru-RU" sz="1200" b="0" u="none" strike="noStrike" spc="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marR="0" lvl="0" indent="158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5425" algn="l"/>
                        </a:tabLst>
                        <a:defRPr/>
                      </a:pPr>
                      <a:endParaRPr lang="ru-RU" sz="1200" b="0" u="none" strike="noStrike" spc="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marR="0" lvl="0" indent="158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5425" algn="l"/>
                        </a:tabLst>
                        <a:defRPr/>
                      </a:pPr>
                      <a:r>
                        <a:rPr lang="ru-RU" sz="1200" b="0" u="none" strike="noStrike" spc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1. </a:t>
                      </a:r>
                      <a:r>
                        <a:rPr lang="ru-RU" sz="14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Проведение 11 с</a:t>
                      </a:r>
                      <a:r>
                        <a:rPr lang="ru-RU" sz="14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овещаний с руководителями </a:t>
                      </a:r>
                      <a:r>
                        <a:rPr lang="ru-RU" sz="14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ДОУ </a:t>
                      </a:r>
                    </a:p>
                    <a:p>
                      <a:pPr marL="342900" marR="0" lvl="0" indent="158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5425" algn="l"/>
                        </a:tabLst>
                        <a:defRPr/>
                      </a:pPr>
                      <a:r>
                        <a:rPr lang="ru-RU" sz="14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2. Изучение</a:t>
                      </a:r>
                      <a:r>
                        <a:rPr lang="ru-RU" sz="14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деятельности</a:t>
                      </a:r>
                      <a:r>
                        <a:rPr lang="ru-RU" sz="14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ДОУ</a:t>
                      </a:r>
                      <a:r>
                        <a:rPr lang="ru-RU" sz="14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по 10 направлениям.</a:t>
                      </a:r>
                      <a:endParaRPr lang="ru-RU" sz="1400" b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lvl="0" indent="15875" algn="l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 pitchFamily="34" charset="0"/>
                        <a:buNone/>
                        <a:tabLst>
                          <a:tab pos="225425" algn="l"/>
                        </a:tabLst>
                      </a:pPr>
                      <a:r>
                        <a:rPr lang="ru-RU" sz="14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3. Организация и проведение  6 районных конкурсов</a:t>
                      </a:r>
                    </a:p>
                    <a:p>
                      <a:pPr marL="342900" lvl="0" indent="15875" algn="l" defTabSz="26670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 pitchFamily="34" charset="0"/>
                        <a:buNone/>
                        <a:tabLst>
                          <a:tab pos="225425" algn="l"/>
                        </a:tabLst>
                      </a:pPr>
                      <a:r>
                        <a:rPr lang="ru-RU" sz="14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4. Организация и проведение 8</a:t>
                      </a:r>
                      <a:r>
                        <a:rPr lang="ru-RU" sz="14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ассоциаций по направлениям деятельности (дистанционных)</a:t>
                      </a:r>
                    </a:p>
                    <a:p>
                      <a:pPr marL="342900" lvl="0" indent="15875" algn="l" defTabSz="26670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 pitchFamily="34" charset="0"/>
                        <a:buNone/>
                        <a:tabLst>
                          <a:tab pos="225425" algn="l"/>
                        </a:tabLst>
                      </a:pPr>
                      <a:r>
                        <a:rPr lang="ru-RU" sz="14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5. Проведение 8 публичных мероприятий.  </a:t>
                      </a:r>
                      <a:endParaRPr lang="ru-RU" sz="1400" b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lvl="0" indent="15875" algn="l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 pitchFamily="34" charset="0"/>
                        <a:buNone/>
                        <a:tabLst>
                          <a:tab pos="225425" algn="l"/>
                        </a:tabLst>
                      </a:pPr>
                      <a:r>
                        <a:rPr lang="ru-RU" sz="14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6. Формирование  рейтинга ДОУ по всем направлениям деятельности ( в течение года).</a:t>
                      </a:r>
                      <a:endParaRPr lang="ru-RU" sz="1400" b="0" u="none" strike="noStrike" spc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5886863"/>
              </p:ext>
            </p:extLst>
          </p:nvPr>
        </p:nvGraphicFramePr>
        <p:xfrm>
          <a:off x="4357686" y="1717692"/>
          <a:ext cx="4786314" cy="4140200"/>
        </p:xfrm>
        <a:graphic>
          <a:graphicData uri="http://schemas.openxmlformats.org/drawingml/2006/table">
            <a:tbl>
              <a:tblPr/>
              <a:tblGrid>
                <a:gridCol w="478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49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580"/>
                        </a:spcAft>
                      </a:pPr>
                      <a:r>
                        <a:rPr lang="ru-RU" sz="1600" b="1" i="0" u="none" strike="noStrike" spc="-5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ИНСТРУМЕНТЫ:</a:t>
                      </a:r>
                      <a:endParaRPr lang="ru-RU" sz="1600" b="1" i="0" u="none" strike="noStrike" spc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Unicode MS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580"/>
                        </a:spcAft>
                      </a:pPr>
                      <a:r>
                        <a:rPr lang="ru-RU" sz="1200" u="none" strike="noStrike" spc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r>
                        <a:rPr lang="ru-RU" sz="12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Федеральный закон от 29.12.2012 г. №273-ФЗ «Об образовании в РФ».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2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ФГОС ДО.</a:t>
                      </a:r>
                      <a:endParaRPr lang="ru-RU" sz="1200" u="none" strike="noStrike" spc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200" u="none" strike="noStrike" spc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3.Соглашение </a:t>
                      </a:r>
                      <a:r>
                        <a:rPr lang="ru-RU" sz="120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 </a:t>
                      </a:r>
                      <a:r>
                        <a:rPr lang="ru-RU" sz="1200" u="none" strike="noStrike" spc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предоставлении</a:t>
                      </a:r>
                      <a:r>
                        <a:rPr lang="ru-RU" sz="1200" u="none" strike="noStrike" spc="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субвенции </a:t>
                      </a:r>
                      <a:r>
                        <a:rPr lang="ru-RU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местному бюджету </a:t>
                      </a: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реализацию</a:t>
                      </a:r>
                      <a:r>
                        <a:rPr lang="ru-RU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</a:t>
                      </a: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основных</a:t>
                      </a:r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общеобразовательных </a:t>
                      </a:r>
                      <a:r>
                        <a:rPr lang="ru-RU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 </a:t>
                      </a: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дошкольного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образования </a:t>
                      </a:r>
                      <a:r>
                        <a:rPr lang="ru-RU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муниципальных образовательных организациях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4.Административный регламент по предоставлению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муниципальной услуги</a:t>
                      </a:r>
                      <a:r>
                        <a:rPr kumimoji="0" lang="ru-RU" sz="12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</a:t>
                      </a: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Прием заявлений и постановка на учет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детей в целях зачисления в</a:t>
                      </a:r>
                      <a:r>
                        <a:rPr kumimoji="0" lang="ru-RU" sz="12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муниципальные образовательные</a:t>
                      </a:r>
                      <a:endParaRPr kumimoji="0" lang="ru-RU" sz="1200" kern="12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учреждения, реализующие</a:t>
                      </a:r>
                      <a:r>
                        <a:rPr kumimoji="0" lang="ru-RU" sz="12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основную образовательную программу</a:t>
                      </a:r>
                      <a:endParaRPr kumimoji="0" lang="ru-RU" sz="1200" kern="12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дошкольного образования</a:t>
                      </a:r>
                      <a:r>
                        <a:rPr kumimoji="0" lang="ru-RU" sz="12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«Зачисление детей в дошкольное</a:t>
                      </a:r>
                      <a:endParaRPr kumimoji="0" lang="ru-RU" sz="1200" kern="12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образовательное</a:t>
                      </a:r>
                      <a:r>
                        <a:rPr kumimoji="0" lang="ru-RU" sz="12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учреждение»</a:t>
                      </a:r>
                    </a:p>
                    <a:p>
                      <a:pPr marL="342900" lvl="0" indent="-342900" algn="ctr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endParaRPr lang="ru-RU" sz="1200" b="1" i="0" u="none" strike="noStrike" spc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marL="342900" lvl="0" indent="-342900" algn="ctr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endParaRPr lang="ru-RU" sz="1200" b="1" i="0" u="none" strike="noStrike" spc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marL="342900" lvl="0" indent="-342900" algn="ctr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200" b="1" i="0" u="none" strike="noStrike" spc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ЭКСПЕРТНОЕ   СООБЩЕСТВО: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endParaRPr lang="ru-RU" sz="1200" b="1" i="0" u="none" strike="noStrike" spc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endParaRPr lang="ru-RU" sz="1200" b="1" i="0" u="none" strike="noStrike" spc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endParaRPr lang="ru-RU" sz="1200" b="1" i="0" u="none" strike="noStrike" spc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endParaRPr lang="ru-RU" sz="1200" b="1" i="0" u="none" strike="noStrike" spc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1075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76250" algn="l"/>
                        </a:tabLst>
                      </a:pP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                               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1075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76250" algn="l"/>
                        </a:tabLst>
                      </a:pP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7148073"/>
              </p:ext>
            </p:extLst>
          </p:nvPr>
        </p:nvGraphicFramePr>
        <p:xfrm>
          <a:off x="4283968" y="4853650"/>
          <a:ext cx="4608512" cy="1075680"/>
        </p:xfrm>
        <a:graphic>
          <a:graphicData uri="http://schemas.openxmlformats.org/drawingml/2006/table">
            <a:tbl>
              <a:tblPr/>
              <a:tblGrid>
                <a:gridCol w="46085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75680"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1355"/>
                        </a:spcAft>
                      </a:pP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Совет руководителей дошкольных образовательных организаций Буйнакского район.</a:t>
                      </a:r>
                    </a:p>
                    <a:p>
                      <a:pPr marL="0" marR="0" lvl="0" indent="-304800" algn="just" defTabSz="914400" rtl="0" eaLnBrk="1" fontAlgn="auto" latinLnBrk="0" hangingPunct="1">
                        <a:lnSpc>
                          <a:spcPts val="1390"/>
                        </a:lnSpc>
                        <a:spcBef>
                          <a:spcPts val="0"/>
                        </a:spcBef>
                        <a:spcAft>
                          <a:spcPts val="135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Общественный совет по вопросам развития системы образования </a:t>
                      </a:r>
                    </a:p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1355"/>
                        </a:spcAft>
                      </a:pP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9890708"/>
              </p:ext>
            </p:extLst>
          </p:nvPr>
        </p:nvGraphicFramePr>
        <p:xfrm>
          <a:off x="4427985" y="832892"/>
          <a:ext cx="4536504" cy="595844"/>
        </p:xfrm>
        <a:graphic>
          <a:graphicData uri="http://schemas.openxmlformats.org/drawingml/2006/table">
            <a:tbl>
              <a:tblPr/>
              <a:tblGrid>
                <a:gridCol w="45365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95844">
                <a:tc>
                  <a:txBody>
                    <a:bodyPr/>
                    <a:lstStyle/>
                    <a:p>
                      <a:pPr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050" b="1" i="1" u="none" strike="noStrike" spc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i="1" u="none" strike="noStrike" spc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Дети должны жить в мире красоты, игры, сказки, музыки, рисунка, фантазии, творчества. </a:t>
                      </a:r>
                      <a:r>
                        <a:rPr kumimoji="0" lang="ru-RU" sz="1400" b="1" i="1" u="none" strike="noStrike" kern="1200" spc="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i="1" u="none" strike="noStrike" spc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В.А. </a:t>
                      </a:r>
                      <a:r>
                        <a:rPr kumimoji="0" lang="ru-RU" sz="1400" b="1" i="1" kern="1200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Караковский</a:t>
                      </a:r>
                      <a:endParaRPr lang="ru-RU" sz="1400" b="1" i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6362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6115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2184" y="-71462"/>
          <a:ext cx="8616280" cy="635000"/>
        </p:xfrm>
        <a:graphic>
          <a:graphicData uri="http://schemas.openxmlformats.org/drawingml/2006/table">
            <a:tbl>
              <a:tblPr/>
              <a:tblGrid>
                <a:gridCol w="8616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5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0" u="none" strike="noStrike" spc="-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ОБЩЕЕ ОБРАЗОВАНИЕ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1406" y="428604"/>
          <a:ext cx="4429156" cy="2263140"/>
        </p:xfrm>
        <a:graphic>
          <a:graphicData uri="http://schemas.openxmlformats.org/drawingml/2006/table">
            <a:tbl>
              <a:tblPr/>
              <a:tblGrid>
                <a:gridCol w="44291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7388">
                <a:tc>
                  <a:txBody>
                    <a:bodyPr/>
                    <a:lstStyle/>
                    <a:p>
                      <a:pPr marL="90170" algn="l">
                        <a:lnSpc>
                          <a:spcPct val="100000"/>
                        </a:lnSpc>
                        <a:spcAft>
                          <a:spcPts val="1300"/>
                        </a:spcAft>
                      </a:pPr>
                      <a:r>
                        <a:rPr lang="ru-RU" sz="1800" b="1" i="1" u="none" strike="noStrike" spc="0" dirty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КЛЮЧЕВЫЕ </a:t>
                      </a:r>
                      <a:r>
                        <a:rPr lang="ru-RU" sz="1800" b="1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ЦЕЛИ:</a:t>
                      </a:r>
                      <a:endParaRPr lang="ru-RU" sz="1800" b="1" i="1" dirty="0" smtClean="0">
                        <a:solidFill>
                          <a:srgbClr val="C00000"/>
                        </a:solidFill>
                        <a:latin typeface="Arial Unicode MS"/>
                      </a:endParaRP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126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ru-RU" sz="1000" i="0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4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Обновление содержания общего образования</a:t>
                      </a:r>
                      <a:endParaRPr lang="ru-RU" sz="1200" i="1" u="none" strike="noStrike" spc="0" baseline="0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126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ru-RU" sz="1200" i="1" u="none" strike="noStrike" spc="0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2.Совершенствование муниципальной системы мониторинга оценки образовательных результатов обучающихся</a:t>
                      </a:r>
                      <a:endParaRPr lang="ru-RU" sz="1200" i="1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marR="4445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</a:pPr>
                      <a:r>
                        <a:rPr lang="ru-RU" sz="12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r>
                        <a:rPr lang="ru-RU" sz="1200" i="1" u="none" strike="noStrike" spc="0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12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процессе непрерывной</a:t>
                      </a:r>
                      <a:r>
                        <a:rPr lang="ru-RU" sz="1200" i="1" u="none" strike="noStrike" spc="0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гибкой подготовки</a:t>
                      </a:r>
                      <a:r>
                        <a:rPr lang="ru-RU" sz="1200" i="1" u="none" strike="noStrike" spc="0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педагогических кадров.</a:t>
                      </a:r>
                    </a:p>
                    <a:p>
                      <a:pPr marL="342900" marR="4445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</a:pPr>
                      <a:r>
                        <a:rPr lang="ru-RU" sz="1200" i="1" u="none" strike="noStrike" spc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   </a:t>
                      </a:r>
                      <a:r>
                        <a:rPr lang="ru-RU" sz="12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Качественная подготовка к ГИА.</a:t>
                      </a:r>
                    </a:p>
                    <a:p>
                      <a:pPr marL="342900" marR="4445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</a:pPr>
                      <a:r>
                        <a:rPr lang="ru-RU" sz="1200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   Подготовка к осознанному выбору будущей профессиональной деятельности.</a:t>
                      </a:r>
                      <a:endParaRPr lang="ru-RU" sz="1200" i="1" u="none" strike="noStrike" spc="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6374958"/>
              </p:ext>
            </p:extLst>
          </p:nvPr>
        </p:nvGraphicFramePr>
        <p:xfrm>
          <a:off x="214282" y="2921524"/>
          <a:ext cx="4357718" cy="3436434"/>
        </p:xfrm>
        <a:graphic>
          <a:graphicData uri="http://schemas.openxmlformats.org/drawingml/2006/table">
            <a:tbl>
              <a:tblPr/>
              <a:tblGrid>
                <a:gridCol w="43577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36434">
                <a:tc>
                  <a:txBody>
                    <a:bodyPr/>
                    <a:lstStyle/>
                    <a:p>
                      <a:pPr marL="90170" algn="just">
                        <a:lnSpc>
                          <a:spcPts val="1175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90170" algn="just">
                        <a:lnSpc>
                          <a:spcPts val="1175"/>
                        </a:lnSpc>
                        <a:spcAft>
                          <a:spcPts val="0"/>
                        </a:spcAft>
                        <a:tabLst>
                          <a:tab pos="5317490" algn="l"/>
                        </a:tabLst>
                      </a:pPr>
                      <a:endParaRPr lang="ru-RU" sz="12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90170" algn="just">
                        <a:lnSpc>
                          <a:spcPts val="1175"/>
                        </a:lnSpc>
                        <a:spcAft>
                          <a:spcPts val="0"/>
                        </a:spcAft>
                        <a:tabLst>
                          <a:tab pos="5317490" algn="l"/>
                        </a:tabLst>
                      </a:pPr>
                      <a:endParaRPr lang="ru-RU" sz="12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90170" algn="just">
                        <a:lnSpc>
                          <a:spcPts val="1175"/>
                        </a:lnSpc>
                        <a:spcAft>
                          <a:spcPts val="0"/>
                        </a:spcAft>
                        <a:tabLst>
                          <a:tab pos="5317490" algn="l"/>
                        </a:tabLst>
                      </a:pPr>
                      <a:r>
                        <a:rPr lang="ru-RU" sz="9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. Реализация</a:t>
                      </a:r>
                      <a:r>
                        <a:rPr lang="ru-RU" sz="12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предпрофильной подготовки и профильного обучения в 29 ОУ района.</a:t>
                      </a:r>
                    </a:p>
                    <a:p>
                      <a:pPr marL="318770" indent="-228600" algn="just">
                        <a:lnSpc>
                          <a:spcPts val="1175"/>
                        </a:lnSpc>
                        <a:spcAft>
                          <a:spcPts val="0"/>
                        </a:spcAft>
                        <a:buAutoNum type="arabicPeriod" startAt="2"/>
                        <a:tabLst>
                          <a:tab pos="5317490" algn="l"/>
                        </a:tabLst>
                      </a:pPr>
                      <a:r>
                        <a:rPr lang="ru-RU" sz="1200" b="0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Организация </a:t>
                      </a:r>
                      <a:r>
                        <a:rPr lang="ru-RU" sz="1200" b="0" spc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обучения школьников </a:t>
                      </a:r>
                      <a:r>
                        <a:rPr lang="ru-RU" sz="1200" b="0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одну смену – 70</a:t>
                      </a:r>
                      <a:r>
                        <a:rPr lang="ru-RU" sz="1200" b="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0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  <a:p>
                      <a:pPr marL="318770" indent="-228600" algn="just">
                        <a:lnSpc>
                          <a:spcPts val="1175"/>
                        </a:lnSpc>
                        <a:spcAft>
                          <a:spcPts val="0"/>
                        </a:spcAft>
                        <a:buAutoNum type="arabicPeriod" startAt="2"/>
                        <a:tabLst>
                          <a:tab pos="5317490" algn="l"/>
                        </a:tabLst>
                      </a:pPr>
                      <a:r>
                        <a:rPr lang="ru-RU" sz="1200" b="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Мероприятия МСОКО со 100% охватом учащихся по                        7 предметным областям в 3-11 классах ОУ (приложение 3):</a:t>
                      </a:r>
                    </a:p>
                    <a:p>
                      <a:pPr marL="90170" marR="0" indent="0" algn="just" defTabSz="914400" rtl="0" eaLnBrk="1" fontAlgn="auto" latinLnBrk="0" hangingPunct="1">
                        <a:lnSpc>
                          <a:spcPts val="11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443605" algn="ctr"/>
                          <a:tab pos="5317490" algn="l"/>
                        </a:tabLst>
                        <a:defRPr/>
                      </a:pPr>
                      <a:r>
                        <a:rPr lang="ru-RU" sz="1200" b="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Реализация единой муниципальной базы данных  контрольных работ  по всем предметам  во всех ОУ в конце каждой четверти.</a:t>
                      </a:r>
                    </a:p>
                    <a:p>
                      <a:pPr marL="90170" marR="0" indent="0" algn="just" defTabSz="914400" rtl="0" eaLnBrk="1" fontAlgn="auto" latinLnBrk="0" hangingPunct="1">
                        <a:lnSpc>
                          <a:spcPts val="11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3443605" algn="ctr"/>
                          <a:tab pos="5317490" algn="l"/>
                        </a:tabLst>
                        <a:defRPr/>
                      </a:pPr>
                      <a:r>
                        <a:rPr lang="ru-RU" sz="1200" b="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ru-RU" sz="12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Обеспечение учебниками и учебной литературой 100% школьников.</a:t>
                      </a:r>
                    </a:p>
                    <a:p>
                      <a:pPr marL="90170" marR="0" indent="0" algn="just" defTabSz="914400" rtl="0" eaLnBrk="1" fontAlgn="auto" latinLnBrk="0" hangingPunct="1">
                        <a:lnSpc>
                          <a:spcPts val="11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3443605" algn="ctr"/>
                          <a:tab pos="5317490" algn="l"/>
                        </a:tabLst>
                        <a:defRPr/>
                      </a:pPr>
                      <a:r>
                        <a:rPr lang="ru-RU" sz="1200" b="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 Доведение соответствия  образования педагогов преподаваемым предметам до 90%.</a:t>
                      </a:r>
                    </a:p>
                    <a:p>
                      <a:pPr marL="90170" marR="0" indent="0" algn="just" defTabSz="914400" rtl="0" eaLnBrk="1" fontAlgn="auto" latinLnBrk="0" hangingPunct="1">
                        <a:lnSpc>
                          <a:spcPts val="11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3443605" algn="ctr"/>
                          <a:tab pos="5317490" algn="l"/>
                        </a:tabLst>
                        <a:defRPr/>
                      </a:pPr>
                      <a:r>
                        <a:rPr lang="ru-RU" sz="1200" b="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Инспектирование  ОУ по 5 направлениям (приложение 3).</a:t>
                      </a:r>
                    </a:p>
                    <a:p>
                      <a:pPr marL="90170" marR="0" indent="0" algn="just" defTabSz="914400" rtl="0" eaLnBrk="1" fontAlgn="auto" latinLnBrk="0" hangingPunct="1">
                        <a:lnSpc>
                          <a:spcPts val="11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3443605" algn="ctr"/>
                          <a:tab pos="5317490" algn="l"/>
                        </a:tabLst>
                        <a:defRPr/>
                      </a:pPr>
                      <a:r>
                        <a:rPr lang="ru-RU" sz="1200" b="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8. Формирование рейтинга  ОУ по всем направлениям деятельности. </a:t>
                      </a:r>
                    </a:p>
                    <a:p>
                      <a:pPr marL="90170" marR="0" indent="0" algn="just" defTabSz="914400" rtl="0" eaLnBrk="1" fontAlgn="auto" latinLnBrk="0" hangingPunct="1">
                        <a:lnSpc>
                          <a:spcPts val="11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443605" algn="ctr"/>
                          <a:tab pos="5317490" algn="l"/>
                        </a:tabLst>
                        <a:defRPr/>
                      </a:pPr>
                      <a:r>
                        <a:rPr lang="ru-RU" sz="1200" b="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9. Реализация дорожной карты по повышению качества образования.</a:t>
                      </a:r>
                    </a:p>
                    <a:p>
                      <a:pPr marL="90170" marR="0" indent="0" algn="just" defTabSz="914400" rtl="0" eaLnBrk="1" fontAlgn="auto" latinLnBrk="0" hangingPunct="1">
                        <a:lnSpc>
                          <a:spcPts val="11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443605" algn="ctr"/>
                          <a:tab pos="5317490" algn="l"/>
                        </a:tabLst>
                        <a:defRPr/>
                      </a:pPr>
                      <a:r>
                        <a:rPr lang="ru-RU" sz="1200" b="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10. Проведение 14 семинаров-совещаний с руководителями ОУ и заместителями по учебной  работе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3438" y="500042"/>
            <a:ext cx="439305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«Образование  - величайшее из земных благ, </a:t>
            </a:r>
          </a:p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оно наивысшего качества.</a:t>
            </a:r>
          </a:p>
          <a:p>
            <a:pPr algn="r"/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противном случае оно совершенно бесполезно»                                       Киплинг</a:t>
            </a:r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endParaRPr lang="ru-RU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7128009"/>
              </p:ext>
            </p:extLst>
          </p:nvPr>
        </p:nvGraphicFramePr>
        <p:xfrm>
          <a:off x="4786314" y="1601162"/>
          <a:ext cx="4143404" cy="3185160"/>
        </p:xfrm>
        <a:graphic>
          <a:graphicData uri="http://schemas.openxmlformats.org/drawingml/2006/table">
            <a:tbl>
              <a:tblPr/>
              <a:tblGrid>
                <a:gridCol w="41434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157860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u="none" strike="noStrike" spc="-5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ИНСТРУМЕНТЫ</a:t>
                      </a:r>
                      <a:r>
                        <a:rPr lang="ru-RU" sz="1800" b="1" i="0" u="none" strike="noStrike" spc="-5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:</a:t>
                      </a:r>
                      <a:endParaRPr lang="ru-RU" sz="18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Федеральный закон от 29.12.2012 г. №273-ФЗ «Об образовании в РФ»</a:t>
                      </a: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- ФГОС</a:t>
                      </a: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942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- Предметные концепции</a:t>
                      </a: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942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- Муниципальные мониторинговые исследования</a:t>
                      </a:r>
                      <a:endParaRPr lang="ru-RU" sz="1100" u="none" strike="noStrike" spc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1270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98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942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- Программа </a:t>
                      </a:r>
                      <a:r>
                        <a:rPr lang="ru-RU" sz="11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развития системы образования в </a:t>
                      </a: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МР </a:t>
                      </a:r>
                      <a:r>
                        <a:rPr lang="ru-RU" sz="11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«Буйнакский район</a:t>
                      </a: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r>
                        <a:rPr lang="ru-RU" sz="1100" u="none" strike="noStrike" spc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Verdana"/>
                          <a:ea typeface="Verdana"/>
                          <a:cs typeface="Verdana"/>
                        </a:rPr>
                        <a:t>  на 2020-2025 г.г.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- Дорожные карты по всем предметам, направленные на повышение эффективности и качества </a:t>
                      </a:r>
                      <a:r>
                        <a:rPr lang="ru-RU" sz="11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о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бщего образования</a:t>
                      </a:r>
                    </a:p>
                    <a:p>
                      <a:pPr marL="90170" indent="-2540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strike="noStrik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 - Программа «Профориентационная работа, предпрофильная подготовка и профильное обучение».</a:t>
                      </a:r>
                      <a:endParaRPr kumimoji="0" lang="ru-RU" sz="11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- Программа для реализации</a:t>
                      </a:r>
                      <a:r>
                        <a:rPr kumimoji="0" lang="ru-RU" sz="11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в        </a:t>
                      </a:r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общеобразовательных школах Буйнакского района</a:t>
                      </a:r>
                      <a:r>
                        <a:rPr kumimoji="0" lang="ru-RU" sz="11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«Внеклассное чтение и развитие речи»</a:t>
                      </a:r>
                    </a:p>
                    <a:p>
                      <a:pPr algn="l"/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Положение МСОКО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786314" y="5091258"/>
          <a:ext cx="4214842" cy="1266700"/>
        </p:xfrm>
        <a:graphic>
          <a:graphicData uri="http://schemas.openxmlformats.org/drawingml/2006/table">
            <a:tbl>
              <a:tblPr/>
              <a:tblGrid>
                <a:gridCol w="42148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66700">
                <a:tc>
                  <a:txBody>
                    <a:bodyPr/>
                    <a:lstStyle/>
                    <a:p>
                      <a:pPr indent="-228600" algn="just">
                        <a:lnSpc>
                          <a:spcPts val="1270"/>
                        </a:lnSpc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ЭКСПЕРТНОЕ СООБЩЕСТВО:</a:t>
                      </a:r>
                    </a:p>
                    <a:p>
                      <a:pPr indent="-228600" algn="just">
                        <a:lnSpc>
                          <a:spcPts val="1270"/>
                        </a:lnSpc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Общественный </a:t>
                      </a:r>
                      <a:r>
                        <a:rPr lang="ru-RU"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совет по вопросам развития системы </a:t>
                      </a:r>
                      <a:r>
                        <a:rPr lang="ru-RU" sz="11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               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образования </a:t>
                      </a:r>
                      <a:r>
                        <a:rPr lang="ru-RU"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Буйнакского 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района</a:t>
                      </a:r>
                    </a:p>
                    <a:p>
                      <a:pPr indent="-228600" algn="just">
                        <a:lnSpc>
                          <a:spcPts val="1270"/>
                        </a:lnSpc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Совет </a:t>
                      </a:r>
                      <a:r>
                        <a:rPr lang="ru-RU"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руководителей образовательных организаций Буйнакского 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района</a:t>
                      </a:r>
                      <a:endParaRPr lang="ru-RU"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7190427"/>
              </p:ext>
            </p:extLst>
          </p:nvPr>
        </p:nvGraphicFramePr>
        <p:xfrm>
          <a:off x="1587564" y="2928934"/>
          <a:ext cx="1484238" cy="285752"/>
        </p:xfrm>
        <a:graphic>
          <a:graphicData uri="http://schemas.openxmlformats.org/drawingml/2006/table">
            <a:tbl>
              <a:tblPr/>
              <a:tblGrid>
                <a:gridCol w="14842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2021 -2022 г.г.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496" y="199222"/>
          <a:ext cx="8928992" cy="637490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37490">
                <a:tc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spcAft>
                          <a:spcPts val="270"/>
                        </a:spcAft>
                      </a:pPr>
                      <a:r>
                        <a:rPr lang="ru-RU" sz="3600" b="1" i="0" u="none" strike="noStrike" spc="-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ДОПОЛНИТЕЛЬНОЕ ОБРАЗОВАНИЕ </a:t>
                      </a:r>
                      <a:endParaRPr lang="ru-RU" sz="3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0" y="1196752"/>
          <a:ext cx="4608512" cy="1955800"/>
        </p:xfrm>
        <a:graphic>
          <a:graphicData uri="http://schemas.openxmlformats.org/drawingml/2006/table">
            <a:tbl>
              <a:tblPr/>
              <a:tblGrid>
                <a:gridCol w="46085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R="31750"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1.Формирование</a:t>
                      </a:r>
                      <a:r>
                        <a:rPr lang="ru-RU" sz="1400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образовательной сети, обеспечивающей равный доступ населения к услугам дополнительного образования</a:t>
                      </a:r>
                      <a:endParaRPr lang="ru-RU" sz="1400" i="1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R="31750"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2. Формирование  современных</a:t>
                      </a:r>
                      <a:r>
                        <a:rPr lang="ru-RU" sz="1400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управленческих и организационно-экономических механизмов  в системе дополнительного образования детей  в рамках федерального проекта «Успех каждого ребёнка»</a:t>
                      </a:r>
                      <a:endParaRPr lang="ru-RU" sz="1400" i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R="31750" indent="-30480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3.Реализация</a:t>
                      </a:r>
                      <a:r>
                        <a:rPr lang="ru-RU" sz="1400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модели персонифицированного финансирования дополнительного образования детей, подразумевающая предоставление детям сертификатов дополнительного образования </a:t>
                      </a:r>
                      <a:endParaRPr lang="ru-RU" sz="1400" i="1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899592" y="836712"/>
          <a:ext cx="2808312" cy="241300"/>
        </p:xfrm>
        <a:graphic>
          <a:graphicData uri="http://schemas.openxmlformats.org/drawingml/2006/table">
            <a:tbl>
              <a:tblPr/>
              <a:tblGrid>
                <a:gridCol w="28083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ru-RU" sz="1900" b="1" i="1" u="none" strike="noStrike" spc="0" dirty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КЛЮЧЕВЫЕ ЦЕЛИ:</a:t>
                      </a:r>
                      <a:endParaRPr lang="ru-RU" sz="1200" b="1" i="1" dirty="0">
                        <a:solidFill>
                          <a:srgbClr val="C00000"/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79512" y="3571876"/>
          <a:ext cx="4680520" cy="3022600"/>
        </p:xfrm>
        <a:graphic>
          <a:graphicData uri="http://schemas.openxmlformats.org/drawingml/2006/table">
            <a:tbl>
              <a:tblPr/>
              <a:tblGrid>
                <a:gridCol w="46805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 marL="342900" marR="40005" lvl="0" indent="-342900" algn="just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10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1. </a:t>
                      </a: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Осуществление функций муниципального опорного центра дополнительного образования детей на базе МБОУ ЦО «БРЦРО».</a:t>
                      </a:r>
                    </a:p>
                    <a:p>
                      <a:pPr marL="342900" marR="40005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 pitchFamily="34" charset="0"/>
                        <a:buNone/>
                      </a:pP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2.  Повышение доли населения в возрасте 5-18 лет, охваченного дополнительным образованием, в общей численности населения в возрасте 5-18 лет.</a:t>
                      </a:r>
                      <a:endParaRPr lang="ru-RU" sz="1200" u="none" strike="noStrike" spc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marR="40005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850900" algn="l"/>
                        </a:tabLst>
                      </a:pP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3.  Создание условий для обеспечения в муниципалитете эффективной системы взаимодействия различных образовательных учреждений  в сфере дополнительного образования.</a:t>
                      </a:r>
                    </a:p>
                    <a:p>
                      <a:pPr marL="342900" marR="40005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850900" algn="l"/>
                        </a:tabLst>
                      </a:pP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4.  Охват детей в возрасте от 5 до 18 лет, получающих дополнительное образование  в рамках системы  персонифицированного финансирования – не менее 10% детей.</a:t>
                      </a:r>
                    </a:p>
                    <a:p>
                      <a:pPr marL="342900" marR="40005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850900" algn="l"/>
                        </a:tabLst>
                      </a:pP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5. Увеличение количества  детских объединений дополнительного образования  для  детей дошкольного возраста. </a:t>
                      </a:r>
                    </a:p>
                    <a:p>
                      <a:pPr marL="342900" marR="40005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AutoNum type="arabicPeriod" startAt="6"/>
                        <a:tabLst>
                          <a:tab pos="850900" algn="l"/>
                        </a:tabLst>
                      </a:pP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Проведение  конкурсов, выставок, смотров для объединений дополнительного образования – не менее 10.</a:t>
                      </a:r>
                    </a:p>
                    <a:p>
                      <a:pPr marL="342900" marR="40005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850900" algn="l"/>
                        </a:tabLst>
                      </a:pP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7.   Проведение 5 </a:t>
                      </a:r>
                      <a:r>
                        <a:rPr kumimoji="0" lang="ru-RU" sz="1050" u="none" strike="noStrike" kern="1200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05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еминаров и конференций для педагогов и руководителей  учреждений  в сфере дополнительного образования.</a:t>
                      </a:r>
                      <a:endParaRPr lang="ru-RU" sz="1050" u="none" strike="noStrike" spc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4415989"/>
              </p:ext>
            </p:extLst>
          </p:nvPr>
        </p:nvGraphicFramePr>
        <p:xfrm>
          <a:off x="1403648" y="3212976"/>
          <a:ext cx="1431164" cy="274320"/>
        </p:xfrm>
        <a:graphic>
          <a:graphicData uri="http://schemas.openxmlformats.org/drawingml/2006/table">
            <a:tbl>
              <a:tblPr/>
              <a:tblGrid>
                <a:gridCol w="14311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8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-2022 г.г.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1431418"/>
              </p:ext>
            </p:extLst>
          </p:nvPr>
        </p:nvGraphicFramePr>
        <p:xfrm>
          <a:off x="5004048" y="3861048"/>
          <a:ext cx="3960440" cy="2808312"/>
        </p:xfrm>
        <a:graphic>
          <a:graphicData uri="http://schemas.openxmlformats.org/drawingml/2006/table">
            <a:tbl>
              <a:tblPr/>
              <a:tblGrid>
                <a:gridCol w="39604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08312">
                <a:tc>
                  <a:txBody>
                    <a:bodyPr/>
                    <a:lstStyle/>
                    <a:p>
                      <a:pPr indent="-254000" algn="just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05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indent="-254000" algn="just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Порядок организации и осуществления образовательной деятельности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по дополнительным общеобразовательным программам</a:t>
                      </a:r>
                      <a:endParaRPr lang="ru-RU" sz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indent="-254000" algn="just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Концепция развития дополнительного образования детей до 2030г</a:t>
                      </a:r>
                    </a:p>
                    <a:p>
                      <a:pPr indent="-254000" algn="just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Федеральный проект «Успех каждого ребенка»</a:t>
                      </a:r>
                    </a:p>
                    <a:p>
                      <a:pPr indent="-254000" algn="just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Основы государственной молодежной политики РФ на период до 2025 года</a:t>
                      </a:r>
                    </a:p>
                    <a:p>
                      <a:pPr indent="-254000"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развития системы образования  МР «Буйнакский район»   на 20</a:t>
                      </a:r>
                      <a:r>
                        <a:rPr lang="en-US" sz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20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-20</a:t>
                      </a:r>
                      <a:r>
                        <a:rPr lang="en-US" sz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25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гг.</a:t>
                      </a:r>
                      <a:endParaRPr lang="ru-RU" sz="1200" strike="noStrike" baseline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0" marR="0" indent="-254000" algn="l" defTabSz="914400" rtl="0" eaLnBrk="1" fontAlgn="auto" latinLnBrk="0" hangingPunct="1">
                        <a:lnSpc>
                          <a:spcPts val="12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Муниципальная целевая</a:t>
                      </a:r>
                      <a:r>
                        <a:rPr lang="ru-RU" sz="1200" strike="noStrike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программа  «Общечеловеческие ценности» </a:t>
                      </a:r>
                      <a:endParaRPr kumimoji="0" lang="ru-RU" sz="1200" b="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200" dirty="0" smtClean="0"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7202188"/>
              </p:ext>
            </p:extLst>
          </p:nvPr>
        </p:nvGraphicFramePr>
        <p:xfrm>
          <a:off x="5076056" y="1035934"/>
          <a:ext cx="4067944" cy="1600978"/>
        </p:xfrm>
        <a:graphic>
          <a:graphicData uri="http://schemas.openxmlformats.org/drawingml/2006/table">
            <a:tbl>
              <a:tblPr/>
              <a:tblGrid>
                <a:gridCol w="40679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00978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  <a:spcAft>
                          <a:spcPts val="630"/>
                        </a:spcAft>
                      </a:pPr>
                      <a:r>
                        <a:rPr lang="ru-RU" sz="1800" b="1" i="0" u="none" strike="noStrike" spc="-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ИНСТРУМЕНТЫ:</a:t>
                      </a:r>
                      <a:endParaRPr lang="ru-RU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2138680" algn="l"/>
                        </a:tabLst>
                      </a:pPr>
                      <a:r>
                        <a:rPr lang="ru-RU" sz="120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Профессиональный	стандарт </a:t>
                      </a:r>
                      <a:r>
                        <a:rPr lang="ru-RU" sz="1200" u="none" strike="noStrike" spc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педагога</a:t>
                      </a:r>
                      <a:r>
                        <a:rPr lang="ru-RU" sz="1200" u="none" strike="noStrike" spc="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дополнительного образования</a:t>
                      </a:r>
                      <a:endParaRPr lang="ru-RU" sz="1200" u="none" strike="noStrike" spc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508000" algn="l"/>
                        </a:tabLst>
                      </a:pPr>
                      <a:r>
                        <a:rPr lang="ru-RU" sz="1200" u="none" strike="noStrike" spc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</a:t>
                      </a:r>
                      <a:r>
                        <a:rPr lang="ru-RU" sz="120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 муниципальный календарь событий</a:t>
                      </a: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</a:pPr>
                      <a:r>
                        <a:rPr lang="ru-RU" sz="120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Межведомственное и сетевое </a:t>
                      </a:r>
                      <a:r>
                        <a:rPr lang="ru-RU" sz="1200" u="none" strike="noStrike" spc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взаимодействие</a:t>
                      </a:r>
                      <a:endParaRPr lang="ru-RU" sz="1200" u="none" strike="noStrike" spc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AutoNum type="arabicPeriod"/>
                        <a:tabLst>
                          <a:tab pos="504825" algn="l"/>
                        </a:tabLst>
                      </a:pPr>
                      <a:r>
                        <a:rPr lang="ru-RU" sz="120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Конкурсное движение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10917076"/>
              </p:ext>
            </p:extLst>
          </p:nvPr>
        </p:nvGraphicFramePr>
        <p:xfrm>
          <a:off x="5076056" y="2836134"/>
          <a:ext cx="3854624" cy="1138718"/>
        </p:xfrm>
        <a:graphic>
          <a:graphicData uri="http://schemas.openxmlformats.org/drawingml/2006/table">
            <a:tbl>
              <a:tblPr/>
              <a:tblGrid>
                <a:gridCol w="3854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38718">
                <a:tc>
                  <a:txBody>
                    <a:bodyPr/>
                    <a:lstStyle/>
                    <a:p>
                      <a:pPr algn="l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u="none" strike="noStrike" spc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ЭКСПЕРТНОЕ СООБЩЕСТВО: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indent="-228600" algn="just">
                        <a:lnSpc>
                          <a:spcPts val="127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Административно-общественный совет по вопросам развития системы образования </a:t>
                      </a:r>
                      <a:r>
                        <a:rPr lang="ru-RU" sz="105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Буйнакского</a:t>
                      </a:r>
                      <a:r>
                        <a:rPr lang="ru-RU" sz="105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05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района;</a:t>
                      </a:r>
                    </a:p>
                    <a:p>
                      <a:pPr indent="-228600" algn="just">
                        <a:lnSpc>
                          <a:spcPts val="127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Совет руководителей образовательных организаций Буйнакского района.</a:t>
                      </a:r>
                      <a:endParaRPr lang="ru-RU" sz="10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188640"/>
            <a:ext cx="8305800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РАЗВИТИЕ  ТАЛАНТА</a:t>
            </a:r>
            <a:endParaRPr lang="ru-RU" sz="49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692696"/>
          <a:ext cx="4391348" cy="2808312"/>
        </p:xfrm>
        <a:graphic>
          <a:graphicData uri="http://schemas.openxmlformats.org/drawingml/2006/table">
            <a:tbl>
              <a:tblPr/>
              <a:tblGrid>
                <a:gridCol w="43913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08312">
                <a:tc>
                  <a:txBody>
                    <a:bodyPr/>
                    <a:lstStyle/>
                    <a:p>
                      <a:pPr marL="90170" algn="l">
                        <a:lnSpc>
                          <a:spcPts val="1900"/>
                        </a:lnSpc>
                        <a:spcAft>
                          <a:spcPts val="1300"/>
                        </a:spcAft>
                      </a:pPr>
                      <a:r>
                        <a:rPr lang="ru-RU" sz="2400" b="1" i="0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</a:t>
                      </a:r>
                      <a:r>
                        <a:rPr lang="ru-RU" sz="2000" b="1" i="1" u="none" strike="noStrike" spc="0" dirty="0" smtClean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КЛЮЧЕВЫЕ </a:t>
                      </a:r>
                      <a:r>
                        <a:rPr lang="ru-RU" sz="2000" b="1" i="1" u="none" strike="noStrike" spc="0" dirty="0">
                          <a:solidFill>
                            <a:srgbClr val="C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ЦЕЛИ:</a:t>
                      </a:r>
                      <a:endParaRPr lang="ru-RU" sz="2000" b="1" i="1" dirty="0">
                        <a:solidFill>
                          <a:srgbClr val="C00000"/>
                        </a:solidFill>
                        <a:latin typeface="Arial Unicode MS"/>
                      </a:endParaRPr>
                    </a:p>
                    <a:p>
                      <a:pPr marL="228600" indent="-228600" algn="l">
                        <a:buAutoNum type="arabicPeriod"/>
                      </a:pPr>
                      <a:r>
                        <a:rPr kumimoji="0" lang="ru-RU" sz="1200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Реализация муниципальной программы                   </a:t>
                      </a:r>
                    </a:p>
                    <a:p>
                      <a:pPr marL="228600" indent="-228600" algn="l">
                        <a:buNone/>
                      </a:pPr>
                      <a:r>
                        <a:rPr kumimoji="0" lang="ru-RU" sz="1200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« Одаренные дети».</a:t>
                      </a:r>
                    </a:p>
                    <a:p>
                      <a:pPr marL="228600" indent="-228600" algn="l">
                        <a:buAutoNum type="arabicPlain" startAt="2"/>
                      </a:pPr>
                      <a:r>
                        <a:rPr kumimoji="0" lang="ru-RU" sz="1200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культуры</a:t>
                      </a:r>
                      <a:r>
                        <a:rPr kumimoji="0" lang="ru-RU" sz="1200" i="1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олимпиадного движения по предметам </a:t>
                      </a:r>
                      <a:r>
                        <a:rPr kumimoji="0" lang="ru-RU" sz="1200" i="1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ВсОШ</a:t>
                      </a:r>
                      <a:r>
                        <a:rPr kumimoji="0" lang="ru-RU" sz="1200" i="1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200" i="1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предметам</a:t>
                      </a:r>
                      <a:r>
                        <a:rPr kumimoji="0" lang="ru-RU" sz="1200" i="1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НРК и олимпиад ВУЗов</a:t>
                      </a:r>
                      <a:endParaRPr kumimoji="0" lang="ru-RU" sz="1200" i="1" kern="120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indent="-228600" algn="l">
                        <a:buAutoNum type="arabicPlain" startAt="2"/>
                      </a:pPr>
                      <a:r>
                        <a:rPr kumimoji="0" lang="ru-RU" sz="1200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и совершенствование системы</a:t>
                      </a:r>
                      <a:r>
                        <a:rPr kumimoji="0" lang="ru-RU" sz="1200" i="1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интеллектуальных</a:t>
                      </a:r>
                      <a:r>
                        <a:rPr kumimoji="0" lang="ru-RU" sz="1200" i="1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и    </a:t>
                      </a:r>
                      <a:r>
                        <a:rPr kumimoji="0" lang="ru-RU" sz="1200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творческих  конкурсов</a:t>
                      </a:r>
                      <a:r>
                        <a:rPr kumimoji="0" lang="ru-RU" sz="1200" i="1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д</a:t>
                      </a:r>
                      <a:r>
                        <a:rPr kumimoji="0" lang="ru-RU" sz="1200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ля детей.</a:t>
                      </a:r>
                    </a:p>
                    <a:p>
                      <a:pPr marL="228600" indent="-228600" algn="l">
                        <a:buNone/>
                      </a:pPr>
                      <a:r>
                        <a:rPr kumimoji="0" lang="ru-RU" sz="1200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</a:t>
                      </a:r>
                      <a:r>
                        <a:rPr kumimoji="0" lang="ru-RU" sz="1200" i="1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Мониторинг сведений об одаренных детях, учет интеллектуальных, творческих и спортивных достижений учащихся.</a:t>
                      </a:r>
                      <a:endParaRPr kumimoji="0" lang="ru-RU" sz="1200" i="1" kern="120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indent="-228600" algn="l">
                        <a:buNone/>
                      </a:pPr>
                      <a:r>
                        <a:rPr kumimoji="0" lang="ru-RU" sz="1200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5.Стимулирование педагогических работников и руководителей образовательных учреждений к работе по выявлению                      и развитию задатков и способностей учащихся.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572000" y="620688"/>
            <a:ext cx="4572000" cy="2210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spcAft>
                <a:spcPts val="630"/>
              </a:spcAft>
            </a:pPr>
            <a:r>
              <a:rPr lang="ru-RU" sz="2000" b="1" spc="-50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Arial Unicode MS"/>
                <a:cs typeface="Times New Roman"/>
              </a:rPr>
              <a:t>                ИНСТРУМЕНТЫ:</a:t>
            </a:r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Arial Unicode MS"/>
            </a:endParaRPr>
          </a:p>
          <a:p>
            <a:pPr lvl="0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ea typeface="Times New Roman"/>
                <a:cs typeface="Times New Roman"/>
              </a:rPr>
              <a:t>1.</a:t>
            </a: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</a:rPr>
              <a:t>Постановление Правительства РФ от 17 ноября 2015 г. N 1239 «Об утверждении Правил выявления детей, проявивших выдающиеся способности, сопровождения и мониторинга их дальнейшего развития» </a:t>
            </a:r>
          </a:p>
          <a:p>
            <a:pPr lvl="0"/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</a:rPr>
              <a:t>2.Приказ </a:t>
            </a:r>
            <a:r>
              <a:rPr lang="ru-RU" sz="1100" dirty="0" err="1" smtClean="0">
                <a:solidFill>
                  <a:schemeClr val="accent4">
                    <a:lumMod val="50000"/>
                  </a:schemeClr>
                </a:solidFill>
              </a:rPr>
              <a:t>Минобрнауки</a:t>
            </a: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</a:rPr>
              <a:t> РФ от 24 февраля 2016 года N 134 «Об утверждении Перечня подлежащих мониторингу сведений о развитии одарённых детей» </a:t>
            </a:r>
          </a:p>
          <a:p>
            <a:pPr lvl="0"/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</a:rPr>
              <a:t>3.Республиканский и муниципальный календарь событий</a:t>
            </a:r>
          </a:p>
          <a:p>
            <a:pPr lvl="0"/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</a:rPr>
              <a:t>4.Олимпиадное и конкурсное движение</a:t>
            </a:r>
            <a:endParaRPr lang="ru-RU" sz="11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645024"/>
            <a:ext cx="417646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spc="-5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                                </a:t>
            </a:r>
            <a:r>
              <a:rPr lang="ru-RU" b="1" spc="-5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2021-2022 г.г.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 smtClean="0"/>
              <a:t>1.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Организация 4 муниципальных  мероприятий  для  стимулирования и поощрения талантливых учащихся.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2. Организация  25  муниципальных  интеллектуальных и творческих конкурсов для учащихся. 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3.   Организация  школьного и муниципального этапов Всероссийской олимпиады школьников  по 19 предметам.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4. Формирование  муниципального банка данных  одарённых учащихся по 19 направлениям.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5. Организация муниципального этапа олимпиады по предметам национально- регионального компонента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6.Формирование рейтинга ОУ по олимпиадному и конкурсному движению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7.Проведение 4 семинаров-совещаний с ответственными лицами - педагогами по развитию таланта в ОУ.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8. Издание  сборника творческих работ и авторских произведений учащихся. 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3068960"/>
            <a:ext cx="4067944" cy="1079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Arial Unicode MS"/>
                <a:cs typeface="Times New Roman"/>
              </a:rPr>
              <a:t>ЭКСПЕРТНОЕ СООБЩЕСТВО: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 Unicode MS"/>
            </a:endParaRPr>
          </a:p>
          <a:p>
            <a:pPr indent="-228600" algn="just">
              <a:lnSpc>
                <a:spcPts val="127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  <a:t>Административно-общественный совет по вопросам развития системы образования Буйнакского района;</a:t>
            </a:r>
          </a:p>
          <a:p>
            <a:pPr indent="-228600" algn="just">
              <a:lnSpc>
                <a:spcPts val="127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  <a:t>Совет руководителей образовательных организаций Буйнакского района.</a:t>
            </a:r>
            <a:endParaRPr lang="ru-RU" sz="1200" dirty="0">
              <a:solidFill>
                <a:schemeClr val="accent4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572000" y="4312223"/>
            <a:ext cx="4572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КОНЦЕПЦИЯ ОБЩЕНАЦИОНАЛЬНОЙ СИСТЕМЫ ВЫЯВЛЕНИЯ И РАЗВИТИЯ МОЛОДЫХ ТАЛАНТОВ (3.04.2012 №Пр-827)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КОМПЛЕКС  МЕР ПО РЕАЛИЗАЦИИ КОНЦЕПЦИИ ОБЩЕНАЦИОНАЛЬНОЙ СИСТЕМЫ ВЫЯВЛЕНИЯ И РАЗВИТИЯ МОЛОДЫХ ТАЛАНТОВ НА 2015 - 2020 ГОДЫ </a:t>
            </a:r>
            <a:r>
              <a:rPr kumimoji="0" lang="ru-RU" sz="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(27.05.2015№3274п-П8)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i="0" u="none" strike="noStrike" cap="none" normalizeH="0" baseline="0" dirty="0" smtClean="0">
                <a:ln>
                  <a:noFill/>
                </a:ln>
                <a:solidFill>
                  <a:srgbClr val="29292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80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ГОСУДАРСТВЕННАЯ  ПРОГРАММА  РЕСПУБЛИКИ ДАГЕСТАН "РАЗВИТИЕ ОБРАЗОВАНИЯ В РЕСПУБЛИКЕ ДАГЕСТАН" НА 2015-2025 ГОДЫ (23.12.2014г. №664)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МУНИЦИПАЛЬНАЯ ПРОГРАММА РАЗВИТИЯ СИСТЕМЫ ОБРАЗОВАНИЯ  МР «БУЙНАКСКИЙ РАЙОН»      НА 2020-2025гг.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МУНИЦИПАЛЬНАЯ ЦЕЛЕВАЯ ПРОГРАММА «ОДАРЁННЫЕ ДЕТИ» НА 2017-2020гг.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МУНИЦИПАЛЬНАЯ ЦЕЛЕВАЯ ПРОГРАММА «ПРОЕКТНО-ИССЛЕДОВАТЕЛЬСКАЯ ДЕЯТЕЛЬНОСТЬ ПЕДАГОГОВ И  УЧАЩИХСЯ БУЙНАКСКОГО РАЙОНА» НА 2017 – 2021 гг.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536" y="44624"/>
            <a:ext cx="9144000" cy="6366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МЕТОДИЧЕСКОЕ СОПРОВОЖДЕНИЕ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4572008"/>
            <a:ext cx="4248472" cy="1605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Информационно- методический отдел Управления образования Буйнакского района. </a:t>
            </a: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Ассоциации педагогов Буйнакского района по  предметным  направлениям.</a:t>
            </a: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Методисты образовательных учреждений района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72948" y="4077072"/>
            <a:ext cx="3687484" cy="3359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Arial Unicode MS"/>
                <a:cs typeface="Times New Roman"/>
              </a:rPr>
              <a:t>ЭКСПЕРТНОЕ СООБЩЕСТВО: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836712"/>
            <a:ext cx="471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  <a:r>
              <a:rPr lang="ru-RU" sz="1400" dirty="0" smtClean="0">
                <a:solidFill>
                  <a:srgbClr val="C00000"/>
                </a:solidFill>
              </a:rPr>
              <a:t>«Повышение качества образования  и  уровня профессиональной компетентности  учителей района на этапе реализации ФГОС, ЦОС»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62392" y="116632"/>
            <a:ext cx="1317920" cy="326904"/>
          </a:xfrm>
          <a:prstGeom prst="rect">
            <a:avLst/>
          </a:prstGeom>
        </p:spPr>
        <p:txBody>
          <a:bodyPr vert="horz" lIns="0" tIns="4572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764704"/>
            <a:ext cx="417646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</a:rPr>
              <a:t>Цель:</a:t>
            </a:r>
            <a:r>
              <a:rPr lang="ru-RU" sz="1600" i="1" dirty="0" smtClean="0">
                <a:solidFill>
                  <a:srgbClr val="C00000"/>
                </a:solidFill>
              </a:rPr>
              <a:t> </a:t>
            </a:r>
            <a:r>
              <a:rPr lang="ru-RU" sz="1400" i="1" dirty="0" smtClean="0">
                <a:solidFill>
                  <a:srgbClr val="C00000"/>
                </a:solidFill>
              </a:rPr>
              <a:t>«Обеспечение профессиональной компетентности руководящих и педагогических кадров, построение открытого пространства для развития, самообразования, апробации инноваций»</a:t>
            </a:r>
            <a:r>
              <a:rPr lang="ru-RU" sz="1400" i="1" dirty="0" smtClean="0">
                <a:solidFill>
                  <a:srgbClr val="002060"/>
                </a:solidFill>
              </a:rPr>
              <a:t/>
            </a:r>
            <a:br>
              <a:rPr lang="ru-RU" sz="1400" i="1" dirty="0" smtClean="0">
                <a:solidFill>
                  <a:srgbClr val="002060"/>
                </a:solidFill>
              </a:rPr>
            </a:br>
            <a:endParaRPr lang="ru-RU" sz="1400" i="1" dirty="0">
              <a:solidFill>
                <a:srgbClr val="00206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6979567"/>
              </p:ext>
            </p:extLst>
          </p:nvPr>
        </p:nvGraphicFramePr>
        <p:xfrm>
          <a:off x="1259633" y="1857364"/>
          <a:ext cx="1656183" cy="274320"/>
        </p:xfrm>
        <a:graphic>
          <a:graphicData uri="http://schemas.openxmlformats.org/drawingml/2006/table">
            <a:tbl>
              <a:tblPr/>
              <a:tblGrid>
                <a:gridCol w="16561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2021- 2022 г.г.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1222234"/>
              </p:ext>
            </p:extLst>
          </p:nvPr>
        </p:nvGraphicFramePr>
        <p:xfrm>
          <a:off x="164436" y="2214554"/>
          <a:ext cx="4392488" cy="4669690"/>
        </p:xfrm>
        <a:graphic>
          <a:graphicData uri="http://schemas.openxmlformats.org/drawingml/2006/table">
            <a:tbl>
              <a:tblPr/>
              <a:tblGrid>
                <a:gridCol w="43924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669690">
                <a:tc>
                  <a:txBody>
                    <a:bodyPr/>
                    <a:lstStyle/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Реализация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дорожных карт, нацеленных на повышение качества образования по 17 предметным областям.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4617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Проведение августовской  педагогической  конференции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Проведение 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Verdana"/>
                          <a:cs typeface="+mn-cs"/>
                        </a:rPr>
                        <a:t>2 к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онференций заместителей директоров по учебной работе, методистов школ района.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Verdana"/>
                          <a:cs typeface="Times New Roman" pitchFamily="18" charset="0"/>
                        </a:rPr>
                        <a:t>Проведение 2 з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аседаний руководителей районных предметных Ассоциаций. </a:t>
                      </a:r>
                      <a:endParaRPr lang="ru-RU" sz="12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Издание 2 предметных  методических пособий (приложение).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Публикации   статей 20% педагогов в научных изданиях.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Создание  районной  предметной </a:t>
                      </a:r>
                      <a:r>
                        <a:rPr lang="ru-RU" sz="1200" baseline="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медиатеки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Обобщение  опыта  9 лучших учителей- предметников 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Проведение 23 районных конкурсов для педагогов. 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Повышение квалификации 332 педагогических работников.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Увеличение количества учителей первой и высшей категории до 40%. 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11. Обновление банка данных  педагогов района на 2021-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2022 учебный год. 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12.Обновление банка данных молодых специалистов, наставническая работа.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13. Обновление банка данных талантливых педагогов района (сентябрь, январь).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14.Оказание методической помощи педагогам  района со слабыми результатами.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7276073"/>
              </p:ext>
            </p:extLst>
          </p:nvPr>
        </p:nvGraphicFramePr>
        <p:xfrm>
          <a:off x="4499992" y="1571612"/>
          <a:ext cx="4427984" cy="2880360"/>
        </p:xfrm>
        <a:graphic>
          <a:graphicData uri="http://schemas.openxmlformats.org/drawingml/2006/table">
            <a:tbl>
              <a:tblPr/>
              <a:tblGrid>
                <a:gridCol w="4427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42572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u="none" strike="noStrike" spc="-5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ИНСТРУМЕНТЫ</a:t>
                      </a:r>
                      <a:r>
                        <a:rPr lang="ru-RU" sz="1800" b="1" i="0" u="none" strike="noStrike" spc="-5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:</a:t>
                      </a:r>
                      <a:endParaRPr lang="ru-RU" sz="18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- ФГОС</a:t>
                      </a: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 Цифровая образовательная среда , дистанционное обучение.</a:t>
                      </a:r>
                    </a:p>
                    <a:p>
                      <a:pPr marL="342900" marR="1270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98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942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Программа </a:t>
                      </a:r>
                      <a:r>
                        <a:rPr lang="ru-RU" sz="11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развития системы образования в </a:t>
                      </a: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МР </a:t>
                      </a:r>
                      <a:r>
                        <a:rPr lang="ru-RU" sz="11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«Буйнакский район</a:t>
                      </a: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1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Verdana"/>
                        <a:ea typeface="Verdana"/>
                        <a:cs typeface="Verdana"/>
                      </a:endParaRPr>
                    </a:p>
                    <a:p>
                      <a:pPr marL="90170" indent="-2540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-</a:t>
                      </a:r>
                      <a:r>
                        <a:rPr lang="ru-RU" sz="11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Дорожные карты по всем предметам, направленные на повышение эффективности и качества </a:t>
                      </a:r>
                      <a:r>
                        <a:rPr lang="ru-RU" sz="11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о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бщего образования</a:t>
                      </a:r>
                    </a:p>
                    <a:p>
                      <a:pPr marL="90170" indent="-2540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strike="noStrik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 - Программа «Профориентационная работа, предпрофильная подготовка и профильное обучение» </a:t>
                      </a:r>
                    </a:p>
                    <a:p>
                      <a:pPr marL="90170" marR="0" indent="-25400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strike="noStrike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- Программа</a:t>
                      </a:r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«Проектно-исследовательская деятельность педагогов и   учащихся Буйнакского района»</a:t>
                      </a:r>
                    </a:p>
                    <a:p>
                      <a:pPr algn="l"/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- Программа  для реализации</a:t>
                      </a:r>
                      <a:r>
                        <a:rPr kumimoji="0" lang="ru-RU" sz="11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в        </a:t>
                      </a:r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общеобразовательных школах Буйнакского района</a:t>
                      </a:r>
                      <a:r>
                        <a:rPr kumimoji="0" lang="ru-RU" sz="11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«Внеклассное чтение и развитие речи» 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Предметные концепции</a:t>
                      </a:r>
                    </a:p>
                    <a:p>
                      <a:pPr algn="l">
                        <a:buFontTx/>
                        <a:buChar char="-"/>
                      </a:pPr>
                      <a:endParaRPr lang="ru-RU" sz="1100" u="none" strike="noStrike" spc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endParaRPr lang="ru-RU" sz="1000" u="none" strike="noStrike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9684"/>
            <a:ext cx="83058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Социально-психологическая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служба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28604"/>
            <a:ext cx="4572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: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Создание целостной системы, обеспечивающей полноценное социальное, психическое и личностное развитие детей и подростков в соответствии                         с индивидуальными возможностями и особенностями.</a:t>
            </a: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2021-2022 г.г.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857752" y="692696"/>
          <a:ext cx="4143404" cy="6126480"/>
        </p:xfrm>
        <a:graphic>
          <a:graphicData uri="http://schemas.openxmlformats.org/drawingml/2006/table">
            <a:tbl>
              <a:tblPr/>
              <a:tblGrid>
                <a:gridCol w="41434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093890">
                <a:tc>
                  <a:txBody>
                    <a:bodyPr/>
                    <a:lstStyle/>
                    <a:p>
                      <a:pPr marL="228600" indent="-228600" algn="l">
                        <a:lnSpc>
                          <a:spcPts val="1415"/>
                        </a:lnSpc>
                        <a:buFontTx/>
                        <a:buNone/>
                      </a:pPr>
                      <a:r>
                        <a:rPr lang="ru-RU" sz="1400" b="1" spc="-5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</a:t>
                      </a:r>
                      <a:r>
                        <a:rPr lang="ru-RU" sz="1200" b="1" spc="-5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« Воспитание</a:t>
                      </a:r>
                      <a:r>
                        <a:rPr lang="ru-RU" sz="1200" b="1" spc="-5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детей надо начинать с воспитания родителей. Именно родители должны стать нашими помощниками, союзниками, участниками единого педагогического  процесса,  коллегами в деле воспитания детей »</a:t>
                      </a:r>
                    </a:p>
                    <a:p>
                      <a:pPr marL="228600" indent="-228600" algn="l">
                        <a:lnSpc>
                          <a:spcPts val="1415"/>
                        </a:lnSpc>
                        <a:buFontTx/>
                        <a:buNone/>
                      </a:pPr>
                      <a:r>
                        <a:rPr lang="ru-RU" sz="1200" b="1" spc="-5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                                                            В.А.Сухомлинский</a:t>
                      </a:r>
                      <a:endParaRPr lang="ru-RU" sz="1400" b="1" spc="-5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marL="228600" indent="-228600">
                        <a:lnSpc>
                          <a:spcPts val="1415"/>
                        </a:lnSpc>
                        <a:buFontTx/>
                        <a:buNone/>
                      </a:pPr>
                      <a:r>
                        <a:rPr lang="ru-RU" sz="1600" b="1" spc="-5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Инструменты:</a:t>
                      </a:r>
                    </a:p>
                    <a:p>
                      <a:pPr marL="228600" indent="-228600">
                        <a:lnSpc>
                          <a:spcPts val="1415"/>
                        </a:lnSpc>
                        <a:buFontTx/>
                        <a:buNone/>
                      </a:pPr>
                      <a:r>
                        <a:rPr kumimoji="0" lang="ru-RU" sz="1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 </a:t>
                      </a:r>
                      <a:r>
                        <a:rPr kumimoji="0" lang="ru-RU" sz="12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Конвенция о правах ребенка</a:t>
                      </a:r>
                      <a:endParaRPr lang="ru-RU" sz="1200" b="1" spc="-5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itchFamily="18" charset="0"/>
                        <a:ea typeface="Arial Unicode MS"/>
                        <a:cs typeface="Times New Roman" pitchFamily="18" charset="0"/>
                      </a:endParaRPr>
                    </a:p>
                    <a:p>
                      <a:pPr marL="228600" indent="-228600">
                        <a:lnSpc>
                          <a:spcPts val="1415"/>
                        </a:lnSpc>
                        <a:buFontTx/>
                        <a:buChar char="-"/>
                      </a:pPr>
                      <a:r>
                        <a:rPr kumimoji="0" lang="ru-RU" sz="12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Положение о службе практической психологии в системе Министерства образования (приказ № 636 от 22.10.99)</a:t>
                      </a:r>
                    </a:p>
                    <a:p>
                      <a:pPr marL="228600" indent="-228600">
                        <a:lnSpc>
                          <a:spcPts val="1415"/>
                        </a:lnSpc>
                        <a:buFontTx/>
                        <a:buChar char="-"/>
                      </a:pPr>
                      <a:r>
                        <a:rPr kumimoji="0" lang="ru-RU" sz="12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типовое Положение об образовательном учреждении для детей, нуждающихся в психолого-педагогической и медико-социальной помощи (приказ № 2210 от 24.08.98),</a:t>
                      </a:r>
                    </a:p>
                    <a:p>
                      <a:pPr marL="228600" indent="-228600">
                        <a:lnSpc>
                          <a:spcPts val="1415"/>
                        </a:lnSpc>
                        <a:buFontTx/>
                        <a:buChar char="-"/>
                      </a:pPr>
                      <a:r>
                        <a:rPr kumimoji="0" lang="ru-RU" sz="12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 порядке создания и организации работы </a:t>
                      </a:r>
                      <a:r>
                        <a:rPr kumimoji="0" lang="ru-RU" sz="12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психолого-медико-педагогического</a:t>
                      </a:r>
                      <a:r>
                        <a:rPr kumimoji="0" lang="ru-RU" sz="12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консилиума образовательного учреждения (письмо № 27/901-6 от 27.03.2000)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ts val="14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2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Закон «Об основных гарантиях прав</a:t>
                      </a:r>
                      <a:r>
                        <a:rPr kumimoji="0" lang="ru-RU" sz="12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ребенка в РФ» №124-ФЗ от 24 июля 1998г </a:t>
                      </a:r>
                      <a:endParaRPr lang="ru-RU" sz="14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Экспертное сообщество: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- 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Воспитательный отдел БРУО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Отдел по делам несовершеннолетних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ОМВД России по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 Буйнакскому району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-   Управление социальной защиты населения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Комплексный центр социального обслуживания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населения.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Комиссия по делам несовершеннолетних и Защите прав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 по Буйнакскому району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-   Отдел опеки и попечительства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-   Территориальное медицинское объединение </a:t>
                      </a:r>
                    </a:p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-   Педагоги – психологи ОУ</a:t>
                      </a:r>
                    </a:p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-   Социальные педагоги ОУ</a:t>
                      </a:r>
                    </a:p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</a:rPr>
                        <a:t>   Руководители  детских оздоровительных лагерей</a:t>
                      </a:r>
                      <a:endParaRPr lang="ru-RU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2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2000240"/>
            <a:ext cx="4857752" cy="4760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ts val="1415"/>
              </a:lnSpc>
              <a:spcAft>
                <a:spcPts val="0"/>
              </a:spcAft>
              <a:buAutoNum type="arabicPeriod"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Реализация дорожных карт по:</a:t>
            </a:r>
          </a:p>
          <a:p>
            <a:pPr marL="228600" indent="-228600">
              <a:lnSpc>
                <a:spcPts val="1415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-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рофилактике безнадзорности и правонарушений несовершеннолетних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Verdana"/>
              <a:cs typeface="Times New Roman" pitchFamily="18" charset="0"/>
            </a:endParaRPr>
          </a:p>
          <a:p>
            <a:pPr marL="228600" indent="-228600">
              <a:lnSpc>
                <a:spcPts val="1415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-  п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рофилактике наркомании и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табакокурения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ЗОЖ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Verdana"/>
              <a:cs typeface="Times New Roman" pitchFamily="18" charset="0"/>
            </a:endParaRPr>
          </a:p>
          <a:p>
            <a:pPr marL="228600" indent="-228600">
              <a:lnSpc>
                <a:spcPts val="1415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-  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профориентационной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 работе</a:t>
            </a:r>
          </a:p>
          <a:p>
            <a:pPr marL="228600" indent="-228600">
              <a:lnSpc>
                <a:spcPts val="1415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-   обеспечению прав ребенка на образование и охват детей</a:t>
            </a:r>
          </a:p>
          <a:p>
            <a:pPr marL="228600" indent="-228600">
              <a:lnSpc>
                <a:spcPts val="1415"/>
              </a:lnSpc>
              <a:spcAft>
                <a:spcPts val="0"/>
              </a:spcAft>
              <a:buFontTx/>
              <a:buChar char="-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работе с детьми с ОВЗ</a:t>
            </a:r>
          </a:p>
          <a:p>
            <a:pPr marL="228600" indent="-228600">
              <a:lnSpc>
                <a:spcPts val="1415"/>
              </a:lnSpc>
              <a:spcAft>
                <a:spcPts val="0"/>
              </a:spcAft>
              <a:buFontTx/>
              <a:buChar char="-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охвату детей летним отдыхом</a:t>
            </a:r>
          </a:p>
          <a:p>
            <a:pPr marL="228600" indent="-228600" algn="just">
              <a:lnSpc>
                <a:spcPts val="1415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2.Реализация муниципальных программ:</a:t>
            </a:r>
          </a:p>
          <a:p>
            <a:pPr marL="228600" indent="-228600" algn="just">
              <a:lnSpc>
                <a:spcPts val="1415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 «Психолого-педагогического сопровождения несовершеннолетних и развития системы профилактики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ассоциальных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 явлений в Буйнакском районе».</a:t>
            </a:r>
          </a:p>
          <a:p>
            <a:pPr marL="228600" indent="-228600" algn="just">
              <a:lnSpc>
                <a:spcPts val="1415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«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Профориентационная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 работа,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предпрофильная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 подготовка и профильное обучение сельских школ».</a:t>
            </a:r>
          </a:p>
          <a:p>
            <a:pPr marL="228600" indent="-228600" algn="just">
              <a:lnSpc>
                <a:spcPts val="1415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3. Реализация Комплексных планов:</a:t>
            </a:r>
          </a:p>
          <a:p>
            <a:pPr marL="228600" indent="-228600">
              <a:lnSpc>
                <a:spcPts val="1415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« Комплексный плана мероприятий по профилактике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скулшутинга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, распространения идей насильственных действий в ОУ»</a:t>
            </a:r>
          </a:p>
          <a:p>
            <a:pPr marL="228600" indent="-228600">
              <a:lnSpc>
                <a:spcPts val="1415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« Комплексный план мероприятий по работе с детьми членов семьей НВФ»</a:t>
            </a:r>
          </a:p>
          <a:p>
            <a:pPr marL="228600" indent="-228600" algn="just">
              <a:lnSpc>
                <a:spcPts val="1415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4.Диагностика-  8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.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Verdana"/>
              <a:cs typeface="Times New Roman" pitchFamily="18" charset="0"/>
            </a:endParaRPr>
          </a:p>
          <a:p>
            <a:pPr marL="228600" indent="-228600" algn="just">
              <a:lnSpc>
                <a:spcPts val="1415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5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Мероприятий, семинаров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 -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5</a:t>
            </a:r>
          </a:p>
          <a:p>
            <a:pPr marL="228600" indent="-228600" algn="just">
              <a:lnSpc>
                <a:spcPts val="1415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6.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Муниципальных конкурсов -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Verdana"/>
                <a:cs typeface="Times New Roman" pitchFamily="18" charset="0"/>
              </a:rPr>
              <a:t>2</a:t>
            </a:r>
          </a:p>
          <a:p>
            <a:pPr marL="228600" indent="-228600" algn="just">
              <a:lnSpc>
                <a:spcPts val="1415"/>
              </a:lnSpc>
              <a:spcAft>
                <a:spcPts val="0"/>
              </a:spcAft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Verdana"/>
              <a:cs typeface="Times New Roman" pitchFamily="18" charset="0"/>
            </a:endParaRPr>
          </a:p>
          <a:p>
            <a:pPr marL="228600" indent="-228600" algn="just">
              <a:lnSpc>
                <a:spcPts val="1415"/>
              </a:lnSpc>
              <a:spcAft>
                <a:spcPts val="0"/>
              </a:spcAft>
              <a:buFontTx/>
              <a:buChar char="-"/>
            </a:pPr>
            <a:endParaRPr lang="ru-RU" sz="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Verdan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0"/>
          <a:ext cx="7344816" cy="714380"/>
        </p:xfrm>
        <a:graphic>
          <a:graphicData uri="http://schemas.openxmlformats.org/drawingml/2006/table">
            <a:tbl>
              <a:tblPr/>
              <a:tblGrid>
                <a:gridCol w="73448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5200"/>
                        </a:lnSpc>
                        <a:spcAft>
                          <a:spcPts val="0"/>
                        </a:spcAft>
                      </a:pPr>
                      <a:r>
                        <a:rPr lang="ru-RU" sz="4400" b="1" i="0" u="none" strike="noStrike" spc="-25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БИБЛИОТЕЧНАЯ</a:t>
                      </a:r>
                      <a:r>
                        <a:rPr lang="ru-RU" sz="4400" b="1" i="0" u="none" strike="noStrike" spc="-25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ru-RU" sz="4400" b="1" i="0" u="none" strike="noStrike" spc="-25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СЛУЖБА </a:t>
                      </a:r>
                      <a:endParaRPr lang="ru-RU" sz="44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785794"/>
          <a:ext cx="4643470" cy="1904999"/>
        </p:xfrm>
        <a:graphic>
          <a:graphicData uri="http://schemas.openxmlformats.org/drawingml/2006/table">
            <a:tbl>
              <a:tblPr/>
              <a:tblGrid>
                <a:gridCol w="46434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04999">
                <a:tc>
                  <a:txBody>
                    <a:bodyPr/>
                    <a:lstStyle/>
                    <a:p>
                      <a:pPr algn="l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ru-RU" sz="1900" b="1" i="1" u="none" strike="noStrike" spc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КЛЮЧЕВЫЕ </a:t>
                      </a:r>
                      <a:r>
                        <a:rPr lang="ru-RU" sz="1900" b="1" i="1" u="none" strike="noStrike" spc="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ЦЕЛИ:</a:t>
                      </a:r>
                      <a:endParaRPr lang="ru-RU" sz="12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 Unicode MS"/>
                      </a:endParaRP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43535" algn="l"/>
                        </a:tabLst>
                      </a:pPr>
                      <a:r>
                        <a:rPr lang="ru-RU" sz="1200" i="1" u="none" strike="noStrike" spc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 Духовно – нравственное развитие, просвещение и воспитание школьников.</a:t>
                      </a: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43535" algn="l"/>
                        </a:tabLst>
                      </a:pPr>
                      <a:r>
                        <a:rPr lang="ru-RU" sz="1200" i="1" u="none" strike="noStrike" spc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 Приобщение</a:t>
                      </a:r>
                      <a:r>
                        <a:rPr lang="ru-RU" sz="1200" i="1" u="none" strike="noStrike" spc="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 чтению, пользованию библиотекой и информационными ресурсами.</a:t>
                      </a:r>
                      <a:endParaRPr lang="ru-RU" sz="1200" i="1" u="none" strike="noStrike" spc="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58775" algn="l"/>
                        </a:tabLst>
                      </a:pPr>
                      <a:r>
                        <a:rPr lang="ru-RU" sz="1200" i="1" u="none" strike="noStrike" spc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 Оказание</a:t>
                      </a:r>
                      <a:r>
                        <a:rPr lang="ru-RU" sz="1200" i="1" u="none" strike="noStrike" spc="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помощи в деятельности  учащихся и учителей при реализации образовательных проектов.</a:t>
                      </a: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58775" algn="l"/>
                        </a:tabLst>
                      </a:pPr>
                      <a:r>
                        <a:rPr lang="ru-RU" sz="1200" i="1" u="none" strike="noStrike" spc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 Развитие информационной</a:t>
                      </a:r>
                      <a:r>
                        <a:rPr lang="ru-RU" sz="1200" i="1" u="none" strike="noStrike" spc="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грамотности пользователей библиотеки.</a:t>
                      </a:r>
                    </a:p>
                    <a:p>
                      <a:pPr marL="342900" lvl="0" indent="-342900" algn="l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358775" algn="l"/>
                        </a:tabLst>
                      </a:pPr>
                      <a:r>
                        <a:rPr lang="ru-RU" sz="1200" i="1" u="none" strike="noStrike" spc="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 Организация внеурочной, досуговой деятельности обучающихся.</a:t>
                      </a:r>
                      <a:endParaRPr lang="ru-RU" sz="1200" i="1" u="none" strike="noStrike" spc="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2337168"/>
              </p:ext>
            </p:extLst>
          </p:nvPr>
        </p:nvGraphicFramePr>
        <p:xfrm>
          <a:off x="1214414" y="2767709"/>
          <a:ext cx="1773410" cy="838200"/>
        </p:xfrm>
        <a:graphic>
          <a:graphicData uri="http://schemas.openxmlformats.org/drawingml/2006/table">
            <a:tbl>
              <a:tblPr/>
              <a:tblGrid>
                <a:gridCol w="17734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536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u="none" strike="noStrike" spc="-5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ea typeface="Arial Unicode MS"/>
                          <a:cs typeface="Times New Roman"/>
                        </a:rPr>
                        <a:t>2021</a:t>
                      </a:r>
                      <a:r>
                        <a:rPr lang="ru-RU" sz="1800" b="1" i="0" u="none" strike="noStrike" spc="-5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ea typeface="Arial Unicode MS"/>
                          <a:cs typeface="Times New Roman"/>
                        </a:rPr>
                        <a:t> - 2022 г.г.    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5888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45" y="3068960"/>
          <a:ext cx="4572032" cy="3645916"/>
        </p:xfrm>
        <a:graphic>
          <a:graphicData uri="http://schemas.openxmlformats.org/drawingml/2006/table">
            <a:tbl>
              <a:tblPr/>
              <a:tblGrid>
                <a:gridCol w="45720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4412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1. О</a:t>
                      </a:r>
                      <a:r>
                        <a:rPr lang="ru-RU" sz="120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рганизация работы по укомплектованию школ учебниками   (август-</a:t>
                      </a: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сентябрь)</a:t>
                      </a:r>
                      <a:r>
                        <a:rPr lang="ru-RU" sz="120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.</a:t>
                      </a:r>
                      <a:endParaRPr lang="ru-RU" sz="1200" u="none" strike="noStrike" spc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lnSpc>
                          <a:spcPts val="13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5425" algn="l"/>
                        </a:tabLst>
                      </a:pPr>
                      <a:r>
                        <a:rPr lang="ru-RU" sz="120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2.    Осуществление контроля за сохранностью фонда библиотек ОУ    ( апрель).</a:t>
                      </a:r>
                    </a:p>
                    <a:p>
                      <a:pPr marL="342900" lvl="0" indent="-342900" algn="l">
                        <a:lnSpc>
                          <a:spcPts val="13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5425" algn="l"/>
                        </a:tabLst>
                      </a:pPr>
                      <a:r>
                        <a:rPr lang="ru-RU" sz="120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3.     Инвентаризация библиотечных</a:t>
                      </a: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фондов в образовательных организациях.</a:t>
                      </a:r>
                      <a:endParaRPr lang="ru-RU" sz="1200" u="none" strike="noStrike" spc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13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5425" algn="l"/>
                        </a:tabLst>
                      </a:pPr>
                      <a:r>
                        <a:rPr lang="ru-RU" sz="120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4.   Организация подписки на периодические издания для ОО (июнь, декабрь)</a:t>
                      </a:r>
                      <a:endParaRPr lang="ru-RU" sz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90170" indent="-254000" algn="l">
                        <a:lnSpc>
                          <a:spcPts val="127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5.    Работа в системе АИС «Учебник. </a:t>
                      </a:r>
                      <a:r>
                        <a:rPr lang="ru-RU" sz="1200" baseline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Книгоучёт</a:t>
                      </a:r>
                      <a:r>
                        <a:rPr lang="ru-RU" sz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» ( в течение года)</a:t>
                      </a:r>
                    </a:p>
                    <a:p>
                      <a:pPr marL="90170" indent="-254000" algn="l">
                        <a:lnSpc>
                          <a:spcPts val="127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kumimoji="0" lang="ru-RU" sz="12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     Создание </a:t>
                      </a:r>
                      <a:r>
                        <a:rPr kumimoji="0" lang="ru-RU" sz="1200" kern="120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медиатеки</a:t>
                      </a:r>
                      <a:r>
                        <a:rPr kumimoji="0" lang="ru-RU" sz="12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</a:t>
                      </a:r>
                      <a:r>
                        <a:rPr kumimoji="0" lang="ru-RU" sz="1200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школьных библиотеках</a:t>
                      </a:r>
                      <a:r>
                        <a:rPr kumimoji="0" lang="ru-RU" sz="12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осуществление      информационно-педагогической </a:t>
                      </a:r>
                      <a:r>
                        <a:rPr kumimoji="0" lang="ru-RU" sz="1200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поддержки ( в течение года )</a:t>
                      </a:r>
                    </a:p>
                    <a:p>
                      <a:pPr marL="90170" indent="-254000" algn="l">
                        <a:lnSpc>
                          <a:spcPts val="127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kumimoji="0" lang="ru-RU" sz="1200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endParaRPr lang="ru-RU" sz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90170" indent="-254000" algn="l">
                        <a:lnSpc>
                          <a:spcPts val="127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7.  Проведение 5 тематических выставок.</a:t>
                      </a:r>
                      <a:endParaRPr lang="ru-RU" sz="1200" u="none" strike="noStrike" spc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90170" indent="-254000" algn="l">
                        <a:lnSpc>
                          <a:spcPts val="127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8. Проведение 4 районных мероприятий.</a:t>
                      </a:r>
                      <a:endParaRPr lang="ru-RU" sz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200" b="0" i="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9.</a:t>
                      </a:r>
                      <a:r>
                        <a:rPr lang="ru-RU" sz="1200" b="0" i="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  </a:t>
                      </a:r>
                      <a:r>
                        <a:rPr lang="ru-RU" sz="1200" b="0" i="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 Акции:</a:t>
                      </a:r>
                      <a:r>
                        <a:rPr lang="ru-RU" sz="1200" b="1" i="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      </a:t>
                      </a:r>
                      <a:endParaRPr lang="ru-RU" sz="1200" b="0" i="0" u="none" strike="noStrike" spc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Arial Unicode MS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200" b="0" i="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                   -</a:t>
                      </a:r>
                      <a:r>
                        <a:rPr lang="ru-RU" sz="1200" b="0" i="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 «Дадим книге вторую жизнь» (апрель)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200" b="0" i="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                   - «Читаем вместе, читаем вслух» (март)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200" b="0" i="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10. Формирование рейтинга библиотекарей (в течение года)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200" b="0" i="0" u="none" strike="noStrike" spc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11. Оказание помощи молодым специалистам (сентябрь, октябрь)</a:t>
                      </a:r>
                      <a:endParaRPr lang="ru-RU" sz="12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139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5425" algn="l"/>
                        </a:tabLst>
                      </a:pPr>
                      <a:endParaRPr lang="ru-RU" sz="1100" u="none" strike="noStrike" spc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>
                          <a:tab pos="228600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</a:t>
                      </a:r>
                      <a:endParaRPr lang="ru-RU" sz="1100" u="none" strike="noStrike" spc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5004048" y="1700808"/>
          <a:ext cx="3925638" cy="4429462"/>
        </p:xfrm>
        <a:graphic>
          <a:graphicData uri="http://schemas.openxmlformats.org/drawingml/2006/table">
            <a:tbl>
              <a:tblPr/>
              <a:tblGrid>
                <a:gridCol w="392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35089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  <a:spcAft>
                          <a:spcPts val="580"/>
                        </a:spcAft>
                      </a:pPr>
                      <a:r>
                        <a:rPr lang="ru-RU" sz="1600" b="1" i="0" u="none" strike="noStrike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                         ИНСТРУМЕНТЫ:</a:t>
                      </a:r>
                      <a:endParaRPr lang="ru-RU" sz="16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Arial Unicode MS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Единая база учета учебников 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            в образовательных учреждениях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70535" algn="l"/>
                        </a:tabLst>
                        <a:defRPr/>
                      </a:pP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Районный календарь событий.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70535" algn="l"/>
                        </a:tabLst>
                        <a:defRPr/>
                      </a:pPr>
                      <a:r>
                        <a:rPr lang="ru-RU" sz="1400" u="none" strike="noStrike" spc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Сетевое взаимодействие.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400" u="none" strike="noStrike" spc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4.  План мероприятий (дорожная карта)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400" u="none" strike="noStrike" spc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5. Муниципальная</a:t>
                      </a:r>
                      <a:r>
                        <a:rPr lang="ru-RU" sz="1400" u="none" strike="noStrike" spc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программа «Внеклассное 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400" u="none" strike="noStrike" spc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чтение  и развитие речи».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kumimoji="0" lang="ru-RU" sz="1400" u="none" strike="noStrike" kern="1200" spc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6.</a:t>
                      </a:r>
                      <a:r>
                        <a:rPr kumimoji="0" lang="ru-RU" sz="14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Федеральный и региональный перечень учебников.</a:t>
                      </a:r>
                      <a:endParaRPr lang="ru-RU" sz="1400" u="none" strike="noStrike" spc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400" u="none" strike="noStrike" spc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200" b="1" i="0" u="none" strike="noStrike" spc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     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endParaRPr lang="ru-RU" sz="1200" b="1" i="0" u="none" strike="noStrike" spc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600" b="1" i="0" u="none" strike="noStrike" spc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  </a:t>
                      </a:r>
                    </a:p>
                    <a:p>
                      <a:pPr marL="342900" lvl="0" indent="-342900" algn="just">
                        <a:lnSpc>
                          <a:spcPts val="137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+mj-lt"/>
                        <a:buNone/>
                        <a:tabLst>
                          <a:tab pos="482600" algn="l"/>
                        </a:tabLst>
                      </a:pPr>
                      <a:r>
                        <a:rPr lang="ru-RU" sz="1600" b="1" i="0" u="none" strike="noStrike" spc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          </a:t>
                      </a:r>
                      <a:r>
                        <a:rPr lang="ru-RU" sz="1600" b="1" i="0" u="none" strike="noStrike" spc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ЭКСПЕРТНОЕСООБЩЕСТВО</a:t>
                      </a:r>
                      <a:r>
                        <a:rPr lang="ru-RU" sz="1600" b="1" i="0" u="none" strike="noStrike" spc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: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Unicode MS"/>
                      </a:endParaRPr>
                    </a:p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Ассоциация педагогов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– библиотекарей  Буйнакского района.</a:t>
                      </a:r>
                    </a:p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2. Районное методическое объединение педагогов– библиотекарей.</a:t>
                      </a:r>
                    </a:p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 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0862">
                <a:tc>
                  <a:txBody>
                    <a:bodyPr/>
                    <a:lstStyle/>
                    <a:p>
                      <a:pPr indent="-304800"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715007" y="879376"/>
          <a:ext cx="2961448" cy="533400"/>
        </p:xfrm>
        <a:graphic>
          <a:graphicData uri="http://schemas.openxmlformats.org/drawingml/2006/table">
            <a:tbl>
              <a:tblPr/>
              <a:tblGrid>
                <a:gridCol w="2961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spc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Без библиотек у нас не останется ни прошлого,</a:t>
                      </a:r>
                      <a:r>
                        <a:rPr lang="ru-RU" sz="1400" b="0" i="1" u="none" strike="noStrike" spc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ни будущего. </a:t>
                      </a:r>
                    </a:p>
                    <a:p>
                      <a:pPr algn="l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spc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                                         Р. </a:t>
                      </a:r>
                      <a:r>
                        <a:rPr lang="ru-RU" sz="1400" b="0" i="1" u="none" strike="noStrike" spc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Брэдбери</a:t>
                      </a:r>
                      <a:r>
                        <a:rPr lang="ru-RU" sz="1400" b="0" i="1" u="none" strike="noStrike" spc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.  </a:t>
                      </a:r>
                      <a:endParaRPr lang="ru-RU" sz="1400" b="0" i="1" u="none" strike="noStrike" spc="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5923</TotalTime>
  <Words>3029</Words>
  <Application>Microsoft Office PowerPoint</Application>
  <PresentationFormat>Экран (4:3)</PresentationFormat>
  <Paragraphs>493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  ПУБЛИЧНАЯ ДЕКЛАРАЦИЯ ЦЕЛЕЙ И ЗАДАЧ СИСТЕМЫ ОБРАЗОВАНИЯ  БУЙНАКСКОГО РАЙОНА  НА 2021 – 2022 УЧЕБНЫЙ ГОД</vt:lpstr>
      <vt:lpstr>ВОСПИТАНИЕ </vt:lpstr>
      <vt:lpstr>Слайд 3</vt:lpstr>
      <vt:lpstr>Слайд 4</vt:lpstr>
      <vt:lpstr>Слайд 5</vt:lpstr>
      <vt:lpstr>               РАЗВИТИЕ  ТАЛАНТА</vt:lpstr>
      <vt:lpstr>МЕТОДИЧЕСКОЕ СОПРОВОЖДЕНИЕ</vt:lpstr>
      <vt:lpstr>Социально-психологическая служба</vt:lpstr>
      <vt:lpstr>Слайд 9</vt:lpstr>
      <vt:lpstr>КОМПЛЕКСНАЯ  БЕЗОПАСНОСТЬ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ПУБЛИЧНАЯ ДЕКЛАРАЦИЯ  ЦЕЛЕЙ И ЗАДАЧ УПРАВЛЕНИЯ ОБРАЗОВАНИЯ БУЙНАКСКОГО  РАЙОНА НА 2017 ГОД </dc:title>
  <dc:creator>Начальник</dc:creator>
  <cp:lastModifiedBy>user</cp:lastModifiedBy>
  <cp:revision>502</cp:revision>
  <dcterms:created xsi:type="dcterms:W3CDTF">2017-07-25T10:38:56Z</dcterms:created>
  <dcterms:modified xsi:type="dcterms:W3CDTF">2021-07-16T08:17:36Z</dcterms:modified>
</cp:coreProperties>
</file>