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07" r:id="rId3"/>
    <p:sldId id="258" r:id="rId4"/>
    <p:sldId id="259" r:id="rId5"/>
    <p:sldId id="261" r:id="rId6"/>
    <p:sldId id="262" r:id="rId7"/>
    <p:sldId id="263" r:id="rId8"/>
    <p:sldId id="264" r:id="rId9"/>
    <p:sldId id="306" r:id="rId10"/>
    <p:sldId id="266" r:id="rId11"/>
    <p:sldId id="267" r:id="rId12"/>
    <p:sldId id="269" r:id="rId13"/>
    <p:sldId id="270" r:id="rId14"/>
    <p:sldId id="275" r:id="rId15"/>
    <p:sldId id="304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309" r:id="rId2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21079" y="430225"/>
            <a:ext cx="6101841" cy="3917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66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6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6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6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CCFF99">
              <a:alpha val="4784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2891" y="52525"/>
            <a:ext cx="8078216" cy="9855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6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96154" y="2108961"/>
            <a:ext cx="4017009" cy="225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1811" y="6465214"/>
            <a:ext cx="23177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E1FFC5">
              <a:alpha val="4784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5187" y="1996820"/>
            <a:ext cx="829437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32485" marR="5080" indent="-820419">
              <a:lnSpc>
                <a:spcPct val="100000"/>
              </a:lnSpc>
              <a:spcBef>
                <a:spcPts val="105"/>
              </a:spcBef>
            </a:pP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Функциональная</a:t>
            </a:r>
            <a:r>
              <a:rPr sz="3200" b="1" i="1" spc="-60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грамотность</a:t>
            </a:r>
            <a:r>
              <a:rPr sz="3200" b="1" i="1" spc="-30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spc="-15" dirty="0">
                <a:solidFill>
                  <a:srgbClr val="006600"/>
                </a:solidFill>
                <a:latin typeface="Calibri"/>
                <a:cs typeface="Calibri"/>
              </a:rPr>
              <a:t>школьников</a:t>
            </a:r>
            <a:r>
              <a:rPr sz="3200" b="1" i="1" spc="-50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в </a:t>
            </a:r>
            <a:r>
              <a:rPr sz="3200" b="1" i="1" spc="-710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свете</a:t>
            </a:r>
            <a:r>
              <a:rPr sz="3200" b="1" i="1" spc="-5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spc="-20" dirty="0">
                <a:solidFill>
                  <a:srgbClr val="006600"/>
                </a:solidFill>
                <a:latin typeface="Calibri"/>
                <a:cs typeface="Calibri"/>
              </a:rPr>
              <a:t>ФГОС:</a:t>
            </a:r>
            <a:r>
              <a:rPr sz="3200" b="1" i="1" spc="15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способы</a:t>
            </a:r>
            <a:r>
              <a:rPr sz="3200" b="1" i="1" spc="-45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3200" b="1" i="1" dirty="0">
                <a:solidFill>
                  <a:srgbClr val="006600"/>
                </a:solidFill>
                <a:latin typeface="Calibri"/>
                <a:cs typeface="Calibri"/>
              </a:rPr>
              <a:t>формирования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04935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14169" y="333501"/>
            <a:ext cx="500761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i="1" dirty="0">
                <a:solidFill>
                  <a:srgbClr val="585858"/>
                </a:solidFill>
                <a:latin typeface="Arial"/>
                <a:cs typeface="Arial"/>
              </a:rPr>
              <a:t>Муниципальная</a:t>
            </a:r>
            <a:r>
              <a:rPr sz="2000" i="1" spc="-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585858"/>
                </a:solidFill>
                <a:latin typeface="Arial"/>
                <a:cs typeface="Arial"/>
              </a:rPr>
              <a:t>методическая</a:t>
            </a:r>
            <a:r>
              <a:rPr sz="2000" i="1" spc="-6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i="1" dirty="0">
                <a:solidFill>
                  <a:srgbClr val="585858"/>
                </a:solidFill>
                <a:latin typeface="Arial"/>
                <a:cs typeface="Arial"/>
              </a:rPr>
              <a:t>служба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7250" y="3448050"/>
            <a:ext cx="30670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4205" y="215011"/>
            <a:ext cx="6630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Умения</a:t>
            </a:r>
            <a:r>
              <a:rPr spc="15" dirty="0"/>
              <a:t> </a:t>
            </a:r>
            <a:r>
              <a:rPr spc="-20" dirty="0"/>
              <a:t>математической</a:t>
            </a:r>
            <a:r>
              <a:rPr spc="40" dirty="0"/>
              <a:t> </a:t>
            </a:r>
            <a:r>
              <a:rPr spc="-20" dirty="0"/>
              <a:t>грамотности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71550" y="711200"/>
            <a:ext cx="7085330" cy="6010275"/>
            <a:chOff x="971550" y="711200"/>
            <a:chExt cx="7085330" cy="60102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1550" y="711200"/>
              <a:ext cx="7084949" cy="601027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96975" y="2349500"/>
              <a:ext cx="1646555" cy="3888104"/>
            </a:xfrm>
            <a:custGeom>
              <a:avLst/>
              <a:gdLst/>
              <a:ahLst/>
              <a:cxnLst/>
              <a:rect l="l" t="t" r="r" b="b"/>
              <a:pathLst>
                <a:path w="1646555" h="3888104">
                  <a:moveTo>
                    <a:pt x="135000" y="0"/>
                  </a:moveTo>
                  <a:lnTo>
                    <a:pt x="1646301" y="0"/>
                  </a:lnTo>
                </a:path>
                <a:path w="1646555" h="3888104">
                  <a:moveTo>
                    <a:pt x="0" y="3887787"/>
                  </a:moveTo>
                  <a:lnTo>
                    <a:pt x="1511300" y="3887787"/>
                  </a:lnTo>
                </a:path>
                <a:path w="1646555" h="3888104">
                  <a:moveTo>
                    <a:pt x="0" y="1800225"/>
                  </a:moveTo>
                  <a:lnTo>
                    <a:pt x="1511300" y="1800225"/>
                  </a:lnTo>
                </a:path>
                <a:path w="1646555" h="3888104">
                  <a:moveTo>
                    <a:pt x="135000" y="2951226"/>
                  </a:moveTo>
                  <a:lnTo>
                    <a:pt x="1646301" y="2951226"/>
                  </a:lnTo>
                </a:path>
              </a:pathLst>
            </a:custGeom>
            <a:ln w="1905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9927" y="2756661"/>
            <a:ext cx="307784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74394">
              <a:lnSpc>
                <a:spcPct val="100000"/>
              </a:lnSpc>
              <a:spcBef>
                <a:spcPts val="95"/>
              </a:spcBef>
            </a:pPr>
            <a:r>
              <a:rPr sz="2800" b="1" spc="-30" dirty="0">
                <a:solidFill>
                  <a:srgbClr val="006600"/>
                </a:solidFill>
                <a:latin typeface="Arial"/>
                <a:cs typeface="Arial"/>
              </a:rPr>
              <a:t>Умения </a:t>
            </a:r>
            <a:r>
              <a:rPr sz="2800" b="1" spc="-2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spc="-40" dirty="0">
                <a:solidFill>
                  <a:srgbClr val="006600"/>
                </a:solidFill>
                <a:latin typeface="Arial"/>
                <a:cs typeface="Arial"/>
              </a:rPr>
              <a:t>фу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н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к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ци</a:t>
            </a:r>
            <a:r>
              <a:rPr sz="2800" b="1" spc="-20" dirty="0">
                <a:solidFill>
                  <a:srgbClr val="006600"/>
                </a:solidFill>
                <a:latin typeface="Arial"/>
                <a:cs typeface="Arial"/>
              </a:rPr>
              <a:t>о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н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а</a:t>
            </a:r>
            <a:r>
              <a:rPr sz="2800" b="1" spc="-10" dirty="0">
                <a:solidFill>
                  <a:srgbClr val="006600"/>
                </a:solidFill>
                <a:latin typeface="Arial"/>
                <a:cs typeface="Arial"/>
              </a:rPr>
              <a:t>ль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н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ой</a:t>
            </a:r>
            <a:endParaRPr sz="2800">
              <a:latin typeface="Arial"/>
              <a:cs typeface="Arial"/>
            </a:endParaRPr>
          </a:p>
          <a:p>
            <a:pPr marL="429895">
              <a:lnSpc>
                <a:spcPct val="100000"/>
              </a:lnSpc>
            </a:pPr>
            <a:r>
              <a:rPr sz="2800" b="1" spc="-20" dirty="0">
                <a:solidFill>
                  <a:srgbClr val="006600"/>
                </a:solidFill>
                <a:latin typeface="Arial"/>
                <a:cs typeface="Arial"/>
              </a:rPr>
              <a:t>грамотности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4952" y="1513078"/>
            <a:ext cx="30854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97890" marR="5080" indent="-885825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М</a:t>
            </a:r>
            <a:r>
              <a:rPr spc="-40" dirty="0"/>
              <a:t>е</a:t>
            </a:r>
            <a:r>
              <a:rPr spc="-45" dirty="0"/>
              <a:t>т</a:t>
            </a:r>
            <a:r>
              <a:rPr spc="-10" dirty="0"/>
              <a:t>а</a:t>
            </a:r>
            <a:r>
              <a:rPr dirty="0"/>
              <a:t>п</a:t>
            </a:r>
            <a:r>
              <a:rPr spc="-5" dirty="0"/>
              <a:t>ре</a:t>
            </a:r>
            <a:r>
              <a:rPr spc="5" dirty="0"/>
              <a:t>д</a:t>
            </a:r>
            <a:r>
              <a:rPr spc="-5" dirty="0"/>
              <a:t>м</a:t>
            </a:r>
            <a:r>
              <a:rPr spc="-30" dirty="0"/>
              <a:t>е</a:t>
            </a:r>
            <a:r>
              <a:rPr spc="-5" dirty="0"/>
              <a:t>тные  </a:t>
            </a:r>
            <a:r>
              <a:rPr spc="-15" dirty="0"/>
              <a:t>умения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9475" y="1660525"/>
            <a:ext cx="2881376" cy="28829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324354" y="825119"/>
            <a:ext cx="4220845" cy="1905000"/>
            <a:chOff x="2324354" y="825119"/>
            <a:chExt cx="4220845" cy="1905000"/>
          </a:xfrm>
        </p:grpSpPr>
        <p:sp>
          <p:nvSpPr>
            <p:cNvPr id="3" name="object 3"/>
            <p:cNvSpPr/>
            <p:nvPr/>
          </p:nvSpPr>
          <p:spPr>
            <a:xfrm>
              <a:off x="2337054" y="2126615"/>
              <a:ext cx="4195445" cy="590550"/>
            </a:xfrm>
            <a:custGeom>
              <a:avLst/>
              <a:gdLst/>
              <a:ahLst/>
              <a:cxnLst/>
              <a:rect l="l" t="t" r="r" b="b"/>
              <a:pathLst>
                <a:path w="4195445" h="590550">
                  <a:moveTo>
                    <a:pt x="2158237" y="0"/>
                  </a:moveTo>
                  <a:lnTo>
                    <a:pt x="2158237" y="402336"/>
                  </a:lnTo>
                  <a:lnTo>
                    <a:pt x="4195191" y="402336"/>
                  </a:lnTo>
                  <a:lnTo>
                    <a:pt x="4195191" y="590296"/>
                  </a:lnTo>
                </a:path>
                <a:path w="4195445" h="590550">
                  <a:moveTo>
                    <a:pt x="2158237" y="0"/>
                  </a:moveTo>
                  <a:lnTo>
                    <a:pt x="2158237" y="402336"/>
                  </a:lnTo>
                  <a:lnTo>
                    <a:pt x="0" y="402336"/>
                  </a:lnTo>
                  <a:lnTo>
                    <a:pt x="0" y="590296"/>
                  </a:lnTo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480435" y="837819"/>
              <a:ext cx="2030095" cy="1289050"/>
            </a:xfrm>
            <a:custGeom>
              <a:avLst/>
              <a:gdLst/>
              <a:ahLst/>
              <a:cxnLst/>
              <a:rect l="l" t="t" r="r" b="b"/>
              <a:pathLst>
                <a:path w="2030095" h="1289050">
                  <a:moveTo>
                    <a:pt x="1900809" y="0"/>
                  </a:moveTo>
                  <a:lnTo>
                    <a:pt x="128904" y="0"/>
                  </a:lnTo>
                  <a:lnTo>
                    <a:pt x="78706" y="10122"/>
                  </a:lnTo>
                  <a:lnTo>
                    <a:pt x="37734" y="37734"/>
                  </a:lnTo>
                  <a:lnTo>
                    <a:pt x="10122" y="78706"/>
                  </a:lnTo>
                  <a:lnTo>
                    <a:pt x="0" y="128904"/>
                  </a:lnTo>
                  <a:lnTo>
                    <a:pt x="0" y="1159890"/>
                  </a:lnTo>
                  <a:lnTo>
                    <a:pt x="10122" y="1210089"/>
                  </a:lnTo>
                  <a:lnTo>
                    <a:pt x="37734" y="1251061"/>
                  </a:lnTo>
                  <a:lnTo>
                    <a:pt x="78706" y="1278673"/>
                  </a:lnTo>
                  <a:lnTo>
                    <a:pt x="128904" y="1288795"/>
                  </a:lnTo>
                  <a:lnTo>
                    <a:pt x="1900809" y="1288795"/>
                  </a:lnTo>
                  <a:lnTo>
                    <a:pt x="1950934" y="1278673"/>
                  </a:lnTo>
                  <a:lnTo>
                    <a:pt x="1991867" y="1251061"/>
                  </a:lnTo>
                  <a:lnTo>
                    <a:pt x="2019466" y="1210089"/>
                  </a:lnTo>
                  <a:lnTo>
                    <a:pt x="2029587" y="1159890"/>
                  </a:lnTo>
                  <a:lnTo>
                    <a:pt x="2029587" y="128904"/>
                  </a:lnTo>
                  <a:lnTo>
                    <a:pt x="2019466" y="78706"/>
                  </a:lnTo>
                  <a:lnTo>
                    <a:pt x="1991867" y="37734"/>
                  </a:lnTo>
                  <a:lnTo>
                    <a:pt x="1950934" y="10122"/>
                  </a:lnTo>
                  <a:lnTo>
                    <a:pt x="1900809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80435" y="837819"/>
              <a:ext cx="2030095" cy="1289050"/>
            </a:xfrm>
            <a:custGeom>
              <a:avLst/>
              <a:gdLst/>
              <a:ahLst/>
              <a:cxnLst/>
              <a:rect l="l" t="t" r="r" b="b"/>
              <a:pathLst>
                <a:path w="2030095" h="1289050">
                  <a:moveTo>
                    <a:pt x="0" y="128904"/>
                  </a:moveTo>
                  <a:lnTo>
                    <a:pt x="10122" y="78706"/>
                  </a:lnTo>
                  <a:lnTo>
                    <a:pt x="37734" y="37734"/>
                  </a:lnTo>
                  <a:lnTo>
                    <a:pt x="78706" y="10122"/>
                  </a:lnTo>
                  <a:lnTo>
                    <a:pt x="128904" y="0"/>
                  </a:lnTo>
                  <a:lnTo>
                    <a:pt x="1900809" y="0"/>
                  </a:lnTo>
                  <a:lnTo>
                    <a:pt x="1950934" y="10122"/>
                  </a:lnTo>
                  <a:lnTo>
                    <a:pt x="1991867" y="37734"/>
                  </a:lnTo>
                  <a:lnTo>
                    <a:pt x="2019466" y="78706"/>
                  </a:lnTo>
                  <a:lnTo>
                    <a:pt x="2029587" y="128904"/>
                  </a:lnTo>
                  <a:lnTo>
                    <a:pt x="2029587" y="1159890"/>
                  </a:lnTo>
                  <a:lnTo>
                    <a:pt x="2019466" y="1210089"/>
                  </a:lnTo>
                  <a:lnTo>
                    <a:pt x="1991867" y="1251061"/>
                  </a:lnTo>
                  <a:lnTo>
                    <a:pt x="1950934" y="1278673"/>
                  </a:lnTo>
                  <a:lnTo>
                    <a:pt x="1900809" y="1288795"/>
                  </a:lnTo>
                  <a:lnTo>
                    <a:pt x="128904" y="1288795"/>
                  </a:lnTo>
                  <a:lnTo>
                    <a:pt x="78706" y="1278673"/>
                  </a:lnTo>
                  <a:lnTo>
                    <a:pt x="37734" y="1251061"/>
                  </a:lnTo>
                  <a:lnTo>
                    <a:pt x="10122" y="1210089"/>
                  </a:lnTo>
                  <a:lnTo>
                    <a:pt x="0" y="1159890"/>
                  </a:lnTo>
                  <a:lnTo>
                    <a:pt x="0" y="12890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05860" y="1052068"/>
              <a:ext cx="2030095" cy="1289050"/>
            </a:xfrm>
            <a:custGeom>
              <a:avLst/>
              <a:gdLst/>
              <a:ahLst/>
              <a:cxnLst/>
              <a:rect l="l" t="t" r="r" b="b"/>
              <a:pathLst>
                <a:path w="2030095" h="1289050">
                  <a:moveTo>
                    <a:pt x="1900809" y="0"/>
                  </a:moveTo>
                  <a:lnTo>
                    <a:pt x="128904" y="0"/>
                  </a:lnTo>
                  <a:lnTo>
                    <a:pt x="78759" y="10120"/>
                  </a:lnTo>
                  <a:lnTo>
                    <a:pt x="37782" y="37718"/>
                  </a:lnTo>
                  <a:lnTo>
                    <a:pt x="10140" y="78652"/>
                  </a:lnTo>
                  <a:lnTo>
                    <a:pt x="0" y="128778"/>
                  </a:lnTo>
                  <a:lnTo>
                    <a:pt x="0" y="1159891"/>
                  </a:lnTo>
                  <a:lnTo>
                    <a:pt x="10140" y="1210089"/>
                  </a:lnTo>
                  <a:lnTo>
                    <a:pt x="37782" y="1251061"/>
                  </a:lnTo>
                  <a:lnTo>
                    <a:pt x="78759" y="1278673"/>
                  </a:lnTo>
                  <a:lnTo>
                    <a:pt x="128904" y="1288796"/>
                  </a:lnTo>
                  <a:lnTo>
                    <a:pt x="1900809" y="1288796"/>
                  </a:lnTo>
                  <a:lnTo>
                    <a:pt x="1951007" y="1278673"/>
                  </a:lnTo>
                  <a:lnTo>
                    <a:pt x="1991979" y="1251061"/>
                  </a:lnTo>
                  <a:lnTo>
                    <a:pt x="2019591" y="1210089"/>
                  </a:lnTo>
                  <a:lnTo>
                    <a:pt x="2029714" y="1159891"/>
                  </a:lnTo>
                  <a:lnTo>
                    <a:pt x="2029714" y="128778"/>
                  </a:lnTo>
                  <a:lnTo>
                    <a:pt x="2019591" y="78652"/>
                  </a:lnTo>
                  <a:lnTo>
                    <a:pt x="1991979" y="37719"/>
                  </a:lnTo>
                  <a:lnTo>
                    <a:pt x="1951007" y="10120"/>
                  </a:lnTo>
                  <a:lnTo>
                    <a:pt x="1900809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05860" y="1052068"/>
              <a:ext cx="2030095" cy="1289050"/>
            </a:xfrm>
            <a:custGeom>
              <a:avLst/>
              <a:gdLst/>
              <a:ahLst/>
              <a:cxnLst/>
              <a:rect l="l" t="t" r="r" b="b"/>
              <a:pathLst>
                <a:path w="2030095" h="1289050">
                  <a:moveTo>
                    <a:pt x="0" y="128778"/>
                  </a:moveTo>
                  <a:lnTo>
                    <a:pt x="10140" y="78652"/>
                  </a:lnTo>
                  <a:lnTo>
                    <a:pt x="37782" y="37718"/>
                  </a:lnTo>
                  <a:lnTo>
                    <a:pt x="78759" y="10120"/>
                  </a:lnTo>
                  <a:lnTo>
                    <a:pt x="128904" y="0"/>
                  </a:lnTo>
                  <a:lnTo>
                    <a:pt x="1900809" y="0"/>
                  </a:lnTo>
                  <a:lnTo>
                    <a:pt x="1951007" y="10120"/>
                  </a:lnTo>
                  <a:lnTo>
                    <a:pt x="1991979" y="37719"/>
                  </a:lnTo>
                  <a:lnTo>
                    <a:pt x="2019591" y="78652"/>
                  </a:lnTo>
                  <a:lnTo>
                    <a:pt x="2029714" y="128778"/>
                  </a:lnTo>
                  <a:lnTo>
                    <a:pt x="2029714" y="1159891"/>
                  </a:lnTo>
                  <a:lnTo>
                    <a:pt x="2019591" y="1210089"/>
                  </a:lnTo>
                  <a:lnTo>
                    <a:pt x="1991979" y="1251061"/>
                  </a:lnTo>
                  <a:lnTo>
                    <a:pt x="1951007" y="1278673"/>
                  </a:lnTo>
                  <a:lnTo>
                    <a:pt x="1900809" y="1288796"/>
                  </a:lnTo>
                  <a:lnTo>
                    <a:pt x="128904" y="1288796"/>
                  </a:lnTo>
                  <a:lnTo>
                    <a:pt x="78759" y="1278673"/>
                  </a:lnTo>
                  <a:lnTo>
                    <a:pt x="37782" y="1251061"/>
                  </a:lnTo>
                  <a:lnTo>
                    <a:pt x="10140" y="1210089"/>
                  </a:lnTo>
                  <a:lnTo>
                    <a:pt x="0" y="1159891"/>
                  </a:lnTo>
                  <a:lnTo>
                    <a:pt x="0" y="128778"/>
                  </a:lnTo>
                  <a:close/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479797" y="1390599"/>
            <a:ext cx="48387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Calibri"/>
                <a:cs typeface="Calibri"/>
              </a:rPr>
              <a:t>ФГ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12978" y="2704210"/>
            <a:ext cx="3874135" cy="1529080"/>
            <a:chOff x="512978" y="2704210"/>
            <a:chExt cx="3874135" cy="1529080"/>
          </a:xfrm>
        </p:grpSpPr>
        <p:sp>
          <p:nvSpPr>
            <p:cNvPr id="10" name="object 10"/>
            <p:cNvSpPr/>
            <p:nvPr/>
          </p:nvSpPr>
          <p:spPr>
            <a:xfrm>
              <a:off x="525678" y="2716910"/>
              <a:ext cx="3623310" cy="1289050"/>
            </a:xfrm>
            <a:custGeom>
              <a:avLst/>
              <a:gdLst/>
              <a:ahLst/>
              <a:cxnLst/>
              <a:rect l="l" t="t" r="r" b="b"/>
              <a:pathLst>
                <a:path w="3623310" h="1289050">
                  <a:moveTo>
                    <a:pt x="3493998" y="0"/>
                  </a:moveTo>
                  <a:lnTo>
                    <a:pt x="128892" y="0"/>
                  </a:lnTo>
                  <a:lnTo>
                    <a:pt x="78722" y="10122"/>
                  </a:lnTo>
                  <a:lnTo>
                    <a:pt x="37752" y="37734"/>
                  </a:lnTo>
                  <a:lnTo>
                    <a:pt x="10129" y="78706"/>
                  </a:lnTo>
                  <a:lnTo>
                    <a:pt x="0" y="128904"/>
                  </a:lnTo>
                  <a:lnTo>
                    <a:pt x="0" y="1160018"/>
                  </a:lnTo>
                  <a:lnTo>
                    <a:pt x="10129" y="1210163"/>
                  </a:lnTo>
                  <a:lnTo>
                    <a:pt x="37752" y="1251140"/>
                  </a:lnTo>
                  <a:lnTo>
                    <a:pt x="78722" y="1278782"/>
                  </a:lnTo>
                  <a:lnTo>
                    <a:pt x="128892" y="1288922"/>
                  </a:lnTo>
                  <a:lnTo>
                    <a:pt x="3493998" y="1288922"/>
                  </a:lnTo>
                  <a:lnTo>
                    <a:pt x="3544143" y="1278782"/>
                  </a:lnTo>
                  <a:lnTo>
                    <a:pt x="3585121" y="1251140"/>
                  </a:lnTo>
                  <a:lnTo>
                    <a:pt x="3612763" y="1210163"/>
                  </a:lnTo>
                  <a:lnTo>
                    <a:pt x="3622903" y="1160018"/>
                  </a:lnTo>
                  <a:lnTo>
                    <a:pt x="3622903" y="128904"/>
                  </a:lnTo>
                  <a:lnTo>
                    <a:pt x="3612763" y="78706"/>
                  </a:lnTo>
                  <a:lnTo>
                    <a:pt x="3585121" y="37734"/>
                  </a:lnTo>
                  <a:lnTo>
                    <a:pt x="3544143" y="10122"/>
                  </a:lnTo>
                  <a:lnTo>
                    <a:pt x="3493998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25678" y="2716910"/>
              <a:ext cx="3623310" cy="1289050"/>
            </a:xfrm>
            <a:custGeom>
              <a:avLst/>
              <a:gdLst/>
              <a:ahLst/>
              <a:cxnLst/>
              <a:rect l="l" t="t" r="r" b="b"/>
              <a:pathLst>
                <a:path w="3623310" h="1289050">
                  <a:moveTo>
                    <a:pt x="0" y="128904"/>
                  </a:moveTo>
                  <a:lnTo>
                    <a:pt x="10129" y="78706"/>
                  </a:lnTo>
                  <a:lnTo>
                    <a:pt x="37752" y="37734"/>
                  </a:lnTo>
                  <a:lnTo>
                    <a:pt x="78722" y="10122"/>
                  </a:lnTo>
                  <a:lnTo>
                    <a:pt x="128892" y="0"/>
                  </a:lnTo>
                  <a:lnTo>
                    <a:pt x="3493998" y="0"/>
                  </a:lnTo>
                  <a:lnTo>
                    <a:pt x="3544143" y="10122"/>
                  </a:lnTo>
                  <a:lnTo>
                    <a:pt x="3585121" y="37734"/>
                  </a:lnTo>
                  <a:lnTo>
                    <a:pt x="3612763" y="78706"/>
                  </a:lnTo>
                  <a:lnTo>
                    <a:pt x="3622903" y="128904"/>
                  </a:lnTo>
                  <a:lnTo>
                    <a:pt x="3622903" y="1160018"/>
                  </a:lnTo>
                  <a:lnTo>
                    <a:pt x="3612763" y="1210163"/>
                  </a:lnTo>
                  <a:lnTo>
                    <a:pt x="3585121" y="1251140"/>
                  </a:lnTo>
                  <a:lnTo>
                    <a:pt x="3544143" y="1278782"/>
                  </a:lnTo>
                  <a:lnTo>
                    <a:pt x="3493998" y="1288922"/>
                  </a:lnTo>
                  <a:lnTo>
                    <a:pt x="128892" y="1288922"/>
                  </a:lnTo>
                  <a:lnTo>
                    <a:pt x="78722" y="1278782"/>
                  </a:lnTo>
                  <a:lnTo>
                    <a:pt x="37752" y="1251140"/>
                  </a:lnTo>
                  <a:lnTo>
                    <a:pt x="10129" y="1210163"/>
                  </a:lnTo>
                  <a:lnTo>
                    <a:pt x="0" y="1160018"/>
                  </a:lnTo>
                  <a:lnTo>
                    <a:pt x="0" y="12890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51204" y="2931159"/>
              <a:ext cx="3623310" cy="1289050"/>
            </a:xfrm>
            <a:custGeom>
              <a:avLst/>
              <a:gdLst/>
              <a:ahLst/>
              <a:cxnLst/>
              <a:rect l="l" t="t" r="r" b="b"/>
              <a:pathLst>
                <a:path w="3623310" h="1289050">
                  <a:moveTo>
                    <a:pt x="3493897" y="0"/>
                  </a:moveTo>
                  <a:lnTo>
                    <a:pt x="128879" y="0"/>
                  </a:lnTo>
                  <a:lnTo>
                    <a:pt x="78711" y="10122"/>
                  </a:lnTo>
                  <a:lnTo>
                    <a:pt x="37745" y="37734"/>
                  </a:lnTo>
                  <a:lnTo>
                    <a:pt x="10127" y="78706"/>
                  </a:lnTo>
                  <a:lnTo>
                    <a:pt x="0" y="128904"/>
                  </a:lnTo>
                  <a:lnTo>
                    <a:pt x="0" y="1160017"/>
                  </a:lnTo>
                  <a:lnTo>
                    <a:pt x="10127" y="1210163"/>
                  </a:lnTo>
                  <a:lnTo>
                    <a:pt x="37745" y="1251140"/>
                  </a:lnTo>
                  <a:lnTo>
                    <a:pt x="78711" y="1278782"/>
                  </a:lnTo>
                  <a:lnTo>
                    <a:pt x="128879" y="1288922"/>
                  </a:lnTo>
                  <a:lnTo>
                    <a:pt x="3493897" y="1288922"/>
                  </a:lnTo>
                  <a:lnTo>
                    <a:pt x="3544095" y="1278782"/>
                  </a:lnTo>
                  <a:lnTo>
                    <a:pt x="3585067" y="1251140"/>
                  </a:lnTo>
                  <a:lnTo>
                    <a:pt x="3612679" y="1210163"/>
                  </a:lnTo>
                  <a:lnTo>
                    <a:pt x="3622802" y="1160017"/>
                  </a:lnTo>
                  <a:lnTo>
                    <a:pt x="3622802" y="128904"/>
                  </a:lnTo>
                  <a:lnTo>
                    <a:pt x="3612679" y="78706"/>
                  </a:lnTo>
                  <a:lnTo>
                    <a:pt x="3585067" y="37734"/>
                  </a:lnTo>
                  <a:lnTo>
                    <a:pt x="3544095" y="10122"/>
                  </a:lnTo>
                  <a:lnTo>
                    <a:pt x="3493897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51204" y="2931159"/>
              <a:ext cx="3623310" cy="1289050"/>
            </a:xfrm>
            <a:custGeom>
              <a:avLst/>
              <a:gdLst/>
              <a:ahLst/>
              <a:cxnLst/>
              <a:rect l="l" t="t" r="r" b="b"/>
              <a:pathLst>
                <a:path w="3623310" h="1289050">
                  <a:moveTo>
                    <a:pt x="0" y="128904"/>
                  </a:moveTo>
                  <a:lnTo>
                    <a:pt x="10127" y="78706"/>
                  </a:lnTo>
                  <a:lnTo>
                    <a:pt x="37745" y="37734"/>
                  </a:lnTo>
                  <a:lnTo>
                    <a:pt x="78711" y="10122"/>
                  </a:lnTo>
                  <a:lnTo>
                    <a:pt x="128879" y="0"/>
                  </a:lnTo>
                  <a:lnTo>
                    <a:pt x="3493897" y="0"/>
                  </a:lnTo>
                  <a:lnTo>
                    <a:pt x="3544095" y="10122"/>
                  </a:lnTo>
                  <a:lnTo>
                    <a:pt x="3585067" y="37734"/>
                  </a:lnTo>
                  <a:lnTo>
                    <a:pt x="3612679" y="78706"/>
                  </a:lnTo>
                  <a:lnTo>
                    <a:pt x="3622802" y="128904"/>
                  </a:lnTo>
                  <a:lnTo>
                    <a:pt x="3622802" y="1160017"/>
                  </a:lnTo>
                  <a:lnTo>
                    <a:pt x="3612679" y="1210163"/>
                  </a:lnTo>
                  <a:lnTo>
                    <a:pt x="3585067" y="1251140"/>
                  </a:lnTo>
                  <a:lnTo>
                    <a:pt x="3544095" y="1278782"/>
                  </a:lnTo>
                  <a:lnTo>
                    <a:pt x="3493897" y="1288922"/>
                  </a:lnTo>
                  <a:lnTo>
                    <a:pt x="128879" y="1288922"/>
                  </a:lnTo>
                  <a:lnTo>
                    <a:pt x="78711" y="1278782"/>
                  </a:lnTo>
                  <a:lnTo>
                    <a:pt x="37745" y="1251140"/>
                  </a:lnTo>
                  <a:lnTo>
                    <a:pt x="10127" y="1210163"/>
                  </a:lnTo>
                  <a:lnTo>
                    <a:pt x="0" y="1160017"/>
                  </a:lnTo>
                  <a:lnTo>
                    <a:pt x="0" y="128904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919683" y="3016123"/>
            <a:ext cx="3290570" cy="101854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960755" marR="5080" indent="-948690">
              <a:lnSpc>
                <a:spcPts val="3740"/>
              </a:lnSpc>
              <a:spcBef>
                <a:spcPts val="500"/>
              </a:spcBef>
            </a:pPr>
            <a:r>
              <a:rPr sz="3400" spc="-5" dirty="0">
                <a:latin typeface="Calibri"/>
                <a:cs typeface="Calibri"/>
              </a:rPr>
              <a:t>Метап</a:t>
            </a:r>
            <a:r>
              <a:rPr sz="3400" spc="5" dirty="0">
                <a:latin typeface="Calibri"/>
                <a:cs typeface="Calibri"/>
              </a:rPr>
              <a:t>р</a:t>
            </a:r>
            <a:r>
              <a:rPr sz="3400" spc="-50" dirty="0">
                <a:latin typeface="Calibri"/>
                <a:cs typeface="Calibri"/>
              </a:rPr>
              <a:t>е</a:t>
            </a:r>
            <a:r>
              <a:rPr sz="3400" spc="-10" dirty="0">
                <a:latin typeface="Calibri"/>
                <a:cs typeface="Calibri"/>
              </a:rPr>
              <a:t>дметные  </a:t>
            </a:r>
            <a:r>
              <a:rPr sz="3400" spc="-15" dirty="0">
                <a:latin typeface="Calibri"/>
                <a:cs typeface="Calibri"/>
              </a:rPr>
              <a:t>умения</a:t>
            </a:r>
            <a:endParaRPr sz="34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586859" y="2704210"/>
            <a:ext cx="4116704" cy="1529080"/>
            <a:chOff x="4586859" y="2704210"/>
            <a:chExt cx="4116704" cy="1529080"/>
          </a:xfrm>
        </p:grpSpPr>
        <p:sp>
          <p:nvSpPr>
            <p:cNvPr id="16" name="object 16"/>
            <p:cNvSpPr/>
            <p:nvPr/>
          </p:nvSpPr>
          <p:spPr>
            <a:xfrm>
              <a:off x="4599559" y="2716910"/>
              <a:ext cx="3865245" cy="1289050"/>
            </a:xfrm>
            <a:custGeom>
              <a:avLst/>
              <a:gdLst/>
              <a:ahLst/>
              <a:cxnLst/>
              <a:rect l="l" t="t" r="r" b="b"/>
              <a:pathLst>
                <a:path w="3865245" h="1289050">
                  <a:moveTo>
                    <a:pt x="3736340" y="0"/>
                  </a:moveTo>
                  <a:lnTo>
                    <a:pt x="128904" y="0"/>
                  </a:lnTo>
                  <a:lnTo>
                    <a:pt x="78706" y="10122"/>
                  </a:lnTo>
                  <a:lnTo>
                    <a:pt x="37734" y="37734"/>
                  </a:lnTo>
                  <a:lnTo>
                    <a:pt x="10122" y="78706"/>
                  </a:lnTo>
                  <a:lnTo>
                    <a:pt x="0" y="128904"/>
                  </a:lnTo>
                  <a:lnTo>
                    <a:pt x="0" y="1160018"/>
                  </a:lnTo>
                  <a:lnTo>
                    <a:pt x="10122" y="1210163"/>
                  </a:lnTo>
                  <a:lnTo>
                    <a:pt x="37734" y="1251140"/>
                  </a:lnTo>
                  <a:lnTo>
                    <a:pt x="78706" y="1278782"/>
                  </a:lnTo>
                  <a:lnTo>
                    <a:pt x="128904" y="1288922"/>
                  </a:lnTo>
                  <a:lnTo>
                    <a:pt x="3736340" y="1288922"/>
                  </a:lnTo>
                  <a:lnTo>
                    <a:pt x="3786538" y="1278782"/>
                  </a:lnTo>
                  <a:lnTo>
                    <a:pt x="3827510" y="1251140"/>
                  </a:lnTo>
                  <a:lnTo>
                    <a:pt x="3855122" y="1210163"/>
                  </a:lnTo>
                  <a:lnTo>
                    <a:pt x="3865244" y="1160018"/>
                  </a:lnTo>
                  <a:lnTo>
                    <a:pt x="3865244" y="128904"/>
                  </a:lnTo>
                  <a:lnTo>
                    <a:pt x="3855122" y="78706"/>
                  </a:lnTo>
                  <a:lnTo>
                    <a:pt x="3827510" y="37734"/>
                  </a:lnTo>
                  <a:lnTo>
                    <a:pt x="3786538" y="10122"/>
                  </a:lnTo>
                  <a:lnTo>
                    <a:pt x="3736340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99559" y="2716910"/>
              <a:ext cx="3865245" cy="1289050"/>
            </a:xfrm>
            <a:custGeom>
              <a:avLst/>
              <a:gdLst/>
              <a:ahLst/>
              <a:cxnLst/>
              <a:rect l="l" t="t" r="r" b="b"/>
              <a:pathLst>
                <a:path w="3865245" h="1289050">
                  <a:moveTo>
                    <a:pt x="0" y="128904"/>
                  </a:moveTo>
                  <a:lnTo>
                    <a:pt x="10122" y="78706"/>
                  </a:lnTo>
                  <a:lnTo>
                    <a:pt x="37734" y="37734"/>
                  </a:lnTo>
                  <a:lnTo>
                    <a:pt x="78706" y="10122"/>
                  </a:lnTo>
                  <a:lnTo>
                    <a:pt x="128904" y="0"/>
                  </a:lnTo>
                  <a:lnTo>
                    <a:pt x="3736340" y="0"/>
                  </a:lnTo>
                  <a:lnTo>
                    <a:pt x="3786538" y="10122"/>
                  </a:lnTo>
                  <a:lnTo>
                    <a:pt x="3827510" y="37734"/>
                  </a:lnTo>
                  <a:lnTo>
                    <a:pt x="3855122" y="78706"/>
                  </a:lnTo>
                  <a:lnTo>
                    <a:pt x="3865244" y="128904"/>
                  </a:lnTo>
                  <a:lnTo>
                    <a:pt x="3865244" y="1160018"/>
                  </a:lnTo>
                  <a:lnTo>
                    <a:pt x="3855122" y="1210163"/>
                  </a:lnTo>
                  <a:lnTo>
                    <a:pt x="3827510" y="1251140"/>
                  </a:lnTo>
                  <a:lnTo>
                    <a:pt x="3786538" y="1278782"/>
                  </a:lnTo>
                  <a:lnTo>
                    <a:pt x="3736340" y="1288922"/>
                  </a:lnTo>
                  <a:lnTo>
                    <a:pt x="128904" y="1288922"/>
                  </a:lnTo>
                  <a:lnTo>
                    <a:pt x="78706" y="1278782"/>
                  </a:lnTo>
                  <a:lnTo>
                    <a:pt x="37734" y="1251140"/>
                  </a:lnTo>
                  <a:lnTo>
                    <a:pt x="10122" y="1210163"/>
                  </a:lnTo>
                  <a:lnTo>
                    <a:pt x="0" y="1160018"/>
                  </a:lnTo>
                  <a:lnTo>
                    <a:pt x="0" y="12890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825111" y="2931159"/>
              <a:ext cx="3865245" cy="1289050"/>
            </a:xfrm>
            <a:custGeom>
              <a:avLst/>
              <a:gdLst/>
              <a:ahLst/>
              <a:cxnLst/>
              <a:rect l="l" t="t" r="r" b="b"/>
              <a:pathLst>
                <a:path w="3865245" h="1289050">
                  <a:moveTo>
                    <a:pt x="3736340" y="0"/>
                  </a:moveTo>
                  <a:lnTo>
                    <a:pt x="128904" y="0"/>
                  </a:lnTo>
                  <a:lnTo>
                    <a:pt x="78706" y="10122"/>
                  </a:lnTo>
                  <a:lnTo>
                    <a:pt x="37734" y="37734"/>
                  </a:lnTo>
                  <a:lnTo>
                    <a:pt x="10122" y="78706"/>
                  </a:lnTo>
                  <a:lnTo>
                    <a:pt x="0" y="128904"/>
                  </a:lnTo>
                  <a:lnTo>
                    <a:pt x="0" y="1160017"/>
                  </a:lnTo>
                  <a:lnTo>
                    <a:pt x="10122" y="1210163"/>
                  </a:lnTo>
                  <a:lnTo>
                    <a:pt x="37734" y="1251140"/>
                  </a:lnTo>
                  <a:lnTo>
                    <a:pt x="78706" y="1278782"/>
                  </a:lnTo>
                  <a:lnTo>
                    <a:pt x="128904" y="1288922"/>
                  </a:lnTo>
                  <a:lnTo>
                    <a:pt x="3736340" y="1288922"/>
                  </a:lnTo>
                  <a:lnTo>
                    <a:pt x="3786485" y="1278782"/>
                  </a:lnTo>
                  <a:lnTo>
                    <a:pt x="3827462" y="1251140"/>
                  </a:lnTo>
                  <a:lnTo>
                    <a:pt x="3855104" y="1210163"/>
                  </a:lnTo>
                  <a:lnTo>
                    <a:pt x="3865244" y="1160017"/>
                  </a:lnTo>
                  <a:lnTo>
                    <a:pt x="3865244" y="128904"/>
                  </a:lnTo>
                  <a:lnTo>
                    <a:pt x="3855104" y="78706"/>
                  </a:lnTo>
                  <a:lnTo>
                    <a:pt x="3827462" y="37734"/>
                  </a:lnTo>
                  <a:lnTo>
                    <a:pt x="3786485" y="10122"/>
                  </a:lnTo>
                  <a:lnTo>
                    <a:pt x="373634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825111" y="2931159"/>
              <a:ext cx="3865245" cy="1289050"/>
            </a:xfrm>
            <a:custGeom>
              <a:avLst/>
              <a:gdLst/>
              <a:ahLst/>
              <a:cxnLst/>
              <a:rect l="l" t="t" r="r" b="b"/>
              <a:pathLst>
                <a:path w="3865245" h="1289050">
                  <a:moveTo>
                    <a:pt x="0" y="128904"/>
                  </a:moveTo>
                  <a:lnTo>
                    <a:pt x="10122" y="78706"/>
                  </a:lnTo>
                  <a:lnTo>
                    <a:pt x="37734" y="37734"/>
                  </a:lnTo>
                  <a:lnTo>
                    <a:pt x="78706" y="10122"/>
                  </a:lnTo>
                  <a:lnTo>
                    <a:pt x="128904" y="0"/>
                  </a:lnTo>
                  <a:lnTo>
                    <a:pt x="3736340" y="0"/>
                  </a:lnTo>
                  <a:lnTo>
                    <a:pt x="3786485" y="10122"/>
                  </a:lnTo>
                  <a:lnTo>
                    <a:pt x="3827462" y="37734"/>
                  </a:lnTo>
                  <a:lnTo>
                    <a:pt x="3855104" y="78706"/>
                  </a:lnTo>
                  <a:lnTo>
                    <a:pt x="3865244" y="128904"/>
                  </a:lnTo>
                  <a:lnTo>
                    <a:pt x="3865244" y="1160017"/>
                  </a:lnTo>
                  <a:lnTo>
                    <a:pt x="3855104" y="1210163"/>
                  </a:lnTo>
                  <a:lnTo>
                    <a:pt x="3827462" y="1251140"/>
                  </a:lnTo>
                  <a:lnTo>
                    <a:pt x="3786485" y="1278782"/>
                  </a:lnTo>
                  <a:lnTo>
                    <a:pt x="3736340" y="1288922"/>
                  </a:lnTo>
                  <a:lnTo>
                    <a:pt x="128904" y="1288922"/>
                  </a:lnTo>
                  <a:lnTo>
                    <a:pt x="78706" y="1278782"/>
                  </a:lnTo>
                  <a:lnTo>
                    <a:pt x="37734" y="1251140"/>
                  </a:lnTo>
                  <a:lnTo>
                    <a:pt x="10122" y="1210163"/>
                  </a:lnTo>
                  <a:lnTo>
                    <a:pt x="0" y="1160017"/>
                  </a:lnTo>
                  <a:lnTo>
                    <a:pt x="0" y="128904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117719" y="3252927"/>
            <a:ext cx="328041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spc="-10" dirty="0">
                <a:latin typeface="Calibri"/>
                <a:cs typeface="Calibri"/>
              </a:rPr>
              <a:t>Новые</a:t>
            </a:r>
            <a:r>
              <a:rPr sz="3400" spc="-30" dirty="0">
                <a:latin typeface="Calibri"/>
                <a:cs typeface="Calibri"/>
              </a:rPr>
              <a:t> </a:t>
            </a:r>
            <a:r>
              <a:rPr sz="3400" spc="-10" dirty="0">
                <a:latin typeface="Calibri"/>
                <a:cs typeface="Calibri"/>
              </a:rPr>
              <a:t>умения</a:t>
            </a:r>
            <a:r>
              <a:rPr sz="3400" spc="-20" dirty="0">
                <a:latin typeface="Calibri"/>
                <a:cs typeface="Calibri"/>
              </a:rPr>
              <a:t> </a:t>
            </a:r>
            <a:r>
              <a:rPr sz="3400" spc="-10" dirty="0">
                <a:latin typeface="Calibri"/>
                <a:cs typeface="Calibri"/>
              </a:rPr>
              <a:t>ФГ</a:t>
            </a:r>
            <a:endParaRPr sz="3400">
              <a:latin typeface="Calibri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99638" y="1290955"/>
            <a:ext cx="9556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i="1" spc="-5" dirty="0">
                <a:solidFill>
                  <a:srgbClr val="006600"/>
                </a:solidFill>
                <a:latin typeface="Arial"/>
                <a:cs typeface="Arial"/>
              </a:rPr>
              <a:t>умения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43120" y="1342771"/>
            <a:ext cx="22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655" dirty="0">
                <a:latin typeface="Microsoft Sans Serif"/>
                <a:cs typeface="Microsoft Sans Serif"/>
              </a:rPr>
              <a:t>—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5089" y="1290955"/>
            <a:ext cx="2424430" cy="60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i="1" spc="-5" dirty="0">
                <a:solidFill>
                  <a:srgbClr val="006600"/>
                </a:solidFill>
                <a:latin typeface="Arial"/>
                <a:cs typeface="Arial"/>
              </a:rPr>
              <a:t>Метапредметные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Microsoft Sans Serif"/>
                <a:cs typeface="Microsoft Sans Serif"/>
              </a:rPr>
              <a:t>освоенные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24022" y="1597278"/>
            <a:ext cx="1645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Microsoft Sans Serif"/>
                <a:cs typeface="Microsoft Sans Serif"/>
              </a:rPr>
              <a:t>обучающимися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5089" y="1871548"/>
            <a:ext cx="310261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0375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у</a:t>
            </a:r>
            <a:r>
              <a:rPr sz="1800" spc="-10" dirty="0">
                <a:latin typeface="Microsoft Sans Serif"/>
                <a:cs typeface="Microsoft Sans Serif"/>
              </a:rPr>
              <a:t>ни</a:t>
            </a:r>
            <a:r>
              <a:rPr sz="1800" spc="-15" dirty="0">
                <a:latin typeface="Microsoft Sans Serif"/>
                <a:cs typeface="Microsoft Sans Serif"/>
              </a:rPr>
              <a:t>в</a:t>
            </a:r>
            <a:r>
              <a:rPr sz="1800" spc="-10" dirty="0">
                <a:latin typeface="Microsoft Sans Serif"/>
                <a:cs typeface="Microsoft Sans Serif"/>
              </a:rPr>
              <a:t>ер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-10" dirty="0">
                <a:latin typeface="Microsoft Sans Serif"/>
                <a:cs typeface="Microsoft Sans Serif"/>
              </a:rPr>
              <a:t>а</a:t>
            </a:r>
            <a:r>
              <a:rPr sz="1800" dirty="0">
                <a:latin typeface="Microsoft Sans Serif"/>
                <a:cs typeface="Microsoft Sans Serif"/>
              </a:rPr>
              <a:t>льн</a:t>
            </a:r>
            <a:r>
              <a:rPr sz="1800" spc="15" dirty="0">
                <a:latin typeface="Microsoft Sans Serif"/>
                <a:cs typeface="Microsoft Sans Serif"/>
              </a:rPr>
              <a:t>ы</a:t>
            </a:r>
            <a:r>
              <a:rPr sz="1800" dirty="0">
                <a:latin typeface="Microsoft Sans Serif"/>
                <a:cs typeface="Microsoft Sans Serif"/>
              </a:rPr>
              <a:t>е	</a:t>
            </a:r>
            <a:r>
              <a:rPr sz="1800" b="1" spc="-10" dirty="0">
                <a:latin typeface="Arial"/>
                <a:cs typeface="Arial"/>
              </a:rPr>
              <a:t>у</a:t>
            </a:r>
            <a:r>
              <a:rPr sz="1800" b="1" dirty="0">
                <a:latin typeface="Arial"/>
                <a:cs typeface="Arial"/>
              </a:rPr>
              <a:t>ч</a:t>
            </a:r>
            <a:r>
              <a:rPr sz="1800" b="1" spc="-35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бные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00094" y="1871548"/>
            <a:ext cx="106934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Microsoft Sans Serif"/>
                <a:cs typeface="Microsoft Sans Serif"/>
              </a:rPr>
              <a:t>действия,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5089" y="2146172"/>
            <a:ext cx="458597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Microsoft Sans Serif"/>
                <a:cs typeface="Microsoft Sans Serif"/>
              </a:rPr>
              <a:t>которые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направлены</a:t>
            </a:r>
            <a:r>
              <a:rPr sz="1800" spc="-5" dirty="0">
                <a:latin typeface="Microsoft Sans Serif"/>
                <a:cs typeface="Microsoft Sans Serif"/>
              </a:rPr>
              <a:t> на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приобретение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способности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14" dirty="0">
                <a:latin typeface="Microsoft Sans Serif"/>
                <a:cs typeface="Microsoft Sans Serif"/>
              </a:rPr>
              <a:t>к</a:t>
            </a:r>
            <a:r>
              <a:rPr sz="1800" spc="25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самостоятельному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усвоению</a:t>
            </a:r>
            <a:r>
              <a:rPr sz="1800" spc="-5" dirty="0">
                <a:latin typeface="Microsoft Sans Serif"/>
                <a:cs typeface="Microsoft Sans Serif"/>
              </a:rPr>
              <a:t> новых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знаний</a:t>
            </a:r>
            <a:r>
              <a:rPr sz="1800" spc="44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47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умений,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включая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организацию</a:t>
            </a:r>
            <a:r>
              <a:rPr sz="1800" spc="-15" dirty="0">
                <a:latin typeface="Microsoft Sans Serif"/>
                <a:cs typeface="Microsoft Sans Serif"/>
              </a:rPr>
              <a:t> самостоятельной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latin typeface="Arial"/>
                <a:cs typeface="Arial"/>
              </a:rPr>
              <a:t>учебной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деятельности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2768" y="4534915"/>
            <a:ext cx="217678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dirty="0">
                <a:solidFill>
                  <a:srgbClr val="006600"/>
                </a:solidFill>
                <a:latin typeface="Arial"/>
                <a:cs typeface="Arial"/>
              </a:rPr>
              <a:t>Функциональная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35910" y="4534915"/>
            <a:ext cx="55003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10435" algn="l"/>
                <a:tab pos="2807970" algn="l"/>
                <a:tab pos="4508500" algn="l"/>
              </a:tabLst>
            </a:pPr>
            <a:r>
              <a:rPr sz="2000" b="1" i="1" dirty="0">
                <a:solidFill>
                  <a:srgbClr val="006600"/>
                </a:solidFill>
                <a:latin typeface="Arial"/>
                <a:cs typeface="Arial"/>
              </a:rPr>
              <a:t>грамотность	</a:t>
            </a:r>
            <a:r>
              <a:rPr sz="1800" spc="745" dirty="0">
                <a:latin typeface="Microsoft Sans Serif"/>
                <a:cs typeface="Microsoft Sans Serif"/>
              </a:rPr>
              <a:t>—	</a:t>
            </a:r>
            <a:r>
              <a:rPr sz="1800" spc="-5" dirty="0">
                <a:latin typeface="Microsoft Sans Serif"/>
                <a:cs typeface="Microsoft Sans Serif"/>
              </a:rPr>
              <a:t>способность	</a:t>
            </a:r>
            <a:r>
              <a:rPr sz="1800" spc="-25" dirty="0">
                <a:latin typeface="Microsoft Sans Serif"/>
                <a:cs typeface="Microsoft Sans Serif"/>
              </a:rPr>
              <a:t>человека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2768" y="4841240"/>
            <a:ext cx="8033384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Arial"/>
                <a:cs typeface="Arial"/>
              </a:rPr>
              <a:t>использовать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приобретаемые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течение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жизни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b="1" spc="-5" dirty="0">
                <a:latin typeface="Arial"/>
                <a:cs typeface="Arial"/>
              </a:rPr>
              <a:t>знания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для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решения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широкого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диапазона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b="1" dirty="0">
                <a:latin typeface="Arial"/>
                <a:cs typeface="Arial"/>
              </a:rPr>
              <a:t>жизненных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задач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в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различных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сферах 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человеческой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деятельности,</a:t>
            </a:r>
            <a:r>
              <a:rPr sz="1800" b="1" spc="6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общения</a:t>
            </a:r>
            <a:r>
              <a:rPr sz="1800" b="1" spc="4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социальных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отношений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92725" y="1173099"/>
            <a:ext cx="2881376" cy="288290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991739" y="253111"/>
            <a:ext cx="31610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Сравним</a:t>
            </a:r>
            <a:r>
              <a:rPr spc="-30" dirty="0"/>
              <a:t> </a:t>
            </a:r>
            <a:r>
              <a:rPr spc="-10" dirty="0"/>
              <a:t>понятия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20614" y="2507361"/>
            <a:ext cx="307784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75030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Умения </a:t>
            </a:r>
            <a:r>
              <a:rPr spc="-25" dirty="0"/>
              <a:t> </a:t>
            </a:r>
            <a:r>
              <a:rPr spc="-40" dirty="0"/>
              <a:t>фу</a:t>
            </a:r>
            <a:r>
              <a:rPr spc="-5" dirty="0"/>
              <a:t>н</a:t>
            </a:r>
            <a:r>
              <a:rPr dirty="0"/>
              <a:t>к</a:t>
            </a:r>
            <a:r>
              <a:rPr spc="-5" dirty="0"/>
              <a:t>ци</a:t>
            </a:r>
            <a:r>
              <a:rPr spc="-20" dirty="0"/>
              <a:t>о</a:t>
            </a:r>
            <a:r>
              <a:rPr spc="-5" dirty="0"/>
              <a:t>н</a:t>
            </a:r>
            <a:r>
              <a:rPr dirty="0"/>
              <a:t>а</a:t>
            </a:r>
            <a:r>
              <a:rPr spc="-10" dirty="0"/>
              <a:t>ль</a:t>
            </a:r>
            <a:r>
              <a:rPr dirty="0"/>
              <a:t>н</a:t>
            </a:r>
            <a:r>
              <a:rPr spc="-5" dirty="0"/>
              <a:t>ой</a:t>
            </a:r>
          </a:p>
          <a:p>
            <a:pPr marL="429895">
              <a:lnSpc>
                <a:spcPct val="100000"/>
              </a:lnSpc>
            </a:pPr>
            <a:r>
              <a:rPr spc="-20" dirty="0"/>
              <a:t>грамотности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3864" y="2721305"/>
            <a:ext cx="30861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97890" marR="5080" indent="-885825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М</a:t>
            </a:r>
            <a:r>
              <a:rPr sz="2800" b="1" spc="-40" dirty="0">
                <a:solidFill>
                  <a:srgbClr val="006600"/>
                </a:solidFill>
                <a:latin typeface="Arial"/>
                <a:cs typeface="Arial"/>
              </a:rPr>
              <a:t>е</a:t>
            </a:r>
            <a:r>
              <a:rPr sz="2800" b="1" spc="-45" dirty="0">
                <a:solidFill>
                  <a:srgbClr val="006600"/>
                </a:solidFill>
                <a:latin typeface="Arial"/>
                <a:cs typeface="Arial"/>
              </a:rPr>
              <a:t>т</a:t>
            </a:r>
            <a:r>
              <a:rPr sz="2800" b="1" spc="-10" dirty="0">
                <a:solidFill>
                  <a:srgbClr val="006600"/>
                </a:solidFill>
                <a:latin typeface="Arial"/>
                <a:cs typeface="Arial"/>
              </a:rPr>
              <a:t>апре</a:t>
            </a:r>
            <a:r>
              <a:rPr sz="2800" b="1" spc="5" dirty="0">
                <a:solidFill>
                  <a:srgbClr val="006600"/>
                </a:solidFill>
                <a:latin typeface="Arial"/>
                <a:cs typeface="Arial"/>
              </a:rPr>
              <a:t>д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м</a:t>
            </a:r>
            <a:r>
              <a:rPr sz="2800" b="1" spc="-35" dirty="0">
                <a:solidFill>
                  <a:srgbClr val="006600"/>
                </a:solidFill>
                <a:latin typeface="Arial"/>
                <a:cs typeface="Arial"/>
              </a:rPr>
              <a:t>е</a:t>
            </a:r>
            <a:r>
              <a:rPr sz="2800" b="1" spc="-5" dirty="0">
                <a:solidFill>
                  <a:srgbClr val="006600"/>
                </a:solidFill>
                <a:latin typeface="Arial"/>
                <a:cs typeface="Arial"/>
              </a:rPr>
              <a:t>тные  </a:t>
            </a:r>
            <a:r>
              <a:rPr sz="2800" b="1" spc="-15" dirty="0">
                <a:solidFill>
                  <a:srgbClr val="006600"/>
                </a:solidFill>
                <a:latin typeface="Arial"/>
                <a:cs typeface="Arial"/>
              </a:rPr>
              <a:t>умения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097401" y="2903601"/>
            <a:ext cx="1033780" cy="530225"/>
            <a:chOff x="4097401" y="2903601"/>
            <a:chExt cx="1033780" cy="530225"/>
          </a:xfrm>
        </p:grpSpPr>
        <p:sp>
          <p:nvSpPr>
            <p:cNvPr id="5" name="object 5"/>
            <p:cNvSpPr/>
            <p:nvPr/>
          </p:nvSpPr>
          <p:spPr>
            <a:xfrm>
              <a:off x="4110101" y="2916301"/>
              <a:ext cx="1008380" cy="504825"/>
            </a:xfrm>
            <a:custGeom>
              <a:avLst/>
              <a:gdLst/>
              <a:ahLst/>
              <a:cxnLst/>
              <a:rect l="l" t="t" r="r" b="b"/>
              <a:pathLst>
                <a:path w="1008379" h="504825">
                  <a:moveTo>
                    <a:pt x="755650" y="0"/>
                  </a:moveTo>
                  <a:lnTo>
                    <a:pt x="755650" y="126111"/>
                  </a:lnTo>
                  <a:lnTo>
                    <a:pt x="0" y="126111"/>
                  </a:lnTo>
                  <a:lnTo>
                    <a:pt x="0" y="378587"/>
                  </a:lnTo>
                  <a:lnTo>
                    <a:pt x="755650" y="378587"/>
                  </a:lnTo>
                  <a:lnTo>
                    <a:pt x="755650" y="504825"/>
                  </a:lnTo>
                  <a:lnTo>
                    <a:pt x="1007999" y="252349"/>
                  </a:lnTo>
                  <a:lnTo>
                    <a:pt x="755650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10101" y="2916301"/>
              <a:ext cx="1008380" cy="504825"/>
            </a:xfrm>
            <a:custGeom>
              <a:avLst/>
              <a:gdLst/>
              <a:ahLst/>
              <a:cxnLst/>
              <a:rect l="l" t="t" r="r" b="b"/>
              <a:pathLst>
                <a:path w="1008379" h="504825">
                  <a:moveTo>
                    <a:pt x="0" y="126111"/>
                  </a:moveTo>
                  <a:lnTo>
                    <a:pt x="755650" y="126111"/>
                  </a:lnTo>
                  <a:lnTo>
                    <a:pt x="755650" y="0"/>
                  </a:lnTo>
                  <a:lnTo>
                    <a:pt x="1007999" y="252349"/>
                  </a:lnTo>
                  <a:lnTo>
                    <a:pt x="755650" y="504825"/>
                  </a:lnTo>
                  <a:lnTo>
                    <a:pt x="755650" y="378587"/>
                  </a:lnTo>
                  <a:lnTo>
                    <a:pt x="0" y="378587"/>
                  </a:lnTo>
                  <a:lnTo>
                    <a:pt x="0" y="126111"/>
                  </a:lnTo>
                  <a:close/>
                </a:path>
              </a:pathLst>
            </a:custGeom>
            <a:ln w="254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2759075" y="536575"/>
            <a:ext cx="3986529" cy="1917700"/>
            <a:chOff x="2759075" y="536575"/>
            <a:chExt cx="3986529" cy="1917700"/>
          </a:xfrm>
        </p:grpSpPr>
        <p:sp>
          <p:nvSpPr>
            <p:cNvPr id="8" name="object 8"/>
            <p:cNvSpPr/>
            <p:nvPr/>
          </p:nvSpPr>
          <p:spPr>
            <a:xfrm>
              <a:off x="2771775" y="549275"/>
              <a:ext cx="3961129" cy="1892300"/>
            </a:xfrm>
            <a:custGeom>
              <a:avLst/>
              <a:gdLst/>
              <a:ahLst/>
              <a:cxnLst/>
              <a:rect l="l" t="t" r="r" b="b"/>
              <a:pathLst>
                <a:path w="3961129" h="1892300">
                  <a:moveTo>
                    <a:pt x="1980438" y="0"/>
                  </a:moveTo>
                  <a:lnTo>
                    <a:pt x="1916345" y="486"/>
                  </a:lnTo>
                  <a:lnTo>
                    <a:pt x="1852760" y="1934"/>
                  </a:lnTo>
                  <a:lnTo>
                    <a:pt x="1789715" y="4330"/>
                  </a:lnTo>
                  <a:lnTo>
                    <a:pt x="1727239" y="7659"/>
                  </a:lnTo>
                  <a:lnTo>
                    <a:pt x="1665364" y="11907"/>
                  </a:lnTo>
                  <a:lnTo>
                    <a:pt x="1604120" y="17058"/>
                  </a:lnTo>
                  <a:lnTo>
                    <a:pt x="1543538" y="23098"/>
                  </a:lnTo>
                  <a:lnTo>
                    <a:pt x="1483648" y="30012"/>
                  </a:lnTo>
                  <a:lnTo>
                    <a:pt x="1424483" y="37786"/>
                  </a:lnTo>
                  <a:lnTo>
                    <a:pt x="1366071" y="46405"/>
                  </a:lnTo>
                  <a:lnTo>
                    <a:pt x="1308444" y="55854"/>
                  </a:lnTo>
                  <a:lnTo>
                    <a:pt x="1251634" y="66119"/>
                  </a:lnTo>
                  <a:lnTo>
                    <a:pt x="1195669" y="77185"/>
                  </a:lnTo>
                  <a:lnTo>
                    <a:pt x="1140582" y="89037"/>
                  </a:lnTo>
                  <a:lnTo>
                    <a:pt x="1086403" y="101660"/>
                  </a:lnTo>
                  <a:lnTo>
                    <a:pt x="1033162" y="115041"/>
                  </a:lnTo>
                  <a:lnTo>
                    <a:pt x="980891" y="129163"/>
                  </a:lnTo>
                  <a:lnTo>
                    <a:pt x="929620" y="144013"/>
                  </a:lnTo>
                  <a:lnTo>
                    <a:pt x="879380" y="159576"/>
                  </a:lnTo>
                  <a:lnTo>
                    <a:pt x="830202" y="175837"/>
                  </a:lnTo>
                  <a:lnTo>
                    <a:pt x="782116" y="192782"/>
                  </a:lnTo>
                  <a:lnTo>
                    <a:pt x="735153" y="210395"/>
                  </a:lnTo>
                  <a:lnTo>
                    <a:pt x="689344" y="228663"/>
                  </a:lnTo>
                  <a:lnTo>
                    <a:pt x="644720" y="247570"/>
                  </a:lnTo>
                  <a:lnTo>
                    <a:pt x="601311" y="267102"/>
                  </a:lnTo>
                  <a:lnTo>
                    <a:pt x="559148" y="287244"/>
                  </a:lnTo>
                  <a:lnTo>
                    <a:pt x="518262" y="307981"/>
                  </a:lnTo>
                  <a:lnTo>
                    <a:pt x="478684" y="329300"/>
                  </a:lnTo>
                  <a:lnTo>
                    <a:pt x="440444" y="351184"/>
                  </a:lnTo>
                  <a:lnTo>
                    <a:pt x="403574" y="373619"/>
                  </a:lnTo>
                  <a:lnTo>
                    <a:pt x="368103" y="396592"/>
                  </a:lnTo>
                  <a:lnTo>
                    <a:pt x="334062" y="420086"/>
                  </a:lnTo>
                  <a:lnTo>
                    <a:pt x="301483" y="444088"/>
                  </a:lnTo>
                  <a:lnTo>
                    <a:pt x="270397" y="468582"/>
                  </a:lnTo>
                  <a:lnTo>
                    <a:pt x="240833" y="493555"/>
                  </a:lnTo>
                  <a:lnTo>
                    <a:pt x="186396" y="544875"/>
                  </a:lnTo>
                  <a:lnTo>
                    <a:pt x="138420" y="597932"/>
                  </a:lnTo>
                  <a:lnTo>
                    <a:pt x="97149" y="652607"/>
                  </a:lnTo>
                  <a:lnTo>
                    <a:pt x="62831" y="708783"/>
                  </a:lnTo>
                  <a:lnTo>
                    <a:pt x="35711" y="766342"/>
                  </a:lnTo>
                  <a:lnTo>
                    <a:pt x="16035" y="825168"/>
                  </a:lnTo>
                  <a:lnTo>
                    <a:pt x="4049" y="885143"/>
                  </a:lnTo>
                  <a:lnTo>
                    <a:pt x="0" y="946150"/>
                  </a:lnTo>
                  <a:lnTo>
                    <a:pt x="1017" y="976774"/>
                  </a:lnTo>
                  <a:lnTo>
                    <a:pt x="9066" y="1037280"/>
                  </a:lnTo>
                  <a:lnTo>
                    <a:pt x="24927" y="1096695"/>
                  </a:lnTo>
                  <a:lnTo>
                    <a:pt x="48356" y="1154902"/>
                  </a:lnTo>
                  <a:lnTo>
                    <a:pt x="79106" y="1211785"/>
                  </a:lnTo>
                  <a:lnTo>
                    <a:pt x="116931" y="1267225"/>
                  </a:lnTo>
                  <a:lnTo>
                    <a:pt x="161585" y="1321105"/>
                  </a:lnTo>
                  <a:lnTo>
                    <a:pt x="212822" y="1373308"/>
                  </a:lnTo>
                  <a:lnTo>
                    <a:pt x="270397" y="1423717"/>
                  </a:lnTo>
                  <a:lnTo>
                    <a:pt x="301483" y="1448211"/>
                  </a:lnTo>
                  <a:lnTo>
                    <a:pt x="334062" y="1472213"/>
                  </a:lnTo>
                  <a:lnTo>
                    <a:pt x="368103" y="1495707"/>
                  </a:lnTo>
                  <a:lnTo>
                    <a:pt x="403574" y="1518680"/>
                  </a:lnTo>
                  <a:lnTo>
                    <a:pt x="440444" y="1541115"/>
                  </a:lnTo>
                  <a:lnTo>
                    <a:pt x="478684" y="1562999"/>
                  </a:lnTo>
                  <a:lnTo>
                    <a:pt x="518262" y="1584318"/>
                  </a:lnTo>
                  <a:lnTo>
                    <a:pt x="559148" y="1605055"/>
                  </a:lnTo>
                  <a:lnTo>
                    <a:pt x="601311" y="1625197"/>
                  </a:lnTo>
                  <a:lnTo>
                    <a:pt x="644720" y="1644729"/>
                  </a:lnTo>
                  <a:lnTo>
                    <a:pt x="689344" y="1663636"/>
                  </a:lnTo>
                  <a:lnTo>
                    <a:pt x="735153" y="1681904"/>
                  </a:lnTo>
                  <a:lnTo>
                    <a:pt x="782116" y="1699517"/>
                  </a:lnTo>
                  <a:lnTo>
                    <a:pt x="830202" y="1716462"/>
                  </a:lnTo>
                  <a:lnTo>
                    <a:pt x="879380" y="1732723"/>
                  </a:lnTo>
                  <a:lnTo>
                    <a:pt x="929620" y="1748286"/>
                  </a:lnTo>
                  <a:lnTo>
                    <a:pt x="980891" y="1763136"/>
                  </a:lnTo>
                  <a:lnTo>
                    <a:pt x="1033162" y="1777258"/>
                  </a:lnTo>
                  <a:lnTo>
                    <a:pt x="1086403" y="1790639"/>
                  </a:lnTo>
                  <a:lnTo>
                    <a:pt x="1140582" y="1803262"/>
                  </a:lnTo>
                  <a:lnTo>
                    <a:pt x="1195669" y="1815114"/>
                  </a:lnTo>
                  <a:lnTo>
                    <a:pt x="1251634" y="1826180"/>
                  </a:lnTo>
                  <a:lnTo>
                    <a:pt x="1308444" y="1836445"/>
                  </a:lnTo>
                  <a:lnTo>
                    <a:pt x="1366071" y="1845894"/>
                  </a:lnTo>
                  <a:lnTo>
                    <a:pt x="1424483" y="1854513"/>
                  </a:lnTo>
                  <a:lnTo>
                    <a:pt x="1483648" y="1862287"/>
                  </a:lnTo>
                  <a:lnTo>
                    <a:pt x="1543538" y="1869201"/>
                  </a:lnTo>
                  <a:lnTo>
                    <a:pt x="1604120" y="1875241"/>
                  </a:lnTo>
                  <a:lnTo>
                    <a:pt x="1665364" y="1880392"/>
                  </a:lnTo>
                  <a:lnTo>
                    <a:pt x="1727239" y="1884640"/>
                  </a:lnTo>
                  <a:lnTo>
                    <a:pt x="1789715" y="1887969"/>
                  </a:lnTo>
                  <a:lnTo>
                    <a:pt x="1852760" y="1890365"/>
                  </a:lnTo>
                  <a:lnTo>
                    <a:pt x="1916345" y="1891813"/>
                  </a:lnTo>
                  <a:lnTo>
                    <a:pt x="1980438" y="1892300"/>
                  </a:lnTo>
                  <a:lnTo>
                    <a:pt x="2044530" y="1891813"/>
                  </a:lnTo>
                  <a:lnTo>
                    <a:pt x="2108115" y="1890365"/>
                  </a:lnTo>
                  <a:lnTo>
                    <a:pt x="2171160" y="1887969"/>
                  </a:lnTo>
                  <a:lnTo>
                    <a:pt x="2233636" y="1884640"/>
                  </a:lnTo>
                  <a:lnTo>
                    <a:pt x="2295511" y="1880392"/>
                  </a:lnTo>
                  <a:lnTo>
                    <a:pt x="2356755" y="1875241"/>
                  </a:lnTo>
                  <a:lnTo>
                    <a:pt x="2417337" y="1869201"/>
                  </a:lnTo>
                  <a:lnTo>
                    <a:pt x="2477227" y="1862287"/>
                  </a:lnTo>
                  <a:lnTo>
                    <a:pt x="2536392" y="1854513"/>
                  </a:lnTo>
                  <a:lnTo>
                    <a:pt x="2594804" y="1845894"/>
                  </a:lnTo>
                  <a:lnTo>
                    <a:pt x="2652431" y="1836445"/>
                  </a:lnTo>
                  <a:lnTo>
                    <a:pt x="2709241" y="1826180"/>
                  </a:lnTo>
                  <a:lnTo>
                    <a:pt x="2765206" y="1815114"/>
                  </a:lnTo>
                  <a:lnTo>
                    <a:pt x="2820293" y="1803262"/>
                  </a:lnTo>
                  <a:lnTo>
                    <a:pt x="2874472" y="1790639"/>
                  </a:lnTo>
                  <a:lnTo>
                    <a:pt x="2927713" y="1777258"/>
                  </a:lnTo>
                  <a:lnTo>
                    <a:pt x="2979984" y="1763136"/>
                  </a:lnTo>
                  <a:lnTo>
                    <a:pt x="3031255" y="1748286"/>
                  </a:lnTo>
                  <a:lnTo>
                    <a:pt x="3081495" y="1732723"/>
                  </a:lnTo>
                  <a:lnTo>
                    <a:pt x="3130673" y="1716462"/>
                  </a:lnTo>
                  <a:lnTo>
                    <a:pt x="3178759" y="1699517"/>
                  </a:lnTo>
                  <a:lnTo>
                    <a:pt x="3225722" y="1681904"/>
                  </a:lnTo>
                  <a:lnTo>
                    <a:pt x="3271531" y="1663636"/>
                  </a:lnTo>
                  <a:lnTo>
                    <a:pt x="3316155" y="1644729"/>
                  </a:lnTo>
                  <a:lnTo>
                    <a:pt x="3359564" y="1625197"/>
                  </a:lnTo>
                  <a:lnTo>
                    <a:pt x="3401727" y="1605055"/>
                  </a:lnTo>
                  <a:lnTo>
                    <a:pt x="3442613" y="1584318"/>
                  </a:lnTo>
                  <a:lnTo>
                    <a:pt x="3482191" y="1562999"/>
                  </a:lnTo>
                  <a:lnTo>
                    <a:pt x="3520431" y="1541115"/>
                  </a:lnTo>
                  <a:lnTo>
                    <a:pt x="3557301" y="1518680"/>
                  </a:lnTo>
                  <a:lnTo>
                    <a:pt x="3592772" y="1495707"/>
                  </a:lnTo>
                  <a:lnTo>
                    <a:pt x="3626813" y="1472213"/>
                  </a:lnTo>
                  <a:lnTo>
                    <a:pt x="3659392" y="1448211"/>
                  </a:lnTo>
                  <a:lnTo>
                    <a:pt x="3690478" y="1423717"/>
                  </a:lnTo>
                  <a:lnTo>
                    <a:pt x="3720042" y="1398744"/>
                  </a:lnTo>
                  <a:lnTo>
                    <a:pt x="3774479" y="1347424"/>
                  </a:lnTo>
                  <a:lnTo>
                    <a:pt x="3822455" y="1294367"/>
                  </a:lnTo>
                  <a:lnTo>
                    <a:pt x="3863726" y="1239692"/>
                  </a:lnTo>
                  <a:lnTo>
                    <a:pt x="3898044" y="1183516"/>
                  </a:lnTo>
                  <a:lnTo>
                    <a:pt x="3925164" y="1125957"/>
                  </a:lnTo>
                  <a:lnTo>
                    <a:pt x="3944840" y="1067131"/>
                  </a:lnTo>
                  <a:lnTo>
                    <a:pt x="3956826" y="1007156"/>
                  </a:lnTo>
                  <a:lnTo>
                    <a:pt x="3960876" y="946150"/>
                  </a:lnTo>
                  <a:lnTo>
                    <a:pt x="3959858" y="915525"/>
                  </a:lnTo>
                  <a:lnTo>
                    <a:pt x="3951809" y="855019"/>
                  </a:lnTo>
                  <a:lnTo>
                    <a:pt x="3935948" y="795604"/>
                  </a:lnTo>
                  <a:lnTo>
                    <a:pt x="3912519" y="737397"/>
                  </a:lnTo>
                  <a:lnTo>
                    <a:pt x="3881769" y="680514"/>
                  </a:lnTo>
                  <a:lnTo>
                    <a:pt x="3843944" y="625074"/>
                  </a:lnTo>
                  <a:lnTo>
                    <a:pt x="3799290" y="571194"/>
                  </a:lnTo>
                  <a:lnTo>
                    <a:pt x="3748053" y="518991"/>
                  </a:lnTo>
                  <a:lnTo>
                    <a:pt x="3690478" y="468582"/>
                  </a:lnTo>
                  <a:lnTo>
                    <a:pt x="3659392" y="444088"/>
                  </a:lnTo>
                  <a:lnTo>
                    <a:pt x="3626813" y="420086"/>
                  </a:lnTo>
                  <a:lnTo>
                    <a:pt x="3592772" y="396592"/>
                  </a:lnTo>
                  <a:lnTo>
                    <a:pt x="3557301" y="373619"/>
                  </a:lnTo>
                  <a:lnTo>
                    <a:pt x="3520431" y="351184"/>
                  </a:lnTo>
                  <a:lnTo>
                    <a:pt x="3482191" y="329300"/>
                  </a:lnTo>
                  <a:lnTo>
                    <a:pt x="3442613" y="307981"/>
                  </a:lnTo>
                  <a:lnTo>
                    <a:pt x="3401727" y="287244"/>
                  </a:lnTo>
                  <a:lnTo>
                    <a:pt x="3359564" y="267102"/>
                  </a:lnTo>
                  <a:lnTo>
                    <a:pt x="3316155" y="247570"/>
                  </a:lnTo>
                  <a:lnTo>
                    <a:pt x="3271531" y="228663"/>
                  </a:lnTo>
                  <a:lnTo>
                    <a:pt x="3225722" y="210395"/>
                  </a:lnTo>
                  <a:lnTo>
                    <a:pt x="3178759" y="192782"/>
                  </a:lnTo>
                  <a:lnTo>
                    <a:pt x="3130673" y="175837"/>
                  </a:lnTo>
                  <a:lnTo>
                    <a:pt x="3081495" y="159576"/>
                  </a:lnTo>
                  <a:lnTo>
                    <a:pt x="3031255" y="144013"/>
                  </a:lnTo>
                  <a:lnTo>
                    <a:pt x="2979984" y="129163"/>
                  </a:lnTo>
                  <a:lnTo>
                    <a:pt x="2927713" y="115041"/>
                  </a:lnTo>
                  <a:lnTo>
                    <a:pt x="2874472" y="101660"/>
                  </a:lnTo>
                  <a:lnTo>
                    <a:pt x="2820293" y="89037"/>
                  </a:lnTo>
                  <a:lnTo>
                    <a:pt x="2765206" y="77185"/>
                  </a:lnTo>
                  <a:lnTo>
                    <a:pt x="2709241" y="66119"/>
                  </a:lnTo>
                  <a:lnTo>
                    <a:pt x="2652431" y="55854"/>
                  </a:lnTo>
                  <a:lnTo>
                    <a:pt x="2594804" y="46405"/>
                  </a:lnTo>
                  <a:lnTo>
                    <a:pt x="2536392" y="37786"/>
                  </a:lnTo>
                  <a:lnTo>
                    <a:pt x="2477227" y="30012"/>
                  </a:lnTo>
                  <a:lnTo>
                    <a:pt x="2417337" y="23098"/>
                  </a:lnTo>
                  <a:lnTo>
                    <a:pt x="2356755" y="17058"/>
                  </a:lnTo>
                  <a:lnTo>
                    <a:pt x="2295511" y="11907"/>
                  </a:lnTo>
                  <a:lnTo>
                    <a:pt x="2233636" y="7659"/>
                  </a:lnTo>
                  <a:lnTo>
                    <a:pt x="2171160" y="4330"/>
                  </a:lnTo>
                  <a:lnTo>
                    <a:pt x="2108115" y="1934"/>
                  </a:lnTo>
                  <a:lnTo>
                    <a:pt x="2044530" y="486"/>
                  </a:lnTo>
                  <a:lnTo>
                    <a:pt x="1980438" y="0"/>
                  </a:lnTo>
                  <a:close/>
                </a:path>
              </a:pathLst>
            </a:custGeom>
            <a:solidFill>
              <a:srgbClr val="92B0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71775" y="549275"/>
              <a:ext cx="3961129" cy="1892300"/>
            </a:xfrm>
            <a:custGeom>
              <a:avLst/>
              <a:gdLst/>
              <a:ahLst/>
              <a:cxnLst/>
              <a:rect l="l" t="t" r="r" b="b"/>
              <a:pathLst>
                <a:path w="3961129" h="1892300">
                  <a:moveTo>
                    <a:pt x="0" y="946150"/>
                  </a:moveTo>
                  <a:lnTo>
                    <a:pt x="4049" y="885143"/>
                  </a:lnTo>
                  <a:lnTo>
                    <a:pt x="16035" y="825168"/>
                  </a:lnTo>
                  <a:lnTo>
                    <a:pt x="35711" y="766342"/>
                  </a:lnTo>
                  <a:lnTo>
                    <a:pt x="62831" y="708783"/>
                  </a:lnTo>
                  <a:lnTo>
                    <a:pt x="97149" y="652607"/>
                  </a:lnTo>
                  <a:lnTo>
                    <a:pt x="138420" y="597932"/>
                  </a:lnTo>
                  <a:lnTo>
                    <a:pt x="186396" y="544875"/>
                  </a:lnTo>
                  <a:lnTo>
                    <a:pt x="240833" y="493555"/>
                  </a:lnTo>
                  <a:lnTo>
                    <a:pt x="270397" y="468582"/>
                  </a:lnTo>
                  <a:lnTo>
                    <a:pt x="301483" y="444088"/>
                  </a:lnTo>
                  <a:lnTo>
                    <a:pt x="334062" y="420086"/>
                  </a:lnTo>
                  <a:lnTo>
                    <a:pt x="368103" y="396592"/>
                  </a:lnTo>
                  <a:lnTo>
                    <a:pt x="403574" y="373619"/>
                  </a:lnTo>
                  <a:lnTo>
                    <a:pt x="440444" y="351184"/>
                  </a:lnTo>
                  <a:lnTo>
                    <a:pt x="478684" y="329300"/>
                  </a:lnTo>
                  <a:lnTo>
                    <a:pt x="518262" y="307981"/>
                  </a:lnTo>
                  <a:lnTo>
                    <a:pt x="559148" y="287244"/>
                  </a:lnTo>
                  <a:lnTo>
                    <a:pt x="601311" y="267102"/>
                  </a:lnTo>
                  <a:lnTo>
                    <a:pt x="644720" y="247570"/>
                  </a:lnTo>
                  <a:lnTo>
                    <a:pt x="689344" y="228663"/>
                  </a:lnTo>
                  <a:lnTo>
                    <a:pt x="735153" y="210395"/>
                  </a:lnTo>
                  <a:lnTo>
                    <a:pt x="782116" y="192782"/>
                  </a:lnTo>
                  <a:lnTo>
                    <a:pt x="830202" y="175837"/>
                  </a:lnTo>
                  <a:lnTo>
                    <a:pt x="879380" y="159576"/>
                  </a:lnTo>
                  <a:lnTo>
                    <a:pt x="929620" y="144013"/>
                  </a:lnTo>
                  <a:lnTo>
                    <a:pt x="980891" y="129163"/>
                  </a:lnTo>
                  <a:lnTo>
                    <a:pt x="1033162" y="115041"/>
                  </a:lnTo>
                  <a:lnTo>
                    <a:pt x="1086403" y="101660"/>
                  </a:lnTo>
                  <a:lnTo>
                    <a:pt x="1140582" y="89037"/>
                  </a:lnTo>
                  <a:lnTo>
                    <a:pt x="1195669" y="77185"/>
                  </a:lnTo>
                  <a:lnTo>
                    <a:pt x="1251634" y="66119"/>
                  </a:lnTo>
                  <a:lnTo>
                    <a:pt x="1308444" y="55854"/>
                  </a:lnTo>
                  <a:lnTo>
                    <a:pt x="1366071" y="46405"/>
                  </a:lnTo>
                  <a:lnTo>
                    <a:pt x="1424483" y="37786"/>
                  </a:lnTo>
                  <a:lnTo>
                    <a:pt x="1483648" y="30012"/>
                  </a:lnTo>
                  <a:lnTo>
                    <a:pt x="1543538" y="23098"/>
                  </a:lnTo>
                  <a:lnTo>
                    <a:pt x="1604120" y="17058"/>
                  </a:lnTo>
                  <a:lnTo>
                    <a:pt x="1665364" y="11907"/>
                  </a:lnTo>
                  <a:lnTo>
                    <a:pt x="1727239" y="7659"/>
                  </a:lnTo>
                  <a:lnTo>
                    <a:pt x="1789715" y="4330"/>
                  </a:lnTo>
                  <a:lnTo>
                    <a:pt x="1852760" y="1934"/>
                  </a:lnTo>
                  <a:lnTo>
                    <a:pt x="1916345" y="486"/>
                  </a:lnTo>
                  <a:lnTo>
                    <a:pt x="1980438" y="0"/>
                  </a:lnTo>
                  <a:lnTo>
                    <a:pt x="2044530" y="486"/>
                  </a:lnTo>
                  <a:lnTo>
                    <a:pt x="2108115" y="1934"/>
                  </a:lnTo>
                  <a:lnTo>
                    <a:pt x="2171160" y="4330"/>
                  </a:lnTo>
                  <a:lnTo>
                    <a:pt x="2233636" y="7659"/>
                  </a:lnTo>
                  <a:lnTo>
                    <a:pt x="2295511" y="11907"/>
                  </a:lnTo>
                  <a:lnTo>
                    <a:pt x="2356755" y="17058"/>
                  </a:lnTo>
                  <a:lnTo>
                    <a:pt x="2417337" y="23098"/>
                  </a:lnTo>
                  <a:lnTo>
                    <a:pt x="2477227" y="30012"/>
                  </a:lnTo>
                  <a:lnTo>
                    <a:pt x="2536392" y="37786"/>
                  </a:lnTo>
                  <a:lnTo>
                    <a:pt x="2594804" y="46405"/>
                  </a:lnTo>
                  <a:lnTo>
                    <a:pt x="2652431" y="55854"/>
                  </a:lnTo>
                  <a:lnTo>
                    <a:pt x="2709241" y="66119"/>
                  </a:lnTo>
                  <a:lnTo>
                    <a:pt x="2765206" y="77185"/>
                  </a:lnTo>
                  <a:lnTo>
                    <a:pt x="2820293" y="89037"/>
                  </a:lnTo>
                  <a:lnTo>
                    <a:pt x="2874472" y="101660"/>
                  </a:lnTo>
                  <a:lnTo>
                    <a:pt x="2927713" y="115041"/>
                  </a:lnTo>
                  <a:lnTo>
                    <a:pt x="2979984" y="129163"/>
                  </a:lnTo>
                  <a:lnTo>
                    <a:pt x="3031255" y="144013"/>
                  </a:lnTo>
                  <a:lnTo>
                    <a:pt x="3081495" y="159576"/>
                  </a:lnTo>
                  <a:lnTo>
                    <a:pt x="3130673" y="175837"/>
                  </a:lnTo>
                  <a:lnTo>
                    <a:pt x="3178759" y="192782"/>
                  </a:lnTo>
                  <a:lnTo>
                    <a:pt x="3225722" y="210395"/>
                  </a:lnTo>
                  <a:lnTo>
                    <a:pt x="3271531" y="228663"/>
                  </a:lnTo>
                  <a:lnTo>
                    <a:pt x="3316155" y="247570"/>
                  </a:lnTo>
                  <a:lnTo>
                    <a:pt x="3359564" y="267102"/>
                  </a:lnTo>
                  <a:lnTo>
                    <a:pt x="3401727" y="287244"/>
                  </a:lnTo>
                  <a:lnTo>
                    <a:pt x="3442613" y="307981"/>
                  </a:lnTo>
                  <a:lnTo>
                    <a:pt x="3482191" y="329300"/>
                  </a:lnTo>
                  <a:lnTo>
                    <a:pt x="3520431" y="351184"/>
                  </a:lnTo>
                  <a:lnTo>
                    <a:pt x="3557301" y="373619"/>
                  </a:lnTo>
                  <a:lnTo>
                    <a:pt x="3592772" y="396592"/>
                  </a:lnTo>
                  <a:lnTo>
                    <a:pt x="3626813" y="420086"/>
                  </a:lnTo>
                  <a:lnTo>
                    <a:pt x="3659392" y="444088"/>
                  </a:lnTo>
                  <a:lnTo>
                    <a:pt x="3690478" y="468582"/>
                  </a:lnTo>
                  <a:lnTo>
                    <a:pt x="3720042" y="493555"/>
                  </a:lnTo>
                  <a:lnTo>
                    <a:pt x="3774479" y="544875"/>
                  </a:lnTo>
                  <a:lnTo>
                    <a:pt x="3822455" y="597932"/>
                  </a:lnTo>
                  <a:lnTo>
                    <a:pt x="3863726" y="652607"/>
                  </a:lnTo>
                  <a:lnTo>
                    <a:pt x="3898044" y="708783"/>
                  </a:lnTo>
                  <a:lnTo>
                    <a:pt x="3925164" y="766342"/>
                  </a:lnTo>
                  <a:lnTo>
                    <a:pt x="3944840" y="825168"/>
                  </a:lnTo>
                  <a:lnTo>
                    <a:pt x="3956826" y="885143"/>
                  </a:lnTo>
                  <a:lnTo>
                    <a:pt x="3960876" y="946150"/>
                  </a:lnTo>
                  <a:lnTo>
                    <a:pt x="3959858" y="976774"/>
                  </a:lnTo>
                  <a:lnTo>
                    <a:pt x="3951809" y="1037280"/>
                  </a:lnTo>
                  <a:lnTo>
                    <a:pt x="3935948" y="1096695"/>
                  </a:lnTo>
                  <a:lnTo>
                    <a:pt x="3912519" y="1154902"/>
                  </a:lnTo>
                  <a:lnTo>
                    <a:pt x="3881769" y="1211785"/>
                  </a:lnTo>
                  <a:lnTo>
                    <a:pt x="3843944" y="1267225"/>
                  </a:lnTo>
                  <a:lnTo>
                    <a:pt x="3799290" y="1321105"/>
                  </a:lnTo>
                  <a:lnTo>
                    <a:pt x="3748053" y="1373308"/>
                  </a:lnTo>
                  <a:lnTo>
                    <a:pt x="3690478" y="1423717"/>
                  </a:lnTo>
                  <a:lnTo>
                    <a:pt x="3659392" y="1448211"/>
                  </a:lnTo>
                  <a:lnTo>
                    <a:pt x="3626813" y="1472213"/>
                  </a:lnTo>
                  <a:lnTo>
                    <a:pt x="3592772" y="1495707"/>
                  </a:lnTo>
                  <a:lnTo>
                    <a:pt x="3557301" y="1518680"/>
                  </a:lnTo>
                  <a:lnTo>
                    <a:pt x="3520431" y="1541115"/>
                  </a:lnTo>
                  <a:lnTo>
                    <a:pt x="3482191" y="1562999"/>
                  </a:lnTo>
                  <a:lnTo>
                    <a:pt x="3442613" y="1584318"/>
                  </a:lnTo>
                  <a:lnTo>
                    <a:pt x="3401727" y="1605055"/>
                  </a:lnTo>
                  <a:lnTo>
                    <a:pt x="3359564" y="1625197"/>
                  </a:lnTo>
                  <a:lnTo>
                    <a:pt x="3316155" y="1644729"/>
                  </a:lnTo>
                  <a:lnTo>
                    <a:pt x="3271531" y="1663636"/>
                  </a:lnTo>
                  <a:lnTo>
                    <a:pt x="3225722" y="1681904"/>
                  </a:lnTo>
                  <a:lnTo>
                    <a:pt x="3178759" y="1699517"/>
                  </a:lnTo>
                  <a:lnTo>
                    <a:pt x="3130673" y="1716462"/>
                  </a:lnTo>
                  <a:lnTo>
                    <a:pt x="3081495" y="1732723"/>
                  </a:lnTo>
                  <a:lnTo>
                    <a:pt x="3031255" y="1748286"/>
                  </a:lnTo>
                  <a:lnTo>
                    <a:pt x="2979984" y="1763136"/>
                  </a:lnTo>
                  <a:lnTo>
                    <a:pt x="2927713" y="1777258"/>
                  </a:lnTo>
                  <a:lnTo>
                    <a:pt x="2874472" y="1790639"/>
                  </a:lnTo>
                  <a:lnTo>
                    <a:pt x="2820293" y="1803262"/>
                  </a:lnTo>
                  <a:lnTo>
                    <a:pt x="2765206" y="1815114"/>
                  </a:lnTo>
                  <a:lnTo>
                    <a:pt x="2709241" y="1826180"/>
                  </a:lnTo>
                  <a:lnTo>
                    <a:pt x="2652431" y="1836445"/>
                  </a:lnTo>
                  <a:lnTo>
                    <a:pt x="2594804" y="1845894"/>
                  </a:lnTo>
                  <a:lnTo>
                    <a:pt x="2536392" y="1854513"/>
                  </a:lnTo>
                  <a:lnTo>
                    <a:pt x="2477227" y="1862287"/>
                  </a:lnTo>
                  <a:lnTo>
                    <a:pt x="2417337" y="1869201"/>
                  </a:lnTo>
                  <a:lnTo>
                    <a:pt x="2356755" y="1875241"/>
                  </a:lnTo>
                  <a:lnTo>
                    <a:pt x="2295511" y="1880392"/>
                  </a:lnTo>
                  <a:lnTo>
                    <a:pt x="2233636" y="1884640"/>
                  </a:lnTo>
                  <a:lnTo>
                    <a:pt x="2171160" y="1887969"/>
                  </a:lnTo>
                  <a:lnTo>
                    <a:pt x="2108115" y="1890365"/>
                  </a:lnTo>
                  <a:lnTo>
                    <a:pt x="2044530" y="1891813"/>
                  </a:lnTo>
                  <a:lnTo>
                    <a:pt x="1980438" y="1892300"/>
                  </a:lnTo>
                  <a:lnTo>
                    <a:pt x="1916345" y="1891813"/>
                  </a:lnTo>
                  <a:lnTo>
                    <a:pt x="1852760" y="1890365"/>
                  </a:lnTo>
                  <a:lnTo>
                    <a:pt x="1789715" y="1887969"/>
                  </a:lnTo>
                  <a:lnTo>
                    <a:pt x="1727239" y="1884640"/>
                  </a:lnTo>
                  <a:lnTo>
                    <a:pt x="1665364" y="1880392"/>
                  </a:lnTo>
                  <a:lnTo>
                    <a:pt x="1604120" y="1875241"/>
                  </a:lnTo>
                  <a:lnTo>
                    <a:pt x="1543538" y="1869201"/>
                  </a:lnTo>
                  <a:lnTo>
                    <a:pt x="1483648" y="1862287"/>
                  </a:lnTo>
                  <a:lnTo>
                    <a:pt x="1424483" y="1854513"/>
                  </a:lnTo>
                  <a:lnTo>
                    <a:pt x="1366071" y="1845894"/>
                  </a:lnTo>
                  <a:lnTo>
                    <a:pt x="1308444" y="1836445"/>
                  </a:lnTo>
                  <a:lnTo>
                    <a:pt x="1251634" y="1826180"/>
                  </a:lnTo>
                  <a:lnTo>
                    <a:pt x="1195669" y="1815114"/>
                  </a:lnTo>
                  <a:lnTo>
                    <a:pt x="1140582" y="1803262"/>
                  </a:lnTo>
                  <a:lnTo>
                    <a:pt x="1086403" y="1790639"/>
                  </a:lnTo>
                  <a:lnTo>
                    <a:pt x="1033162" y="1777258"/>
                  </a:lnTo>
                  <a:lnTo>
                    <a:pt x="980891" y="1763136"/>
                  </a:lnTo>
                  <a:lnTo>
                    <a:pt x="929620" y="1748286"/>
                  </a:lnTo>
                  <a:lnTo>
                    <a:pt x="879380" y="1732723"/>
                  </a:lnTo>
                  <a:lnTo>
                    <a:pt x="830202" y="1716462"/>
                  </a:lnTo>
                  <a:lnTo>
                    <a:pt x="782116" y="1699517"/>
                  </a:lnTo>
                  <a:lnTo>
                    <a:pt x="735153" y="1681904"/>
                  </a:lnTo>
                  <a:lnTo>
                    <a:pt x="689344" y="1663636"/>
                  </a:lnTo>
                  <a:lnTo>
                    <a:pt x="644720" y="1644729"/>
                  </a:lnTo>
                  <a:lnTo>
                    <a:pt x="601311" y="1625197"/>
                  </a:lnTo>
                  <a:lnTo>
                    <a:pt x="559148" y="1605055"/>
                  </a:lnTo>
                  <a:lnTo>
                    <a:pt x="518262" y="1584318"/>
                  </a:lnTo>
                  <a:lnTo>
                    <a:pt x="478684" y="1562999"/>
                  </a:lnTo>
                  <a:lnTo>
                    <a:pt x="440444" y="1541115"/>
                  </a:lnTo>
                  <a:lnTo>
                    <a:pt x="403574" y="1518680"/>
                  </a:lnTo>
                  <a:lnTo>
                    <a:pt x="368103" y="1495707"/>
                  </a:lnTo>
                  <a:lnTo>
                    <a:pt x="334062" y="1472213"/>
                  </a:lnTo>
                  <a:lnTo>
                    <a:pt x="301483" y="1448211"/>
                  </a:lnTo>
                  <a:lnTo>
                    <a:pt x="270397" y="1423717"/>
                  </a:lnTo>
                  <a:lnTo>
                    <a:pt x="240833" y="1398744"/>
                  </a:lnTo>
                  <a:lnTo>
                    <a:pt x="186396" y="1347424"/>
                  </a:lnTo>
                  <a:lnTo>
                    <a:pt x="138420" y="1294367"/>
                  </a:lnTo>
                  <a:lnTo>
                    <a:pt x="97149" y="1239692"/>
                  </a:lnTo>
                  <a:lnTo>
                    <a:pt x="62831" y="1183516"/>
                  </a:lnTo>
                  <a:lnTo>
                    <a:pt x="35711" y="1125957"/>
                  </a:lnTo>
                  <a:lnTo>
                    <a:pt x="16035" y="1067131"/>
                  </a:lnTo>
                  <a:lnTo>
                    <a:pt x="4049" y="1007156"/>
                  </a:lnTo>
                  <a:lnTo>
                    <a:pt x="0" y="94615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35552" y="664463"/>
              <a:ext cx="1362455" cy="6797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92623" y="664463"/>
              <a:ext cx="498348" cy="67970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31108" y="1030223"/>
              <a:ext cx="2602991" cy="6797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03319" y="1395983"/>
              <a:ext cx="2188464" cy="6797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50208" y="1761744"/>
              <a:ext cx="1626108" cy="679703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3709796" y="731646"/>
            <a:ext cx="208597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Учебно-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 практические</a:t>
            </a:r>
            <a:r>
              <a:rPr sz="24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400" b="1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проблемные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 ситуации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625725" y="4095750"/>
            <a:ext cx="4253230" cy="2025650"/>
            <a:chOff x="2625725" y="4095750"/>
            <a:chExt cx="4253230" cy="2025650"/>
          </a:xfrm>
        </p:grpSpPr>
        <p:sp>
          <p:nvSpPr>
            <p:cNvPr id="17" name="object 17"/>
            <p:cNvSpPr/>
            <p:nvPr/>
          </p:nvSpPr>
          <p:spPr>
            <a:xfrm>
              <a:off x="2638425" y="4108450"/>
              <a:ext cx="4227830" cy="2000250"/>
            </a:xfrm>
            <a:custGeom>
              <a:avLst/>
              <a:gdLst/>
              <a:ahLst/>
              <a:cxnLst/>
              <a:rect l="l" t="t" r="r" b="b"/>
              <a:pathLst>
                <a:path w="4227830" h="2000250">
                  <a:moveTo>
                    <a:pt x="2113788" y="0"/>
                  </a:moveTo>
                  <a:lnTo>
                    <a:pt x="2049165" y="458"/>
                  </a:lnTo>
                  <a:lnTo>
                    <a:pt x="1985024" y="1825"/>
                  </a:lnTo>
                  <a:lnTo>
                    <a:pt x="1921394" y="4087"/>
                  </a:lnTo>
                  <a:lnTo>
                    <a:pt x="1858301" y="7231"/>
                  </a:lnTo>
                  <a:lnTo>
                    <a:pt x="1795774" y="11245"/>
                  </a:lnTo>
                  <a:lnTo>
                    <a:pt x="1733839" y="16114"/>
                  </a:lnTo>
                  <a:lnTo>
                    <a:pt x="1672525" y="21826"/>
                  </a:lnTo>
                  <a:lnTo>
                    <a:pt x="1611859" y="28368"/>
                  </a:lnTo>
                  <a:lnTo>
                    <a:pt x="1551869" y="35727"/>
                  </a:lnTo>
                  <a:lnTo>
                    <a:pt x="1492582" y="43890"/>
                  </a:lnTo>
                  <a:lnTo>
                    <a:pt x="1434027" y="52843"/>
                  </a:lnTo>
                  <a:lnTo>
                    <a:pt x="1376230" y="62573"/>
                  </a:lnTo>
                  <a:lnTo>
                    <a:pt x="1319220" y="73068"/>
                  </a:lnTo>
                  <a:lnTo>
                    <a:pt x="1263023" y="84315"/>
                  </a:lnTo>
                  <a:lnTo>
                    <a:pt x="1207669" y="96300"/>
                  </a:lnTo>
                  <a:lnTo>
                    <a:pt x="1153183" y="109010"/>
                  </a:lnTo>
                  <a:lnTo>
                    <a:pt x="1099595" y="122432"/>
                  </a:lnTo>
                  <a:lnTo>
                    <a:pt x="1046931" y="136553"/>
                  </a:lnTo>
                  <a:lnTo>
                    <a:pt x="995219" y="151360"/>
                  </a:lnTo>
                  <a:lnTo>
                    <a:pt x="944488" y="166840"/>
                  </a:lnTo>
                  <a:lnTo>
                    <a:pt x="894764" y="182979"/>
                  </a:lnTo>
                  <a:lnTo>
                    <a:pt x="846075" y="199766"/>
                  </a:lnTo>
                  <a:lnTo>
                    <a:pt x="798448" y="217186"/>
                  </a:lnTo>
                  <a:lnTo>
                    <a:pt x="751913" y="235226"/>
                  </a:lnTo>
                  <a:lnTo>
                    <a:pt x="706495" y="253875"/>
                  </a:lnTo>
                  <a:lnTo>
                    <a:pt x="662223" y="273117"/>
                  </a:lnTo>
                  <a:lnTo>
                    <a:pt x="619125" y="292941"/>
                  </a:lnTo>
                  <a:lnTo>
                    <a:pt x="577227" y="313333"/>
                  </a:lnTo>
                  <a:lnTo>
                    <a:pt x="536558" y="334280"/>
                  </a:lnTo>
                  <a:lnTo>
                    <a:pt x="497145" y="355769"/>
                  </a:lnTo>
                  <a:lnTo>
                    <a:pt x="459017" y="377788"/>
                  </a:lnTo>
                  <a:lnTo>
                    <a:pt x="422200" y="400322"/>
                  </a:lnTo>
                  <a:lnTo>
                    <a:pt x="386722" y="423359"/>
                  </a:lnTo>
                  <a:lnTo>
                    <a:pt x="352611" y="446886"/>
                  </a:lnTo>
                  <a:lnTo>
                    <a:pt x="319894" y="470889"/>
                  </a:lnTo>
                  <a:lnTo>
                    <a:pt x="288600" y="495356"/>
                  </a:lnTo>
                  <a:lnTo>
                    <a:pt x="258755" y="520273"/>
                  </a:lnTo>
                  <a:lnTo>
                    <a:pt x="203526" y="571408"/>
                  </a:lnTo>
                  <a:lnTo>
                    <a:pt x="154428" y="624187"/>
                  </a:lnTo>
                  <a:lnTo>
                    <a:pt x="111681" y="678507"/>
                  </a:lnTo>
                  <a:lnTo>
                    <a:pt x="75508" y="734262"/>
                  </a:lnTo>
                  <a:lnTo>
                    <a:pt x="46129" y="791349"/>
                  </a:lnTo>
                  <a:lnTo>
                    <a:pt x="23765" y="849662"/>
                  </a:lnTo>
                  <a:lnTo>
                    <a:pt x="8638" y="909097"/>
                  </a:lnTo>
                  <a:lnTo>
                    <a:pt x="969" y="969550"/>
                  </a:lnTo>
                  <a:lnTo>
                    <a:pt x="0" y="1000125"/>
                  </a:lnTo>
                  <a:lnTo>
                    <a:pt x="969" y="1030701"/>
                  </a:lnTo>
                  <a:lnTo>
                    <a:pt x="8638" y="1091155"/>
                  </a:lnTo>
                  <a:lnTo>
                    <a:pt x="23765" y="1150593"/>
                  </a:lnTo>
                  <a:lnTo>
                    <a:pt x="46129" y="1208907"/>
                  </a:lnTo>
                  <a:lnTo>
                    <a:pt x="75508" y="1265995"/>
                  </a:lnTo>
                  <a:lnTo>
                    <a:pt x="111681" y="1321752"/>
                  </a:lnTo>
                  <a:lnTo>
                    <a:pt x="154428" y="1376073"/>
                  </a:lnTo>
                  <a:lnTo>
                    <a:pt x="203526" y="1428852"/>
                  </a:lnTo>
                  <a:lnTo>
                    <a:pt x="258755" y="1479987"/>
                  </a:lnTo>
                  <a:lnTo>
                    <a:pt x="288600" y="1504904"/>
                  </a:lnTo>
                  <a:lnTo>
                    <a:pt x="319894" y="1529371"/>
                  </a:lnTo>
                  <a:lnTo>
                    <a:pt x="352611" y="1553375"/>
                  </a:lnTo>
                  <a:lnTo>
                    <a:pt x="386722" y="1576901"/>
                  </a:lnTo>
                  <a:lnTo>
                    <a:pt x="422200" y="1599938"/>
                  </a:lnTo>
                  <a:lnTo>
                    <a:pt x="459017" y="1622472"/>
                  </a:lnTo>
                  <a:lnTo>
                    <a:pt x="497145" y="1644490"/>
                  </a:lnTo>
                  <a:lnTo>
                    <a:pt x="536558" y="1665979"/>
                  </a:lnTo>
                  <a:lnTo>
                    <a:pt x="577227" y="1686926"/>
                  </a:lnTo>
                  <a:lnTo>
                    <a:pt x="619124" y="1707318"/>
                  </a:lnTo>
                  <a:lnTo>
                    <a:pt x="662223" y="1727141"/>
                  </a:lnTo>
                  <a:lnTo>
                    <a:pt x="706495" y="1746383"/>
                  </a:lnTo>
                  <a:lnTo>
                    <a:pt x="751913" y="1765031"/>
                  </a:lnTo>
                  <a:lnTo>
                    <a:pt x="798448" y="1783071"/>
                  </a:lnTo>
                  <a:lnTo>
                    <a:pt x="846075" y="1800491"/>
                  </a:lnTo>
                  <a:lnTo>
                    <a:pt x="894764" y="1817277"/>
                  </a:lnTo>
                  <a:lnTo>
                    <a:pt x="944488" y="1833416"/>
                  </a:lnTo>
                  <a:lnTo>
                    <a:pt x="995219" y="1848895"/>
                  </a:lnTo>
                  <a:lnTo>
                    <a:pt x="1046931" y="1863702"/>
                  </a:lnTo>
                  <a:lnTo>
                    <a:pt x="1099595" y="1877823"/>
                  </a:lnTo>
                  <a:lnTo>
                    <a:pt x="1153183" y="1891244"/>
                  </a:lnTo>
                  <a:lnTo>
                    <a:pt x="1207669" y="1903954"/>
                  </a:lnTo>
                  <a:lnTo>
                    <a:pt x="1263023" y="1915938"/>
                  </a:lnTo>
                  <a:lnTo>
                    <a:pt x="1319220" y="1927184"/>
                  </a:lnTo>
                  <a:lnTo>
                    <a:pt x="1376230" y="1937679"/>
                  </a:lnTo>
                  <a:lnTo>
                    <a:pt x="1434027" y="1947409"/>
                  </a:lnTo>
                  <a:lnTo>
                    <a:pt x="1492582" y="1956362"/>
                  </a:lnTo>
                  <a:lnTo>
                    <a:pt x="1551869" y="1964524"/>
                  </a:lnTo>
                  <a:lnTo>
                    <a:pt x="1611859" y="1971882"/>
                  </a:lnTo>
                  <a:lnTo>
                    <a:pt x="1672525" y="1978424"/>
                  </a:lnTo>
                  <a:lnTo>
                    <a:pt x="1733839" y="1984136"/>
                  </a:lnTo>
                  <a:lnTo>
                    <a:pt x="1795774" y="1989005"/>
                  </a:lnTo>
                  <a:lnTo>
                    <a:pt x="1858301" y="1993018"/>
                  </a:lnTo>
                  <a:lnTo>
                    <a:pt x="1921394" y="1996162"/>
                  </a:lnTo>
                  <a:lnTo>
                    <a:pt x="1985024" y="1998424"/>
                  </a:lnTo>
                  <a:lnTo>
                    <a:pt x="2049165" y="1999791"/>
                  </a:lnTo>
                  <a:lnTo>
                    <a:pt x="2113788" y="2000250"/>
                  </a:lnTo>
                  <a:lnTo>
                    <a:pt x="2178410" y="1999791"/>
                  </a:lnTo>
                  <a:lnTo>
                    <a:pt x="2242551" y="1998424"/>
                  </a:lnTo>
                  <a:lnTo>
                    <a:pt x="2306181" y="1996162"/>
                  </a:lnTo>
                  <a:lnTo>
                    <a:pt x="2369274" y="1993018"/>
                  </a:lnTo>
                  <a:lnTo>
                    <a:pt x="2431801" y="1989005"/>
                  </a:lnTo>
                  <a:lnTo>
                    <a:pt x="2493736" y="1984136"/>
                  </a:lnTo>
                  <a:lnTo>
                    <a:pt x="2555050" y="1978424"/>
                  </a:lnTo>
                  <a:lnTo>
                    <a:pt x="2615716" y="1971882"/>
                  </a:lnTo>
                  <a:lnTo>
                    <a:pt x="2675706" y="1964524"/>
                  </a:lnTo>
                  <a:lnTo>
                    <a:pt x="2734993" y="1956362"/>
                  </a:lnTo>
                  <a:lnTo>
                    <a:pt x="2793548" y="1947409"/>
                  </a:lnTo>
                  <a:lnTo>
                    <a:pt x="2851345" y="1937679"/>
                  </a:lnTo>
                  <a:lnTo>
                    <a:pt x="2908355" y="1927184"/>
                  </a:lnTo>
                  <a:lnTo>
                    <a:pt x="2964552" y="1915938"/>
                  </a:lnTo>
                  <a:lnTo>
                    <a:pt x="3019906" y="1903954"/>
                  </a:lnTo>
                  <a:lnTo>
                    <a:pt x="3074392" y="1891244"/>
                  </a:lnTo>
                  <a:lnTo>
                    <a:pt x="3127980" y="1877823"/>
                  </a:lnTo>
                  <a:lnTo>
                    <a:pt x="3180644" y="1863702"/>
                  </a:lnTo>
                  <a:lnTo>
                    <a:pt x="3232356" y="1848895"/>
                  </a:lnTo>
                  <a:lnTo>
                    <a:pt x="3283087" y="1833416"/>
                  </a:lnTo>
                  <a:lnTo>
                    <a:pt x="3332811" y="1817277"/>
                  </a:lnTo>
                  <a:lnTo>
                    <a:pt x="3381500" y="1800491"/>
                  </a:lnTo>
                  <a:lnTo>
                    <a:pt x="3429127" y="1783071"/>
                  </a:lnTo>
                  <a:lnTo>
                    <a:pt x="3475662" y="1765031"/>
                  </a:lnTo>
                  <a:lnTo>
                    <a:pt x="3521080" y="1746383"/>
                  </a:lnTo>
                  <a:lnTo>
                    <a:pt x="3565352" y="1727141"/>
                  </a:lnTo>
                  <a:lnTo>
                    <a:pt x="3608451" y="1707318"/>
                  </a:lnTo>
                  <a:lnTo>
                    <a:pt x="3650348" y="1686926"/>
                  </a:lnTo>
                  <a:lnTo>
                    <a:pt x="3691017" y="1665979"/>
                  </a:lnTo>
                  <a:lnTo>
                    <a:pt x="3730430" y="1644490"/>
                  </a:lnTo>
                  <a:lnTo>
                    <a:pt x="3768558" y="1622472"/>
                  </a:lnTo>
                  <a:lnTo>
                    <a:pt x="3805375" y="1599938"/>
                  </a:lnTo>
                  <a:lnTo>
                    <a:pt x="3840853" y="1576901"/>
                  </a:lnTo>
                  <a:lnTo>
                    <a:pt x="3874964" y="1553375"/>
                  </a:lnTo>
                  <a:lnTo>
                    <a:pt x="3907681" y="1529371"/>
                  </a:lnTo>
                  <a:lnTo>
                    <a:pt x="3938975" y="1504904"/>
                  </a:lnTo>
                  <a:lnTo>
                    <a:pt x="3968820" y="1479987"/>
                  </a:lnTo>
                  <a:lnTo>
                    <a:pt x="4024049" y="1428852"/>
                  </a:lnTo>
                  <a:lnTo>
                    <a:pt x="4073147" y="1376073"/>
                  </a:lnTo>
                  <a:lnTo>
                    <a:pt x="4115894" y="1321752"/>
                  </a:lnTo>
                  <a:lnTo>
                    <a:pt x="4152067" y="1265995"/>
                  </a:lnTo>
                  <a:lnTo>
                    <a:pt x="4181446" y="1208907"/>
                  </a:lnTo>
                  <a:lnTo>
                    <a:pt x="4203810" y="1150593"/>
                  </a:lnTo>
                  <a:lnTo>
                    <a:pt x="4218937" y="1091155"/>
                  </a:lnTo>
                  <a:lnTo>
                    <a:pt x="4226606" y="1030701"/>
                  </a:lnTo>
                  <a:lnTo>
                    <a:pt x="4227576" y="1000125"/>
                  </a:lnTo>
                  <a:lnTo>
                    <a:pt x="4226606" y="969550"/>
                  </a:lnTo>
                  <a:lnTo>
                    <a:pt x="4218937" y="909097"/>
                  </a:lnTo>
                  <a:lnTo>
                    <a:pt x="4203810" y="849662"/>
                  </a:lnTo>
                  <a:lnTo>
                    <a:pt x="4181446" y="791349"/>
                  </a:lnTo>
                  <a:lnTo>
                    <a:pt x="4152067" y="734262"/>
                  </a:lnTo>
                  <a:lnTo>
                    <a:pt x="4115894" y="678507"/>
                  </a:lnTo>
                  <a:lnTo>
                    <a:pt x="4073147" y="624187"/>
                  </a:lnTo>
                  <a:lnTo>
                    <a:pt x="4024049" y="571408"/>
                  </a:lnTo>
                  <a:lnTo>
                    <a:pt x="3968820" y="520273"/>
                  </a:lnTo>
                  <a:lnTo>
                    <a:pt x="3938975" y="495356"/>
                  </a:lnTo>
                  <a:lnTo>
                    <a:pt x="3907681" y="470889"/>
                  </a:lnTo>
                  <a:lnTo>
                    <a:pt x="3874964" y="446886"/>
                  </a:lnTo>
                  <a:lnTo>
                    <a:pt x="3840853" y="423359"/>
                  </a:lnTo>
                  <a:lnTo>
                    <a:pt x="3805375" y="400322"/>
                  </a:lnTo>
                  <a:lnTo>
                    <a:pt x="3768558" y="377788"/>
                  </a:lnTo>
                  <a:lnTo>
                    <a:pt x="3730430" y="355769"/>
                  </a:lnTo>
                  <a:lnTo>
                    <a:pt x="3691017" y="334280"/>
                  </a:lnTo>
                  <a:lnTo>
                    <a:pt x="3650348" y="313333"/>
                  </a:lnTo>
                  <a:lnTo>
                    <a:pt x="3608451" y="292941"/>
                  </a:lnTo>
                  <a:lnTo>
                    <a:pt x="3565352" y="273117"/>
                  </a:lnTo>
                  <a:lnTo>
                    <a:pt x="3521080" y="253875"/>
                  </a:lnTo>
                  <a:lnTo>
                    <a:pt x="3475662" y="235226"/>
                  </a:lnTo>
                  <a:lnTo>
                    <a:pt x="3429127" y="217186"/>
                  </a:lnTo>
                  <a:lnTo>
                    <a:pt x="3381500" y="199766"/>
                  </a:lnTo>
                  <a:lnTo>
                    <a:pt x="3332811" y="182979"/>
                  </a:lnTo>
                  <a:lnTo>
                    <a:pt x="3283087" y="166840"/>
                  </a:lnTo>
                  <a:lnTo>
                    <a:pt x="3232356" y="151360"/>
                  </a:lnTo>
                  <a:lnTo>
                    <a:pt x="3180644" y="136553"/>
                  </a:lnTo>
                  <a:lnTo>
                    <a:pt x="3127980" y="122432"/>
                  </a:lnTo>
                  <a:lnTo>
                    <a:pt x="3074392" y="109010"/>
                  </a:lnTo>
                  <a:lnTo>
                    <a:pt x="3019906" y="96300"/>
                  </a:lnTo>
                  <a:lnTo>
                    <a:pt x="2964552" y="84315"/>
                  </a:lnTo>
                  <a:lnTo>
                    <a:pt x="2908355" y="73068"/>
                  </a:lnTo>
                  <a:lnTo>
                    <a:pt x="2851345" y="62573"/>
                  </a:lnTo>
                  <a:lnTo>
                    <a:pt x="2793548" y="52843"/>
                  </a:lnTo>
                  <a:lnTo>
                    <a:pt x="2734993" y="43890"/>
                  </a:lnTo>
                  <a:lnTo>
                    <a:pt x="2675706" y="35727"/>
                  </a:lnTo>
                  <a:lnTo>
                    <a:pt x="2615716" y="28368"/>
                  </a:lnTo>
                  <a:lnTo>
                    <a:pt x="2555050" y="21826"/>
                  </a:lnTo>
                  <a:lnTo>
                    <a:pt x="2493736" y="16114"/>
                  </a:lnTo>
                  <a:lnTo>
                    <a:pt x="2431801" y="11245"/>
                  </a:lnTo>
                  <a:lnTo>
                    <a:pt x="2369274" y="7231"/>
                  </a:lnTo>
                  <a:lnTo>
                    <a:pt x="2306181" y="4087"/>
                  </a:lnTo>
                  <a:lnTo>
                    <a:pt x="2242551" y="1825"/>
                  </a:lnTo>
                  <a:lnTo>
                    <a:pt x="2178410" y="458"/>
                  </a:lnTo>
                  <a:lnTo>
                    <a:pt x="2113788" y="0"/>
                  </a:lnTo>
                  <a:close/>
                </a:path>
              </a:pathLst>
            </a:custGeom>
            <a:solidFill>
              <a:srgbClr val="92B0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38425" y="4108450"/>
              <a:ext cx="4227830" cy="2000250"/>
            </a:xfrm>
            <a:custGeom>
              <a:avLst/>
              <a:gdLst/>
              <a:ahLst/>
              <a:cxnLst/>
              <a:rect l="l" t="t" r="r" b="b"/>
              <a:pathLst>
                <a:path w="4227830" h="2000250">
                  <a:moveTo>
                    <a:pt x="0" y="1000125"/>
                  </a:moveTo>
                  <a:lnTo>
                    <a:pt x="3857" y="939203"/>
                  </a:lnTo>
                  <a:lnTo>
                    <a:pt x="15283" y="879246"/>
                  </a:lnTo>
                  <a:lnTo>
                    <a:pt x="34056" y="820359"/>
                  </a:lnTo>
                  <a:lnTo>
                    <a:pt x="59955" y="762646"/>
                  </a:lnTo>
                  <a:lnTo>
                    <a:pt x="92759" y="706212"/>
                  </a:lnTo>
                  <a:lnTo>
                    <a:pt x="132247" y="651161"/>
                  </a:lnTo>
                  <a:lnTo>
                    <a:pt x="178197" y="597598"/>
                  </a:lnTo>
                  <a:lnTo>
                    <a:pt x="230388" y="545628"/>
                  </a:lnTo>
                  <a:lnTo>
                    <a:pt x="288600" y="495356"/>
                  </a:lnTo>
                  <a:lnTo>
                    <a:pt x="319894" y="470889"/>
                  </a:lnTo>
                  <a:lnTo>
                    <a:pt x="352611" y="446886"/>
                  </a:lnTo>
                  <a:lnTo>
                    <a:pt x="386722" y="423359"/>
                  </a:lnTo>
                  <a:lnTo>
                    <a:pt x="422200" y="400322"/>
                  </a:lnTo>
                  <a:lnTo>
                    <a:pt x="459017" y="377788"/>
                  </a:lnTo>
                  <a:lnTo>
                    <a:pt x="497145" y="355769"/>
                  </a:lnTo>
                  <a:lnTo>
                    <a:pt x="536558" y="334280"/>
                  </a:lnTo>
                  <a:lnTo>
                    <a:pt x="577227" y="313333"/>
                  </a:lnTo>
                  <a:lnTo>
                    <a:pt x="619125" y="292941"/>
                  </a:lnTo>
                  <a:lnTo>
                    <a:pt x="662223" y="273117"/>
                  </a:lnTo>
                  <a:lnTo>
                    <a:pt x="706495" y="253875"/>
                  </a:lnTo>
                  <a:lnTo>
                    <a:pt x="751913" y="235226"/>
                  </a:lnTo>
                  <a:lnTo>
                    <a:pt x="798448" y="217186"/>
                  </a:lnTo>
                  <a:lnTo>
                    <a:pt x="846075" y="199766"/>
                  </a:lnTo>
                  <a:lnTo>
                    <a:pt x="894764" y="182979"/>
                  </a:lnTo>
                  <a:lnTo>
                    <a:pt x="944488" y="166840"/>
                  </a:lnTo>
                  <a:lnTo>
                    <a:pt x="995219" y="151360"/>
                  </a:lnTo>
                  <a:lnTo>
                    <a:pt x="1046931" y="136553"/>
                  </a:lnTo>
                  <a:lnTo>
                    <a:pt x="1099595" y="122432"/>
                  </a:lnTo>
                  <a:lnTo>
                    <a:pt x="1153183" y="109010"/>
                  </a:lnTo>
                  <a:lnTo>
                    <a:pt x="1207669" y="96300"/>
                  </a:lnTo>
                  <a:lnTo>
                    <a:pt x="1263023" y="84315"/>
                  </a:lnTo>
                  <a:lnTo>
                    <a:pt x="1319220" y="73068"/>
                  </a:lnTo>
                  <a:lnTo>
                    <a:pt x="1376230" y="62573"/>
                  </a:lnTo>
                  <a:lnTo>
                    <a:pt x="1434027" y="52843"/>
                  </a:lnTo>
                  <a:lnTo>
                    <a:pt x="1492582" y="43890"/>
                  </a:lnTo>
                  <a:lnTo>
                    <a:pt x="1551869" y="35727"/>
                  </a:lnTo>
                  <a:lnTo>
                    <a:pt x="1611859" y="28368"/>
                  </a:lnTo>
                  <a:lnTo>
                    <a:pt x="1672525" y="21826"/>
                  </a:lnTo>
                  <a:lnTo>
                    <a:pt x="1733839" y="16114"/>
                  </a:lnTo>
                  <a:lnTo>
                    <a:pt x="1795774" y="11245"/>
                  </a:lnTo>
                  <a:lnTo>
                    <a:pt x="1858301" y="7231"/>
                  </a:lnTo>
                  <a:lnTo>
                    <a:pt x="1921394" y="4087"/>
                  </a:lnTo>
                  <a:lnTo>
                    <a:pt x="1985024" y="1825"/>
                  </a:lnTo>
                  <a:lnTo>
                    <a:pt x="2049165" y="458"/>
                  </a:lnTo>
                  <a:lnTo>
                    <a:pt x="2113788" y="0"/>
                  </a:lnTo>
                  <a:lnTo>
                    <a:pt x="2178410" y="458"/>
                  </a:lnTo>
                  <a:lnTo>
                    <a:pt x="2242551" y="1825"/>
                  </a:lnTo>
                  <a:lnTo>
                    <a:pt x="2306181" y="4087"/>
                  </a:lnTo>
                  <a:lnTo>
                    <a:pt x="2369274" y="7231"/>
                  </a:lnTo>
                  <a:lnTo>
                    <a:pt x="2431801" y="11245"/>
                  </a:lnTo>
                  <a:lnTo>
                    <a:pt x="2493736" y="16114"/>
                  </a:lnTo>
                  <a:lnTo>
                    <a:pt x="2555050" y="21826"/>
                  </a:lnTo>
                  <a:lnTo>
                    <a:pt x="2615716" y="28368"/>
                  </a:lnTo>
                  <a:lnTo>
                    <a:pt x="2675706" y="35727"/>
                  </a:lnTo>
                  <a:lnTo>
                    <a:pt x="2734993" y="43890"/>
                  </a:lnTo>
                  <a:lnTo>
                    <a:pt x="2793548" y="52843"/>
                  </a:lnTo>
                  <a:lnTo>
                    <a:pt x="2851345" y="62573"/>
                  </a:lnTo>
                  <a:lnTo>
                    <a:pt x="2908355" y="73068"/>
                  </a:lnTo>
                  <a:lnTo>
                    <a:pt x="2964552" y="84315"/>
                  </a:lnTo>
                  <a:lnTo>
                    <a:pt x="3019906" y="96300"/>
                  </a:lnTo>
                  <a:lnTo>
                    <a:pt x="3074392" y="109010"/>
                  </a:lnTo>
                  <a:lnTo>
                    <a:pt x="3127980" y="122432"/>
                  </a:lnTo>
                  <a:lnTo>
                    <a:pt x="3180644" y="136553"/>
                  </a:lnTo>
                  <a:lnTo>
                    <a:pt x="3232356" y="151360"/>
                  </a:lnTo>
                  <a:lnTo>
                    <a:pt x="3283087" y="166840"/>
                  </a:lnTo>
                  <a:lnTo>
                    <a:pt x="3332811" y="182979"/>
                  </a:lnTo>
                  <a:lnTo>
                    <a:pt x="3381500" y="199766"/>
                  </a:lnTo>
                  <a:lnTo>
                    <a:pt x="3429127" y="217186"/>
                  </a:lnTo>
                  <a:lnTo>
                    <a:pt x="3475662" y="235226"/>
                  </a:lnTo>
                  <a:lnTo>
                    <a:pt x="3521080" y="253875"/>
                  </a:lnTo>
                  <a:lnTo>
                    <a:pt x="3565352" y="273117"/>
                  </a:lnTo>
                  <a:lnTo>
                    <a:pt x="3608451" y="292941"/>
                  </a:lnTo>
                  <a:lnTo>
                    <a:pt x="3650348" y="313333"/>
                  </a:lnTo>
                  <a:lnTo>
                    <a:pt x="3691017" y="334280"/>
                  </a:lnTo>
                  <a:lnTo>
                    <a:pt x="3730430" y="355769"/>
                  </a:lnTo>
                  <a:lnTo>
                    <a:pt x="3768558" y="377788"/>
                  </a:lnTo>
                  <a:lnTo>
                    <a:pt x="3805375" y="400322"/>
                  </a:lnTo>
                  <a:lnTo>
                    <a:pt x="3840853" y="423359"/>
                  </a:lnTo>
                  <a:lnTo>
                    <a:pt x="3874964" y="446886"/>
                  </a:lnTo>
                  <a:lnTo>
                    <a:pt x="3907681" y="470889"/>
                  </a:lnTo>
                  <a:lnTo>
                    <a:pt x="3938975" y="495356"/>
                  </a:lnTo>
                  <a:lnTo>
                    <a:pt x="3968820" y="520273"/>
                  </a:lnTo>
                  <a:lnTo>
                    <a:pt x="4024049" y="571408"/>
                  </a:lnTo>
                  <a:lnTo>
                    <a:pt x="4073147" y="624187"/>
                  </a:lnTo>
                  <a:lnTo>
                    <a:pt x="4115894" y="678507"/>
                  </a:lnTo>
                  <a:lnTo>
                    <a:pt x="4152067" y="734262"/>
                  </a:lnTo>
                  <a:lnTo>
                    <a:pt x="4181446" y="791349"/>
                  </a:lnTo>
                  <a:lnTo>
                    <a:pt x="4203810" y="849662"/>
                  </a:lnTo>
                  <a:lnTo>
                    <a:pt x="4218937" y="909097"/>
                  </a:lnTo>
                  <a:lnTo>
                    <a:pt x="4226606" y="969550"/>
                  </a:lnTo>
                  <a:lnTo>
                    <a:pt x="4227576" y="1000125"/>
                  </a:lnTo>
                  <a:lnTo>
                    <a:pt x="4226606" y="1030701"/>
                  </a:lnTo>
                  <a:lnTo>
                    <a:pt x="4218937" y="1091155"/>
                  </a:lnTo>
                  <a:lnTo>
                    <a:pt x="4203810" y="1150593"/>
                  </a:lnTo>
                  <a:lnTo>
                    <a:pt x="4181446" y="1208907"/>
                  </a:lnTo>
                  <a:lnTo>
                    <a:pt x="4152067" y="1265995"/>
                  </a:lnTo>
                  <a:lnTo>
                    <a:pt x="4115894" y="1321752"/>
                  </a:lnTo>
                  <a:lnTo>
                    <a:pt x="4073147" y="1376073"/>
                  </a:lnTo>
                  <a:lnTo>
                    <a:pt x="4024049" y="1428852"/>
                  </a:lnTo>
                  <a:lnTo>
                    <a:pt x="3968820" y="1479987"/>
                  </a:lnTo>
                  <a:lnTo>
                    <a:pt x="3938975" y="1504904"/>
                  </a:lnTo>
                  <a:lnTo>
                    <a:pt x="3907681" y="1529371"/>
                  </a:lnTo>
                  <a:lnTo>
                    <a:pt x="3874964" y="1553375"/>
                  </a:lnTo>
                  <a:lnTo>
                    <a:pt x="3840853" y="1576901"/>
                  </a:lnTo>
                  <a:lnTo>
                    <a:pt x="3805375" y="1599938"/>
                  </a:lnTo>
                  <a:lnTo>
                    <a:pt x="3768558" y="1622472"/>
                  </a:lnTo>
                  <a:lnTo>
                    <a:pt x="3730430" y="1644490"/>
                  </a:lnTo>
                  <a:lnTo>
                    <a:pt x="3691017" y="1665979"/>
                  </a:lnTo>
                  <a:lnTo>
                    <a:pt x="3650348" y="1686926"/>
                  </a:lnTo>
                  <a:lnTo>
                    <a:pt x="3608451" y="1707318"/>
                  </a:lnTo>
                  <a:lnTo>
                    <a:pt x="3565352" y="1727141"/>
                  </a:lnTo>
                  <a:lnTo>
                    <a:pt x="3521080" y="1746383"/>
                  </a:lnTo>
                  <a:lnTo>
                    <a:pt x="3475662" y="1765031"/>
                  </a:lnTo>
                  <a:lnTo>
                    <a:pt x="3429127" y="1783071"/>
                  </a:lnTo>
                  <a:lnTo>
                    <a:pt x="3381500" y="1800491"/>
                  </a:lnTo>
                  <a:lnTo>
                    <a:pt x="3332811" y="1817277"/>
                  </a:lnTo>
                  <a:lnTo>
                    <a:pt x="3283087" y="1833416"/>
                  </a:lnTo>
                  <a:lnTo>
                    <a:pt x="3232356" y="1848895"/>
                  </a:lnTo>
                  <a:lnTo>
                    <a:pt x="3180644" y="1863702"/>
                  </a:lnTo>
                  <a:lnTo>
                    <a:pt x="3127980" y="1877823"/>
                  </a:lnTo>
                  <a:lnTo>
                    <a:pt x="3074392" y="1891244"/>
                  </a:lnTo>
                  <a:lnTo>
                    <a:pt x="3019906" y="1903954"/>
                  </a:lnTo>
                  <a:lnTo>
                    <a:pt x="2964552" y="1915938"/>
                  </a:lnTo>
                  <a:lnTo>
                    <a:pt x="2908355" y="1927184"/>
                  </a:lnTo>
                  <a:lnTo>
                    <a:pt x="2851345" y="1937679"/>
                  </a:lnTo>
                  <a:lnTo>
                    <a:pt x="2793548" y="1947409"/>
                  </a:lnTo>
                  <a:lnTo>
                    <a:pt x="2734993" y="1956362"/>
                  </a:lnTo>
                  <a:lnTo>
                    <a:pt x="2675706" y="1964524"/>
                  </a:lnTo>
                  <a:lnTo>
                    <a:pt x="2615716" y="1971882"/>
                  </a:lnTo>
                  <a:lnTo>
                    <a:pt x="2555050" y="1978424"/>
                  </a:lnTo>
                  <a:lnTo>
                    <a:pt x="2493736" y="1984136"/>
                  </a:lnTo>
                  <a:lnTo>
                    <a:pt x="2431801" y="1989005"/>
                  </a:lnTo>
                  <a:lnTo>
                    <a:pt x="2369274" y="1993018"/>
                  </a:lnTo>
                  <a:lnTo>
                    <a:pt x="2306181" y="1996162"/>
                  </a:lnTo>
                  <a:lnTo>
                    <a:pt x="2242551" y="1998424"/>
                  </a:lnTo>
                  <a:lnTo>
                    <a:pt x="2178410" y="1999791"/>
                  </a:lnTo>
                  <a:lnTo>
                    <a:pt x="2113788" y="2000250"/>
                  </a:lnTo>
                  <a:lnTo>
                    <a:pt x="2049165" y="1999791"/>
                  </a:lnTo>
                  <a:lnTo>
                    <a:pt x="1985024" y="1998424"/>
                  </a:lnTo>
                  <a:lnTo>
                    <a:pt x="1921394" y="1996162"/>
                  </a:lnTo>
                  <a:lnTo>
                    <a:pt x="1858301" y="1993018"/>
                  </a:lnTo>
                  <a:lnTo>
                    <a:pt x="1795774" y="1989005"/>
                  </a:lnTo>
                  <a:lnTo>
                    <a:pt x="1733839" y="1984136"/>
                  </a:lnTo>
                  <a:lnTo>
                    <a:pt x="1672525" y="1978424"/>
                  </a:lnTo>
                  <a:lnTo>
                    <a:pt x="1611859" y="1971882"/>
                  </a:lnTo>
                  <a:lnTo>
                    <a:pt x="1551869" y="1964524"/>
                  </a:lnTo>
                  <a:lnTo>
                    <a:pt x="1492582" y="1956362"/>
                  </a:lnTo>
                  <a:lnTo>
                    <a:pt x="1434027" y="1947409"/>
                  </a:lnTo>
                  <a:lnTo>
                    <a:pt x="1376230" y="1937679"/>
                  </a:lnTo>
                  <a:lnTo>
                    <a:pt x="1319220" y="1927184"/>
                  </a:lnTo>
                  <a:lnTo>
                    <a:pt x="1263023" y="1915938"/>
                  </a:lnTo>
                  <a:lnTo>
                    <a:pt x="1207669" y="1903954"/>
                  </a:lnTo>
                  <a:lnTo>
                    <a:pt x="1153183" y="1891244"/>
                  </a:lnTo>
                  <a:lnTo>
                    <a:pt x="1099595" y="1877823"/>
                  </a:lnTo>
                  <a:lnTo>
                    <a:pt x="1046931" y="1863702"/>
                  </a:lnTo>
                  <a:lnTo>
                    <a:pt x="995219" y="1848895"/>
                  </a:lnTo>
                  <a:lnTo>
                    <a:pt x="944488" y="1833416"/>
                  </a:lnTo>
                  <a:lnTo>
                    <a:pt x="894764" y="1817277"/>
                  </a:lnTo>
                  <a:lnTo>
                    <a:pt x="846075" y="1800491"/>
                  </a:lnTo>
                  <a:lnTo>
                    <a:pt x="798448" y="1783071"/>
                  </a:lnTo>
                  <a:lnTo>
                    <a:pt x="751913" y="1765031"/>
                  </a:lnTo>
                  <a:lnTo>
                    <a:pt x="706495" y="1746383"/>
                  </a:lnTo>
                  <a:lnTo>
                    <a:pt x="662223" y="1727141"/>
                  </a:lnTo>
                  <a:lnTo>
                    <a:pt x="619124" y="1707318"/>
                  </a:lnTo>
                  <a:lnTo>
                    <a:pt x="577227" y="1686926"/>
                  </a:lnTo>
                  <a:lnTo>
                    <a:pt x="536558" y="1665979"/>
                  </a:lnTo>
                  <a:lnTo>
                    <a:pt x="497145" y="1644490"/>
                  </a:lnTo>
                  <a:lnTo>
                    <a:pt x="459017" y="1622472"/>
                  </a:lnTo>
                  <a:lnTo>
                    <a:pt x="422200" y="1599938"/>
                  </a:lnTo>
                  <a:lnTo>
                    <a:pt x="386722" y="1576901"/>
                  </a:lnTo>
                  <a:lnTo>
                    <a:pt x="352611" y="1553375"/>
                  </a:lnTo>
                  <a:lnTo>
                    <a:pt x="319894" y="1529371"/>
                  </a:lnTo>
                  <a:lnTo>
                    <a:pt x="288600" y="1504904"/>
                  </a:lnTo>
                  <a:lnTo>
                    <a:pt x="258755" y="1479987"/>
                  </a:lnTo>
                  <a:lnTo>
                    <a:pt x="203526" y="1428852"/>
                  </a:lnTo>
                  <a:lnTo>
                    <a:pt x="154428" y="1376073"/>
                  </a:lnTo>
                  <a:lnTo>
                    <a:pt x="111681" y="1321752"/>
                  </a:lnTo>
                  <a:lnTo>
                    <a:pt x="75508" y="1265995"/>
                  </a:lnTo>
                  <a:lnTo>
                    <a:pt x="46129" y="1208907"/>
                  </a:lnTo>
                  <a:lnTo>
                    <a:pt x="23765" y="1150593"/>
                  </a:lnTo>
                  <a:lnTo>
                    <a:pt x="8638" y="1091155"/>
                  </a:lnTo>
                  <a:lnTo>
                    <a:pt x="969" y="1030701"/>
                  </a:lnTo>
                  <a:lnTo>
                    <a:pt x="0" y="100012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87724" y="4277868"/>
              <a:ext cx="1661160" cy="6797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43500" y="4277868"/>
              <a:ext cx="498348" cy="6797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43655" y="4643627"/>
              <a:ext cx="2913888" cy="67970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32404" y="5009388"/>
              <a:ext cx="3133344" cy="67970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28872" y="5375147"/>
              <a:ext cx="1670303" cy="679704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3410458" y="4345685"/>
            <a:ext cx="268287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738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Практико-</a:t>
            </a:r>
            <a:endParaRPr sz="2400">
              <a:latin typeface="Calibri"/>
              <a:cs typeface="Calibri"/>
            </a:endParaRPr>
          </a:p>
          <a:p>
            <a:pPr marL="12700" marR="5080" indent="111125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ориентированные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задания,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связанные</a:t>
            </a:r>
            <a:endParaRPr sz="2400">
              <a:latin typeface="Calibri"/>
              <a:cs typeface="Calibri"/>
            </a:endParaRPr>
          </a:p>
          <a:p>
            <a:pPr marL="70866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жизнью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357371" y="2229611"/>
            <a:ext cx="675640" cy="591820"/>
            <a:chOff x="3357371" y="2229611"/>
            <a:chExt cx="675640" cy="591820"/>
          </a:xfrm>
        </p:grpSpPr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57371" y="2229611"/>
              <a:ext cx="675131" cy="59131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399916" y="2392425"/>
              <a:ext cx="447040" cy="363220"/>
            </a:xfrm>
            <a:custGeom>
              <a:avLst/>
              <a:gdLst/>
              <a:ahLst/>
              <a:cxnLst/>
              <a:rect l="l" t="t" r="r" b="b"/>
              <a:pathLst>
                <a:path w="447039" h="363219">
                  <a:moveTo>
                    <a:pt x="320095" y="70470"/>
                  </a:moveTo>
                  <a:lnTo>
                    <a:pt x="0" y="325754"/>
                  </a:lnTo>
                  <a:lnTo>
                    <a:pt x="29591" y="363093"/>
                  </a:lnTo>
                  <a:lnTo>
                    <a:pt x="349793" y="107698"/>
                  </a:lnTo>
                  <a:lnTo>
                    <a:pt x="320095" y="70470"/>
                  </a:lnTo>
                  <a:close/>
                </a:path>
                <a:path w="447039" h="363219">
                  <a:moveTo>
                    <a:pt x="420790" y="55625"/>
                  </a:moveTo>
                  <a:lnTo>
                    <a:pt x="338709" y="55625"/>
                  </a:lnTo>
                  <a:lnTo>
                    <a:pt x="368427" y="92837"/>
                  </a:lnTo>
                  <a:lnTo>
                    <a:pt x="349793" y="107698"/>
                  </a:lnTo>
                  <a:lnTo>
                    <a:pt x="379475" y="144907"/>
                  </a:lnTo>
                  <a:lnTo>
                    <a:pt x="420790" y="55625"/>
                  </a:lnTo>
                  <a:close/>
                </a:path>
                <a:path w="447039" h="363219">
                  <a:moveTo>
                    <a:pt x="338709" y="55625"/>
                  </a:moveTo>
                  <a:lnTo>
                    <a:pt x="320095" y="70470"/>
                  </a:lnTo>
                  <a:lnTo>
                    <a:pt x="349793" y="107698"/>
                  </a:lnTo>
                  <a:lnTo>
                    <a:pt x="368427" y="92837"/>
                  </a:lnTo>
                  <a:lnTo>
                    <a:pt x="338709" y="55625"/>
                  </a:lnTo>
                  <a:close/>
                </a:path>
                <a:path w="447039" h="363219">
                  <a:moveTo>
                    <a:pt x="446532" y="0"/>
                  </a:moveTo>
                  <a:lnTo>
                    <a:pt x="290322" y="33147"/>
                  </a:lnTo>
                  <a:lnTo>
                    <a:pt x="320095" y="70470"/>
                  </a:lnTo>
                  <a:lnTo>
                    <a:pt x="338709" y="55625"/>
                  </a:lnTo>
                  <a:lnTo>
                    <a:pt x="420790" y="55625"/>
                  </a:lnTo>
                  <a:lnTo>
                    <a:pt x="446532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3288791" y="3535679"/>
            <a:ext cx="893444" cy="701040"/>
            <a:chOff x="3288791" y="3535679"/>
            <a:chExt cx="893444" cy="701040"/>
          </a:xfrm>
        </p:grpSpPr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88791" y="3535679"/>
              <a:ext cx="893063" cy="70104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3331209" y="3555491"/>
              <a:ext cx="664845" cy="472440"/>
            </a:xfrm>
            <a:custGeom>
              <a:avLst/>
              <a:gdLst/>
              <a:ahLst/>
              <a:cxnLst/>
              <a:rect l="l" t="t" r="r" b="b"/>
              <a:pathLst>
                <a:path w="664845" h="472439">
                  <a:moveTo>
                    <a:pt x="533674" y="409968"/>
                  </a:moveTo>
                  <a:lnTo>
                    <a:pt x="506475" y="449072"/>
                  </a:lnTo>
                  <a:lnTo>
                    <a:pt x="664463" y="471932"/>
                  </a:lnTo>
                  <a:lnTo>
                    <a:pt x="638055" y="423545"/>
                  </a:lnTo>
                  <a:lnTo>
                    <a:pt x="553212" y="423545"/>
                  </a:lnTo>
                  <a:lnTo>
                    <a:pt x="533674" y="409968"/>
                  </a:lnTo>
                  <a:close/>
                </a:path>
                <a:path w="664845" h="472439">
                  <a:moveTo>
                    <a:pt x="560874" y="370864"/>
                  </a:moveTo>
                  <a:lnTo>
                    <a:pt x="533674" y="409968"/>
                  </a:lnTo>
                  <a:lnTo>
                    <a:pt x="553212" y="423545"/>
                  </a:lnTo>
                  <a:lnTo>
                    <a:pt x="580389" y="384429"/>
                  </a:lnTo>
                  <a:lnTo>
                    <a:pt x="560874" y="370864"/>
                  </a:lnTo>
                  <a:close/>
                </a:path>
                <a:path w="664845" h="472439">
                  <a:moveTo>
                    <a:pt x="588010" y="331851"/>
                  </a:moveTo>
                  <a:lnTo>
                    <a:pt x="560874" y="370864"/>
                  </a:lnTo>
                  <a:lnTo>
                    <a:pt x="580389" y="384429"/>
                  </a:lnTo>
                  <a:lnTo>
                    <a:pt x="553212" y="423545"/>
                  </a:lnTo>
                  <a:lnTo>
                    <a:pt x="638055" y="423545"/>
                  </a:lnTo>
                  <a:lnTo>
                    <a:pt x="588010" y="331851"/>
                  </a:lnTo>
                  <a:close/>
                </a:path>
                <a:path w="664845" h="472439">
                  <a:moveTo>
                    <a:pt x="27304" y="0"/>
                  </a:moveTo>
                  <a:lnTo>
                    <a:pt x="0" y="39116"/>
                  </a:lnTo>
                  <a:lnTo>
                    <a:pt x="533674" y="409968"/>
                  </a:lnTo>
                  <a:lnTo>
                    <a:pt x="560874" y="370864"/>
                  </a:lnTo>
                  <a:lnTo>
                    <a:pt x="27304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5591555" y="2356104"/>
            <a:ext cx="688975" cy="730250"/>
            <a:chOff x="5591555" y="2356104"/>
            <a:chExt cx="688975" cy="730250"/>
          </a:xfrm>
        </p:grpSpPr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591555" y="2356104"/>
              <a:ext cx="688848" cy="72999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5633973" y="2376297"/>
              <a:ext cx="460375" cy="500380"/>
            </a:xfrm>
            <a:custGeom>
              <a:avLst/>
              <a:gdLst/>
              <a:ahLst/>
              <a:cxnLst/>
              <a:rect l="l" t="t" r="r" b="b"/>
              <a:pathLst>
                <a:path w="460375" h="500380">
                  <a:moveTo>
                    <a:pt x="346402" y="410940"/>
                  </a:moveTo>
                  <a:lnTo>
                    <a:pt x="311276" y="443102"/>
                  </a:lnTo>
                  <a:lnTo>
                    <a:pt x="460375" y="500252"/>
                  </a:lnTo>
                  <a:lnTo>
                    <a:pt x="439975" y="428498"/>
                  </a:lnTo>
                  <a:lnTo>
                    <a:pt x="362458" y="428498"/>
                  </a:lnTo>
                  <a:lnTo>
                    <a:pt x="346402" y="410940"/>
                  </a:lnTo>
                  <a:close/>
                </a:path>
                <a:path w="460375" h="500380">
                  <a:moveTo>
                    <a:pt x="381537" y="378767"/>
                  </a:moveTo>
                  <a:lnTo>
                    <a:pt x="346402" y="410940"/>
                  </a:lnTo>
                  <a:lnTo>
                    <a:pt x="362458" y="428498"/>
                  </a:lnTo>
                  <a:lnTo>
                    <a:pt x="397637" y="396366"/>
                  </a:lnTo>
                  <a:lnTo>
                    <a:pt x="381537" y="378767"/>
                  </a:lnTo>
                  <a:close/>
                </a:path>
                <a:path w="460375" h="500380">
                  <a:moveTo>
                    <a:pt x="416687" y="346582"/>
                  </a:moveTo>
                  <a:lnTo>
                    <a:pt x="381537" y="378767"/>
                  </a:lnTo>
                  <a:lnTo>
                    <a:pt x="397637" y="396366"/>
                  </a:lnTo>
                  <a:lnTo>
                    <a:pt x="362458" y="428498"/>
                  </a:lnTo>
                  <a:lnTo>
                    <a:pt x="439975" y="428498"/>
                  </a:lnTo>
                  <a:lnTo>
                    <a:pt x="416687" y="346582"/>
                  </a:lnTo>
                  <a:close/>
                </a:path>
                <a:path w="460375" h="500380">
                  <a:moveTo>
                    <a:pt x="35051" y="0"/>
                  </a:moveTo>
                  <a:lnTo>
                    <a:pt x="0" y="32130"/>
                  </a:lnTo>
                  <a:lnTo>
                    <a:pt x="346402" y="410940"/>
                  </a:lnTo>
                  <a:lnTo>
                    <a:pt x="381537" y="378767"/>
                  </a:lnTo>
                  <a:lnTo>
                    <a:pt x="3505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5269991" y="3523488"/>
            <a:ext cx="739140" cy="629920"/>
            <a:chOff x="5269991" y="3523488"/>
            <a:chExt cx="739140" cy="629920"/>
          </a:xfrm>
        </p:grpSpPr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69991" y="3523488"/>
              <a:ext cx="739139" cy="629412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5313044" y="3686175"/>
              <a:ext cx="509905" cy="401955"/>
            </a:xfrm>
            <a:custGeom>
              <a:avLst/>
              <a:gdLst/>
              <a:ahLst/>
              <a:cxnLst/>
              <a:rect l="l" t="t" r="r" b="b"/>
              <a:pathLst>
                <a:path w="509904" h="401954">
                  <a:moveTo>
                    <a:pt x="382274" y="68488"/>
                  </a:moveTo>
                  <a:lnTo>
                    <a:pt x="0" y="363727"/>
                  </a:lnTo>
                  <a:lnTo>
                    <a:pt x="29209" y="401447"/>
                  </a:lnTo>
                  <a:lnTo>
                    <a:pt x="411393" y="106156"/>
                  </a:lnTo>
                  <a:lnTo>
                    <a:pt x="382274" y="68488"/>
                  </a:lnTo>
                  <a:close/>
                </a:path>
                <a:path w="509904" h="401954">
                  <a:moveTo>
                    <a:pt x="483894" y="53975"/>
                  </a:moveTo>
                  <a:lnTo>
                    <a:pt x="401065" y="53975"/>
                  </a:lnTo>
                  <a:lnTo>
                    <a:pt x="430275" y="91567"/>
                  </a:lnTo>
                  <a:lnTo>
                    <a:pt x="411393" y="106156"/>
                  </a:lnTo>
                  <a:lnTo>
                    <a:pt x="440563" y="143891"/>
                  </a:lnTo>
                  <a:lnTo>
                    <a:pt x="483894" y="53975"/>
                  </a:lnTo>
                  <a:close/>
                </a:path>
                <a:path w="509904" h="401954">
                  <a:moveTo>
                    <a:pt x="401065" y="53975"/>
                  </a:moveTo>
                  <a:lnTo>
                    <a:pt x="382274" y="68488"/>
                  </a:lnTo>
                  <a:lnTo>
                    <a:pt x="411393" y="106156"/>
                  </a:lnTo>
                  <a:lnTo>
                    <a:pt x="430275" y="91567"/>
                  </a:lnTo>
                  <a:lnTo>
                    <a:pt x="401065" y="53975"/>
                  </a:lnTo>
                  <a:close/>
                </a:path>
                <a:path w="509904" h="401954">
                  <a:moveTo>
                    <a:pt x="509904" y="0"/>
                  </a:moveTo>
                  <a:lnTo>
                    <a:pt x="353187" y="30861"/>
                  </a:lnTo>
                  <a:lnTo>
                    <a:pt x="382274" y="68488"/>
                  </a:lnTo>
                  <a:lnTo>
                    <a:pt x="401065" y="53975"/>
                  </a:lnTo>
                  <a:lnTo>
                    <a:pt x="483894" y="53975"/>
                  </a:lnTo>
                  <a:lnTo>
                    <a:pt x="509904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0141" y="1103503"/>
            <a:ext cx="6985000" cy="28520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" marR="113030" algn="just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9090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Метапредметные умения </a:t>
            </a:r>
            <a:r>
              <a:rPr sz="1800" spc="-15" dirty="0">
                <a:latin typeface="Microsoft Sans Serif"/>
                <a:cs typeface="Microsoft Sans Serif"/>
              </a:rPr>
              <a:t>связаны </a:t>
            </a:r>
            <a:r>
              <a:rPr sz="1800" dirty="0">
                <a:latin typeface="Microsoft Sans Serif"/>
                <a:cs typeface="Microsoft Sans Serif"/>
              </a:rPr>
              <a:t>с </a:t>
            </a:r>
            <a:r>
              <a:rPr sz="1800" spc="-20" dirty="0">
                <a:latin typeface="Microsoft Sans Serif"/>
                <a:cs typeface="Microsoft Sans Serif"/>
              </a:rPr>
              <a:t>организацией </a:t>
            </a:r>
            <a:r>
              <a:rPr sz="1800" b="1" spc="-5" dirty="0">
                <a:latin typeface="Arial"/>
                <a:cs typeface="Arial"/>
              </a:rPr>
              <a:t>учебной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деятельности, </a:t>
            </a:r>
            <a:r>
              <a:rPr sz="1800" dirty="0">
                <a:latin typeface="Microsoft Sans Serif"/>
                <a:cs typeface="Microsoft Sans Serif"/>
              </a:rPr>
              <a:t>а </a:t>
            </a:r>
            <a:r>
              <a:rPr sz="1800" spc="-20" dirty="0">
                <a:latin typeface="Microsoft Sans Serif"/>
                <a:cs typeface="Microsoft Sans Serif"/>
              </a:rPr>
              <a:t>умения </a:t>
            </a:r>
            <a:r>
              <a:rPr sz="1800" spc="-105" dirty="0">
                <a:latin typeface="Microsoft Sans Serif"/>
                <a:cs typeface="Microsoft Sans Serif"/>
              </a:rPr>
              <a:t>ФГ </a:t>
            </a:r>
            <a:r>
              <a:rPr sz="1800" dirty="0">
                <a:latin typeface="Microsoft Sans Serif"/>
                <a:cs typeface="Microsoft Sans Serif"/>
              </a:rPr>
              <a:t>с </a:t>
            </a:r>
            <a:r>
              <a:rPr sz="1800" spc="-15" dirty="0">
                <a:latin typeface="Microsoft Sans Serif"/>
                <a:cs typeface="Microsoft Sans Serif"/>
              </a:rPr>
              <a:t>применением </a:t>
            </a:r>
            <a:r>
              <a:rPr sz="1800" spc="-20" dirty="0">
                <a:latin typeface="Microsoft Sans Serif"/>
                <a:cs typeface="Microsoft Sans Serif"/>
              </a:rPr>
              <a:t>знаний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spc="-15" dirty="0">
                <a:latin typeface="Microsoft Sans Serif"/>
                <a:cs typeface="Microsoft Sans Serif"/>
              </a:rPr>
              <a:t>умений, </a:t>
            </a:r>
            <a:r>
              <a:rPr sz="1800" dirty="0">
                <a:latin typeface="Microsoft Sans Serif"/>
                <a:cs typeface="Microsoft Sans Serif"/>
              </a:rPr>
              <a:t>в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том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числе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метапредметных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745" dirty="0">
                <a:latin typeface="Microsoft Sans Serif"/>
                <a:cs typeface="Microsoft Sans Serif"/>
              </a:rPr>
              <a:t>— </a:t>
            </a:r>
            <a:r>
              <a:rPr sz="1800" b="1" dirty="0">
                <a:latin typeface="Arial"/>
                <a:cs typeface="Arial"/>
              </a:rPr>
              <a:t>в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практических</a:t>
            </a:r>
            <a:r>
              <a:rPr sz="1800" b="1" dirty="0">
                <a:latin typeface="Arial"/>
                <a:cs typeface="Arial"/>
              </a:rPr>
              <a:t> и 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проблемных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жизненных </a:t>
            </a:r>
            <a:r>
              <a:rPr sz="1800" spc="-10" dirty="0">
                <a:latin typeface="Microsoft Sans Serif"/>
                <a:cs typeface="Microsoft Sans Serif"/>
              </a:rPr>
              <a:t>ситуациях</a:t>
            </a:r>
            <a:endParaRPr sz="1800">
              <a:latin typeface="Microsoft Sans Serif"/>
              <a:cs typeface="Microsoft Sans Serif"/>
            </a:endParaRPr>
          </a:p>
          <a:p>
            <a:pPr marL="46990" marR="206375" algn="just">
              <a:lnSpc>
                <a:spcPct val="100000"/>
              </a:lnSpc>
              <a:spcBef>
                <a:spcPts val="1385"/>
              </a:spcBef>
              <a:buAutoNum type="arabicPeriod"/>
              <a:tabLst>
                <a:tab pos="301625" algn="l"/>
              </a:tabLst>
            </a:pPr>
            <a:r>
              <a:rPr sz="1800" spc="-50" dirty="0">
                <a:latin typeface="Microsoft Sans Serif"/>
                <a:cs typeface="Microsoft Sans Serif"/>
              </a:rPr>
              <a:t>Для </a:t>
            </a:r>
            <a:r>
              <a:rPr sz="1800" spc="-25" dirty="0">
                <a:latin typeface="Microsoft Sans Serif"/>
                <a:cs typeface="Microsoft Sans Serif"/>
              </a:rPr>
              <a:t>того, </a:t>
            </a:r>
            <a:r>
              <a:rPr sz="1800" spc="-10" dirty="0">
                <a:latin typeface="Microsoft Sans Serif"/>
                <a:cs typeface="Microsoft Sans Serif"/>
              </a:rPr>
              <a:t>чтобы </a:t>
            </a:r>
            <a:r>
              <a:rPr sz="1800" spc="-15" dirty="0">
                <a:latin typeface="Microsoft Sans Serif"/>
                <a:cs typeface="Microsoft Sans Serif"/>
              </a:rPr>
              <a:t>формировать функциональную грамотность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необязательно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работать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над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метапредметными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умениями</a:t>
            </a:r>
            <a:endParaRPr sz="1800">
              <a:latin typeface="Microsoft Sans Serif"/>
              <a:cs typeface="Microsoft Sans Serif"/>
            </a:endParaRPr>
          </a:p>
          <a:p>
            <a:pPr marL="12700" marR="5080" algn="just">
              <a:lnSpc>
                <a:spcPct val="100000"/>
              </a:lnSpc>
              <a:spcBef>
                <a:spcPts val="1345"/>
              </a:spcBef>
              <a:buAutoNum type="arabicPeriod"/>
              <a:tabLst>
                <a:tab pos="434975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Любое</a:t>
            </a:r>
            <a:r>
              <a:rPr sz="1800" spc="-15" dirty="0">
                <a:latin typeface="Microsoft Sans Serif"/>
                <a:cs typeface="Microsoft Sans Serif"/>
              </a:rPr>
              <a:t> учебное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задание,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работающее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достижение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метапредметных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результатов</a:t>
            </a:r>
            <a:r>
              <a:rPr sz="1800" spc="-35" dirty="0">
                <a:latin typeface="Microsoft Sans Serif"/>
                <a:cs typeface="Microsoft Sans Serif"/>
              </a:rPr>
              <a:t> можно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использовать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для 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формирования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10" dirty="0">
                <a:latin typeface="Microsoft Sans Serif"/>
                <a:cs typeface="Microsoft Sans Serif"/>
              </a:rPr>
              <a:t>ФГ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717" y="4033266"/>
            <a:ext cx="990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403860" algn="l"/>
              </a:tabLst>
            </a:pPr>
            <a:r>
              <a:rPr sz="1800" spc="-5" dirty="0">
                <a:latin typeface="Microsoft Sans Serif"/>
                <a:cs typeface="Microsoft Sans Serif"/>
              </a:rPr>
              <a:t>4.	</a:t>
            </a:r>
            <a:r>
              <a:rPr sz="1800" spc="-55" dirty="0">
                <a:latin typeface="Microsoft Sans Serif"/>
                <a:cs typeface="Microsoft Sans Serif"/>
              </a:rPr>
              <a:t>Для </a:t>
            </a:r>
            <a:r>
              <a:rPr sz="1800" spc="-5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р</a:t>
            </a:r>
            <a:r>
              <a:rPr sz="1800" spc="-35" dirty="0">
                <a:latin typeface="Microsoft Sans Serif"/>
                <a:cs typeface="Microsoft Sans Serif"/>
              </a:rPr>
              <a:t>а</a:t>
            </a:r>
            <a:r>
              <a:rPr sz="1800" spc="-45" dirty="0">
                <a:latin typeface="Microsoft Sans Serif"/>
                <a:cs typeface="Microsoft Sans Serif"/>
              </a:rPr>
              <a:t>з</a:t>
            </a:r>
            <a:r>
              <a:rPr sz="1800" spc="-40" dirty="0">
                <a:latin typeface="Microsoft Sans Serif"/>
                <a:cs typeface="Microsoft Sans Serif"/>
              </a:rPr>
              <a:t>в</a:t>
            </a:r>
            <a:r>
              <a:rPr sz="1800" spc="-5" dirty="0">
                <a:latin typeface="Microsoft Sans Serif"/>
                <a:cs typeface="Microsoft Sans Serif"/>
              </a:rPr>
              <a:t>итие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62583" y="4033266"/>
            <a:ext cx="6010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345" marR="5080" indent="-335280">
              <a:lnSpc>
                <a:spcPct val="100000"/>
              </a:lnSpc>
              <a:spcBef>
                <a:spcPts val="100"/>
              </a:spcBef>
              <a:tabLst>
                <a:tab pos="711835" algn="l"/>
                <a:tab pos="1556385" algn="l"/>
                <a:tab pos="3569970" algn="l"/>
                <a:tab pos="4544060" algn="l"/>
                <a:tab pos="5743575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т</a:t>
            </a:r>
            <a:r>
              <a:rPr sz="1800" spc="-25" dirty="0">
                <a:latin typeface="Microsoft Sans Serif"/>
                <a:cs typeface="Microsoft Sans Serif"/>
              </a:rPr>
              <a:t>о</a:t>
            </a:r>
            <a:r>
              <a:rPr sz="1800" spc="-55" dirty="0">
                <a:latin typeface="Microsoft Sans Serif"/>
                <a:cs typeface="Microsoft Sans Serif"/>
              </a:rPr>
              <a:t>г</a:t>
            </a:r>
            <a:r>
              <a:rPr sz="1800" spc="-5" dirty="0">
                <a:latin typeface="Microsoft Sans Serif"/>
                <a:cs typeface="Microsoft Sans Serif"/>
              </a:rPr>
              <a:t>о</a:t>
            </a:r>
            <a:r>
              <a:rPr sz="1800" dirty="0">
                <a:latin typeface="Microsoft Sans Serif"/>
                <a:cs typeface="Microsoft Sans Serif"/>
              </a:rPr>
              <a:t>,	</a:t>
            </a:r>
            <a:r>
              <a:rPr sz="1800" spc="-15" dirty="0">
                <a:latin typeface="Microsoft Sans Serif"/>
                <a:cs typeface="Microsoft Sans Serif"/>
              </a:rPr>
              <a:t>ч</a:t>
            </a:r>
            <a:r>
              <a:rPr sz="1800" spc="-40" dirty="0">
                <a:latin typeface="Microsoft Sans Serif"/>
                <a:cs typeface="Microsoft Sans Serif"/>
              </a:rPr>
              <a:t>т</a:t>
            </a:r>
            <a:r>
              <a:rPr sz="1800" spc="-5" dirty="0">
                <a:latin typeface="Microsoft Sans Serif"/>
                <a:cs typeface="Microsoft Sans Serif"/>
              </a:rPr>
              <a:t>об</a:t>
            </a:r>
            <a:r>
              <a:rPr sz="1800" dirty="0">
                <a:latin typeface="Microsoft Sans Serif"/>
                <a:cs typeface="Microsoft Sans Serif"/>
              </a:rPr>
              <a:t>ы	</a:t>
            </a:r>
            <a:r>
              <a:rPr sz="1800" spc="-30" dirty="0">
                <a:latin typeface="Microsoft Sans Serif"/>
                <a:cs typeface="Microsoft Sans Serif"/>
              </a:rPr>
              <a:t>м</a:t>
            </a:r>
            <a:r>
              <a:rPr sz="1800" spc="-95" dirty="0">
                <a:latin typeface="Microsoft Sans Serif"/>
                <a:cs typeface="Microsoft Sans Serif"/>
              </a:rPr>
              <a:t>е</a:t>
            </a:r>
            <a:r>
              <a:rPr sz="1800" spc="-20" dirty="0">
                <a:latin typeface="Microsoft Sans Serif"/>
                <a:cs typeface="Microsoft Sans Serif"/>
              </a:rPr>
              <a:t>т</a:t>
            </a:r>
            <a:r>
              <a:rPr sz="1800" spc="5" dirty="0">
                <a:latin typeface="Microsoft Sans Serif"/>
                <a:cs typeface="Microsoft Sans Serif"/>
              </a:rPr>
              <a:t>а</a:t>
            </a:r>
            <a:r>
              <a:rPr sz="1800" spc="-15" dirty="0">
                <a:latin typeface="Microsoft Sans Serif"/>
                <a:cs typeface="Microsoft Sans Serif"/>
              </a:rPr>
              <a:t>п</a:t>
            </a:r>
            <a:r>
              <a:rPr sz="1800" spc="-25" dirty="0">
                <a:latin typeface="Microsoft Sans Serif"/>
                <a:cs typeface="Microsoft Sans Serif"/>
              </a:rPr>
              <a:t>р</a:t>
            </a:r>
            <a:r>
              <a:rPr sz="1800" spc="-45" dirty="0">
                <a:latin typeface="Microsoft Sans Serif"/>
                <a:cs typeface="Microsoft Sans Serif"/>
              </a:rPr>
              <a:t>е</a:t>
            </a:r>
            <a:r>
              <a:rPr sz="1800" dirty="0">
                <a:latin typeface="Microsoft Sans Serif"/>
                <a:cs typeface="Microsoft Sans Serif"/>
              </a:rPr>
              <a:t>д</a:t>
            </a:r>
            <a:r>
              <a:rPr sz="1800" spc="-30" dirty="0">
                <a:latin typeface="Microsoft Sans Serif"/>
                <a:cs typeface="Microsoft Sans Serif"/>
              </a:rPr>
              <a:t>м</a:t>
            </a:r>
            <a:r>
              <a:rPr sz="1800" spc="-95" dirty="0">
                <a:latin typeface="Microsoft Sans Serif"/>
                <a:cs typeface="Microsoft Sans Serif"/>
              </a:rPr>
              <a:t>е</a:t>
            </a:r>
            <a:r>
              <a:rPr sz="1800" spc="-5" dirty="0">
                <a:latin typeface="Microsoft Sans Serif"/>
                <a:cs typeface="Microsoft Sans Serif"/>
              </a:rPr>
              <a:t>тн</a:t>
            </a:r>
            <a:r>
              <a:rPr sz="1800" dirty="0">
                <a:latin typeface="Microsoft Sans Serif"/>
                <a:cs typeface="Microsoft Sans Serif"/>
              </a:rPr>
              <a:t>ые	</a:t>
            </a:r>
            <a:r>
              <a:rPr sz="1800" spc="-40" dirty="0">
                <a:latin typeface="Microsoft Sans Serif"/>
                <a:cs typeface="Microsoft Sans Serif"/>
              </a:rPr>
              <a:t>у</a:t>
            </a:r>
            <a:r>
              <a:rPr sz="1800" spc="-45" dirty="0">
                <a:latin typeface="Microsoft Sans Serif"/>
                <a:cs typeface="Microsoft Sans Serif"/>
              </a:rPr>
              <a:t>м</a:t>
            </a:r>
            <a:r>
              <a:rPr sz="1800" spc="-10" dirty="0">
                <a:latin typeface="Microsoft Sans Serif"/>
                <a:cs typeface="Microsoft Sans Serif"/>
              </a:rPr>
              <a:t>ени</a:t>
            </a:r>
            <a:r>
              <a:rPr sz="1800" spc="-5" dirty="0">
                <a:latin typeface="Microsoft Sans Serif"/>
                <a:cs typeface="Microsoft Sans Serif"/>
              </a:rPr>
              <a:t>я</a:t>
            </a:r>
            <a:r>
              <a:rPr sz="1800" dirty="0">
                <a:latin typeface="Microsoft Sans Serif"/>
                <a:cs typeface="Microsoft Sans Serif"/>
              </a:rPr>
              <a:t>	</a:t>
            </a:r>
            <a:r>
              <a:rPr sz="1800" spc="-5" dirty="0">
                <a:latin typeface="Microsoft Sans Serif"/>
                <a:cs typeface="Microsoft Sans Serif"/>
              </a:rPr>
              <a:t>р</a:t>
            </a:r>
            <a:r>
              <a:rPr sz="1800" spc="-10" dirty="0">
                <a:latin typeface="Microsoft Sans Serif"/>
                <a:cs typeface="Microsoft Sans Serif"/>
              </a:rPr>
              <a:t>а</a:t>
            </a:r>
            <a:r>
              <a:rPr sz="1800" spc="-5" dirty="0">
                <a:latin typeface="Microsoft Sans Serif"/>
                <a:cs typeface="Microsoft Sans Serif"/>
              </a:rPr>
              <a:t>б</a:t>
            </a:r>
            <a:r>
              <a:rPr sz="1800" spc="-35" dirty="0">
                <a:latin typeface="Microsoft Sans Serif"/>
                <a:cs typeface="Microsoft Sans Serif"/>
              </a:rPr>
              <a:t>о</a:t>
            </a:r>
            <a:r>
              <a:rPr sz="1800" spc="-20" dirty="0">
                <a:latin typeface="Microsoft Sans Serif"/>
                <a:cs typeface="Microsoft Sans Serif"/>
              </a:rPr>
              <a:t>т</a:t>
            </a:r>
            <a:r>
              <a:rPr sz="1800" dirty="0">
                <a:latin typeface="Microsoft Sans Serif"/>
                <a:cs typeface="Microsoft Sans Serif"/>
              </a:rPr>
              <a:t>ал</a:t>
            </a:r>
            <a:r>
              <a:rPr sz="1800" spc="5" dirty="0">
                <a:latin typeface="Microsoft Sans Serif"/>
                <a:cs typeface="Microsoft Sans Serif"/>
              </a:rPr>
              <a:t>и</a:t>
            </a:r>
            <a:r>
              <a:rPr sz="1800" dirty="0">
                <a:latin typeface="Microsoft Sans Serif"/>
                <a:cs typeface="Microsoft Sans Serif"/>
              </a:rPr>
              <a:t>	</a:t>
            </a:r>
            <a:r>
              <a:rPr sz="1800" spc="-5" dirty="0">
                <a:latin typeface="Microsoft Sans Serif"/>
                <a:cs typeface="Microsoft Sans Serif"/>
              </a:rPr>
              <a:t>на  </a:t>
            </a:r>
            <a:r>
              <a:rPr sz="1800" spc="-150" dirty="0">
                <a:latin typeface="Microsoft Sans Serif"/>
                <a:cs typeface="Microsoft Sans Serif"/>
              </a:rPr>
              <a:t>ФГ,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717" y="4581905"/>
            <a:ext cx="16300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практические</a:t>
            </a:r>
            <a:r>
              <a:rPr sz="1800" spc="-5" dirty="0">
                <a:latin typeface="Microsoft Sans Serif"/>
                <a:cs typeface="Microsoft Sans Serif"/>
              </a:rPr>
              <a:t>,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14752" y="4307585"/>
            <a:ext cx="14986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Microsoft Sans Serif"/>
                <a:cs typeface="Microsoft Sans Serif"/>
              </a:rPr>
              <a:t>необходимо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latin typeface="Arial"/>
                <a:cs typeface="Arial"/>
              </a:rPr>
              <a:t>проблемные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14394" y="4307585"/>
            <a:ext cx="22040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9225">
              <a:lnSpc>
                <a:spcPct val="100000"/>
              </a:lnSpc>
              <a:spcBef>
                <a:spcPts val="100"/>
              </a:spcBef>
              <a:tabLst>
                <a:tab pos="1236345" algn="l"/>
                <a:tab pos="1606550" algn="l"/>
              </a:tabLst>
            </a:pPr>
            <a:r>
              <a:rPr sz="1800" spc="20" dirty="0">
                <a:latin typeface="Microsoft Sans Serif"/>
                <a:cs typeface="Microsoft Sans Serif"/>
              </a:rPr>
              <a:t>с</a:t>
            </a:r>
            <a:r>
              <a:rPr sz="1800" spc="-30" dirty="0">
                <a:latin typeface="Microsoft Sans Serif"/>
                <a:cs typeface="Microsoft Sans Serif"/>
              </a:rPr>
              <a:t>о</a:t>
            </a:r>
            <a:r>
              <a:rPr sz="1800" spc="-110" dirty="0">
                <a:latin typeface="Microsoft Sans Serif"/>
                <a:cs typeface="Microsoft Sans Serif"/>
              </a:rPr>
              <a:t>з</a:t>
            </a:r>
            <a:r>
              <a:rPr sz="1800" dirty="0">
                <a:latin typeface="Microsoft Sans Serif"/>
                <a:cs typeface="Microsoft Sans Serif"/>
              </a:rPr>
              <a:t>д</a:t>
            </a:r>
            <a:r>
              <a:rPr sz="1800" spc="-5" dirty="0">
                <a:latin typeface="Microsoft Sans Serif"/>
                <a:cs typeface="Microsoft Sans Serif"/>
              </a:rPr>
              <a:t>а</a:t>
            </a:r>
            <a:r>
              <a:rPr sz="1800" spc="-30" dirty="0">
                <a:latin typeface="Microsoft Sans Serif"/>
                <a:cs typeface="Microsoft Sans Serif"/>
              </a:rPr>
              <a:t>ва</a:t>
            </a:r>
            <a:r>
              <a:rPr sz="1800" spc="-5" dirty="0">
                <a:latin typeface="Microsoft Sans Serif"/>
                <a:cs typeface="Microsoft Sans Serif"/>
              </a:rPr>
              <a:t>ть</a:t>
            </a:r>
            <a:r>
              <a:rPr sz="1800" dirty="0">
                <a:latin typeface="Microsoft Sans Serif"/>
                <a:cs typeface="Microsoft Sans Serif"/>
              </a:rPr>
              <a:t>		</a:t>
            </a:r>
            <a:r>
              <a:rPr sz="1800" spc="-20" dirty="0">
                <a:latin typeface="Microsoft Sans Serif"/>
                <a:cs typeface="Microsoft Sans Serif"/>
              </a:rPr>
              <a:t>т</a:t>
            </a:r>
            <a:r>
              <a:rPr sz="1800" spc="-30" dirty="0">
                <a:latin typeface="Microsoft Sans Serif"/>
                <a:cs typeface="Microsoft Sans Serif"/>
              </a:rPr>
              <a:t>акие  </a:t>
            </a:r>
            <a:r>
              <a:rPr sz="1800" spc="-10" dirty="0">
                <a:latin typeface="Microsoft Sans Serif"/>
                <a:cs typeface="Microsoft Sans Serif"/>
              </a:rPr>
              <a:t>ситуации	</a:t>
            </a:r>
            <a:r>
              <a:rPr sz="1800" spc="-5" dirty="0">
                <a:latin typeface="Microsoft Sans Serif"/>
                <a:cs typeface="Microsoft Sans Serif"/>
              </a:rPr>
              <a:t>и	</a:t>
            </a:r>
            <a:r>
              <a:rPr sz="1800" spc="5" dirty="0">
                <a:latin typeface="Microsoft Sans Serif"/>
                <a:cs typeface="Microsoft Sans Serif"/>
              </a:rPr>
              <a:t>или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57976" y="4307585"/>
            <a:ext cx="1215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194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у</a:t>
            </a:r>
            <a:r>
              <a:rPr sz="1800" b="1" spc="-10" dirty="0">
                <a:latin typeface="Arial"/>
                <a:cs typeface="Arial"/>
              </a:rPr>
              <a:t>ч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б</a:t>
            </a:r>
            <a:r>
              <a:rPr sz="1800" b="1" spc="5" dirty="0">
                <a:latin typeface="Arial"/>
                <a:cs typeface="Arial"/>
              </a:rPr>
              <a:t>но</a:t>
            </a:r>
            <a:r>
              <a:rPr sz="1800" b="1" dirty="0">
                <a:latin typeface="Arial"/>
                <a:cs typeface="Arial"/>
              </a:rPr>
              <a:t>-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15" dirty="0">
                <a:latin typeface="Microsoft Sans Serif"/>
                <a:cs typeface="Microsoft Sans Serif"/>
              </a:rPr>
              <a:t>п</a:t>
            </a:r>
            <a:r>
              <a:rPr sz="1800" spc="-35" dirty="0">
                <a:latin typeface="Microsoft Sans Serif"/>
                <a:cs typeface="Microsoft Sans Serif"/>
              </a:rPr>
              <a:t>р</a:t>
            </a:r>
            <a:r>
              <a:rPr sz="1800" spc="-45" dirty="0">
                <a:latin typeface="Microsoft Sans Serif"/>
                <a:cs typeface="Microsoft Sans Serif"/>
              </a:rPr>
              <a:t>е</a:t>
            </a:r>
            <a:r>
              <a:rPr sz="1800" dirty="0">
                <a:latin typeface="Microsoft Sans Serif"/>
                <a:cs typeface="Microsoft Sans Serif"/>
              </a:rPr>
              <a:t>д</a:t>
            </a:r>
            <a:r>
              <a:rPr sz="1800" spc="20" dirty="0">
                <a:latin typeface="Microsoft Sans Serif"/>
                <a:cs typeface="Microsoft Sans Serif"/>
              </a:rPr>
              <a:t>л</a:t>
            </a:r>
            <a:r>
              <a:rPr sz="1800" spc="-25" dirty="0">
                <a:latin typeface="Microsoft Sans Serif"/>
                <a:cs typeface="Microsoft Sans Serif"/>
              </a:rPr>
              <a:t>а</a:t>
            </a:r>
            <a:r>
              <a:rPr sz="1800" spc="-55" dirty="0">
                <a:latin typeface="Microsoft Sans Serif"/>
                <a:cs typeface="Microsoft Sans Serif"/>
              </a:rPr>
              <a:t>г</a:t>
            </a:r>
            <a:r>
              <a:rPr sz="1800" spc="-45" dirty="0">
                <a:latin typeface="Microsoft Sans Serif"/>
                <a:cs typeface="Microsoft Sans Serif"/>
              </a:rPr>
              <a:t>а</a:t>
            </a:r>
            <a:r>
              <a:rPr sz="1800" spc="-5" dirty="0">
                <a:latin typeface="Microsoft Sans Serif"/>
                <a:cs typeface="Microsoft Sans Serif"/>
              </a:rPr>
              <a:t>ть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6717" y="4856226"/>
            <a:ext cx="7085965" cy="1551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3660" algn="just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Microsoft Sans Serif"/>
                <a:cs typeface="Microsoft Sans Serif"/>
              </a:rPr>
              <a:t>школьникам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учебные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latin typeface="Arial"/>
                <a:cs typeface="Arial"/>
              </a:rPr>
              <a:t>задания</a:t>
            </a:r>
            <a:r>
              <a:rPr sz="1800" b="1" spc="-5" dirty="0">
                <a:latin typeface="Arial"/>
                <a:cs typeface="Arial"/>
              </a:rPr>
              <a:t> практико-ориентированного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характера</a:t>
            </a:r>
            <a:r>
              <a:rPr sz="1800" spc="-5" dirty="0">
                <a:latin typeface="Microsoft Sans Serif"/>
                <a:cs typeface="Microsoft Sans Serif"/>
              </a:rPr>
              <a:t>, </a:t>
            </a:r>
            <a:r>
              <a:rPr sz="1800" b="1" spc="-10" dirty="0">
                <a:latin typeface="Arial"/>
                <a:cs typeface="Arial"/>
              </a:rPr>
              <a:t>связанные </a:t>
            </a:r>
            <a:r>
              <a:rPr sz="1800" b="1" dirty="0">
                <a:latin typeface="Arial"/>
                <a:cs typeface="Arial"/>
              </a:rPr>
              <a:t>с </a:t>
            </a:r>
            <a:r>
              <a:rPr sz="1800" b="1" spc="-5" dirty="0">
                <a:latin typeface="Arial"/>
                <a:cs typeface="Arial"/>
              </a:rPr>
              <a:t>жизнью</a:t>
            </a:r>
            <a:r>
              <a:rPr sz="1800" spc="-5" dirty="0">
                <a:latin typeface="Microsoft Sans Serif"/>
                <a:cs typeface="Microsoft Sans Serif"/>
              </a:rPr>
              <a:t>, </a:t>
            </a:r>
            <a:r>
              <a:rPr sz="1800" spc="-40" dirty="0">
                <a:latin typeface="Microsoft Sans Serif"/>
                <a:cs typeface="Microsoft Sans Serif"/>
              </a:rPr>
              <a:t>где </a:t>
            </a:r>
            <a:r>
              <a:rPr sz="1800" spc="-10" dirty="0">
                <a:latin typeface="Microsoft Sans Serif"/>
                <a:cs typeface="Microsoft Sans Serif"/>
              </a:rPr>
              <a:t>они </a:t>
            </a:r>
            <a:r>
              <a:rPr sz="1800" spc="-20" dirty="0">
                <a:latin typeface="Microsoft Sans Serif"/>
                <a:cs typeface="Microsoft Sans Serif"/>
              </a:rPr>
              <a:t>смогли </a:t>
            </a:r>
            <a:r>
              <a:rPr sz="1800" dirty="0">
                <a:latin typeface="Microsoft Sans Serif"/>
                <a:cs typeface="Microsoft Sans Serif"/>
              </a:rPr>
              <a:t>бы </a:t>
            </a:r>
            <a:r>
              <a:rPr sz="1800" spc="-15" dirty="0">
                <a:latin typeface="Microsoft Sans Serif"/>
                <a:cs typeface="Microsoft Sans Serif"/>
              </a:rPr>
              <a:t>применить </a:t>
            </a:r>
            <a:r>
              <a:rPr sz="1800" spc="-10" dirty="0">
                <a:latin typeface="Microsoft Sans Serif"/>
                <a:cs typeface="Microsoft Sans Serif"/>
              </a:rPr>
              <a:t> эти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метапредметные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умения</a:t>
            </a:r>
            <a:endParaRPr sz="1800">
              <a:latin typeface="Microsoft Sans Serif"/>
              <a:cs typeface="Microsoft Sans Serif"/>
            </a:endParaRPr>
          </a:p>
          <a:p>
            <a:pPr marL="81915">
              <a:lnSpc>
                <a:spcPct val="100000"/>
              </a:lnSpc>
              <a:spcBef>
                <a:spcPts val="1215"/>
              </a:spcBef>
            </a:pPr>
            <a:r>
              <a:rPr sz="1800" spc="-5" dirty="0">
                <a:latin typeface="Microsoft Sans Serif"/>
                <a:cs typeface="Microsoft Sans Serif"/>
              </a:rPr>
              <a:t>5.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60" dirty="0">
                <a:latin typeface="Microsoft Sans Serif"/>
                <a:cs typeface="Microsoft Sans Serif"/>
              </a:rPr>
              <a:t>Когда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мы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работаем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формирование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50" dirty="0">
                <a:latin typeface="Microsoft Sans Serif"/>
                <a:cs typeface="Microsoft Sans Serif"/>
              </a:rPr>
              <a:t>ФГ,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то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мы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одновременно</a:t>
            </a:r>
            <a:endParaRPr sz="1800">
              <a:latin typeface="Microsoft Sans Serif"/>
              <a:cs typeface="Microsoft Sans Serif"/>
            </a:endParaRPr>
          </a:p>
          <a:p>
            <a:pPr marL="81915" algn="just">
              <a:lnSpc>
                <a:spcPct val="100000"/>
              </a:lnSpc>
            </a:pPr>
            <a:r>
              <a:rPr sz="1800" spc="-20" dirty="0">
                <a:latin typeface="Microsoft Sans Serif"/>
                <a:cs typeface="Microsoft Sans Serif"/>
              </a:rPr>
              <a:t>работаем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достижение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метапредметных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45" dirty="0">
                <a:latin typeface="Microsoft Sans Serif"/>
                <a:cs typeface="Microsoft Sans Serif"/>
              </a:rPr>
              <a:t>результатов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826250" y="0"/>
            <a:ext cx="2139950" cy="5288280"/>
            <a:chOff x="6826250" y="0"/>
            <a:chExt cx="2139950" cy="528828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26250" y="79438"/>
              <a:ext cx="1108075" cy="110966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34325" y="0"/>
              <a:ext cx="1031875" cy="118910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67625" y="1076261"/>
              <a:ext cx="1109662" cy="110966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43875" y="2049398"/>
              <a:ext cx="1031875" cy="119380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20000" y="3025711"/>
              <a:ext cx="1031875" cy="119538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15301" y="4179951"/>
              <a:ext cx="1108075" cy="1108075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05776" y="5445125"/>
            <a:ext cx="1109662" cy="1109662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6277" y="204673"/>
            <a:ext cx="785050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15590" marR="5080" indent="-280352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Новые</a:t>
            </a:r>
            <a:r>
              <a:rPr spc="25" dirty="0"/>
              <a:t> </a:t>
            </a:r>
            <a:r>
              <a:rPr spc="-20" dirty="0"/>
              <a:t>компетенции</a:t>
            </a:r>
            <a:r>
              <a:rPr spc="55" dirty="0"/>
              <a:t> </a:t>
            </a:r>
            <a:r>
              <a:rPr spc="-5" dirty="0"/>
              <a:t>и</a:t>
            </a:r>
            <a:r>
              <a:rPr spc="5" dirty="0"/>
              <a:t> </a:t>
            </a:r>
            <a:r>
              <a:rPr spc="-15" dirty="0"/>
              <a:t>умения</a:t>
            </a:r>
            <a:r>
              <a:rPr spc="60" dirty="0"/>
              <a:t> </a:t>
            </a:r>
            <a:r>
              <a:rPr spc="-10" dirty="0"/>
              <a:t>читательской </a:t>
            </a:r>
            <a:r>
              <a:rPr spc="-765" dirty="0"/>
              <a:t> </a:t>
            </a:r>
            <a:r>
              <a:rPr spc="-20" dirty="0"/>
              <a:t>грамотности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4492" y="1141603"/>
            <a:ext cx="8571230" cy="3669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 spc="-10" dirty="0">
                <a:solidFill>
                  <a:srgbClr val="404040"/>
                </a:solidFill>
                <a:latin typeface="Arial"/>
                <a:cs typeface="Arial"/>
              </a:rPr>
              <a:t>Использовать</a:t>
            </a:r>
            <a:r>
              <a:rPr sz="1800" b="1" i="1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404040"/>
                </a:solidFill>
                <a:latin typeface="Arial"/>
                <a:cs typeface="Arial"/>
              </a:rPr>
              <a:t>информацию</a:t>
            </a:r>
            <a:r>
              <a:rPr sz="1800" b="1" i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dirty="0">
                <a:solidFill>
                  <a:srgbClr val="404040"/>
                </a:solidFill>
                <a:latin typeface="Arial"/>
                <a:cs typeface="Arial"/>
              </a:rPr>
              <a:t>из</a:t>
            </a:r>
            <a:r>
              <a:rPr sz="1800" b="1" i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spc="-10" dirty="0">
                <a:solidFill>
                  <a:srgbClr val="404040"/>
                </a:solidFill>
                <a:latin typeface="Arial"/>
                <a:cs typeface="Arial"/>
              </a:rPr>
              <a:t>текста</a:t>
            </a:r>
            <a:endParaRPr sz="1800">
              <a:latin typeface="Arial"/>
              <a:cs typeface="Arial"/>
            </a:endParaRPr>
          </a:p>
          <a:p>
            <a:pPr marL="299085" marR="501650" indent="-287020">
              <a:lnSpc>
                <a:spcPct val="100000"/>
              </a:lnSpc>
              <a:buFont typeface="Microsoft Sans Serif"/>
              <a:buChar char="•"/>
              <a:tabLst>
                <a:tab pos="360045" algn="l"/>
                <a:tab pos="360680" algn="l"/>
              </a:tabLst>
            </a:pPr>
            <a:r>
              <a:rPr dirty="0"/>
              <a:t>	</a:t>
            </a:r>
            <a:r>
              <a:rPr sz="1700" spc="-20" dirty="0">
                <a:latin typeface="Microsoft Sans Serif"/>
                <a:cs typeface="Microsoft Sans Serif"/>
              </a:rPr>
              <a:t>Использовать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информацию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из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текста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b="1" dirty="0">
                <a:latin typeface="Arial"/>
                <a:cs typeface="Arial"/>
              </a:rPr>
              <a:t>для</a:t>
            </a:r>
            <a:r>
              <a:rPr sz="1700" b="1" spc="-15" dirty="0">
                <a:latin typeface="Arial"/>
                <a:cs typeface="Arial"/>
              </a:rPr>
              <a:t> </a:t>
            </a:r>
            <a:r>
              <a:rPr sz="1700" b="1" spc="-5" dirty="0">
                <a:latin typeface="Arial"/>
                <a:cs typeface="Arial"/>
              </a:rPr>
              <a:t>решения</a:t>
            </a:r>
            <a:r>
              <a:rPr sz="1700" b="1" spc="15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практической</a:t>
            </a:r>
            <a:r>
              <a:rPr sz="1700" b="1" spc="20" dirty="0">
                <a:latin typeface="Arial"/>
                <a:cs typeface="Arial"/>
              </a:rPr>
              <a:t> </a:t>
            </a:r>
            <a:r>
              <a:rPr sz="1700" b="1" spc="-15" dirty="0">
                <a:latin typeface="Arial"/>
                <a:cs typeface="Arial"/>
              </a:rPr>
              <a:t>задачи </a:t>
            </a:r>
            <a:r>
              <a:rPr sz="1700" b="1" spc="-10" dirty="0">
                <a:latin typeface="Arial"/>
                <a:cs typeface="Arial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(планирование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поездки,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выбор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телефона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и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45" dirty="0">
                <a:latin typeface="Microsoft Sans Serif"/>
                <a:cs typeface="Microsoft Sans Serif"/>
              </a:rPr>
              <a:t>т.п.)</a:t>
            </a:r>
            <a:r>
              <a:rPr sz="1700" spc="50" dirty="0">
                <a:latin typeface="Microsoft Sans Serif"/>
                <a:cs typeface="Microsoft Sans Serif"/>
              </a:rPr>
              <a:t> </a:t>
            </a:r>
            <a:r>
              <a:rPr sz="1700" b="1" dirty="0">
                <a:latin typeface="Arial"/>
                <a:cs typeface="Arial"/>
              </a:rPr>
              <a:t>без </a:t>
            </a:r>
            <a:r>
              <a:rPr sz="1700" b="1" spc="-15" dirty="0">
                <a:latin typeface="Arial"/>
                <a:cs typeface="Arial"/>
              </a:rPr>
              <a:t>привлечения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фоновых </a:t>
            </a:r>
            <a:r>
              <a:rPr sz="1700" b="1" spc="-459" dirty="0">
                <a:latin typeface="Arial"/>
                <a:cs typeface="Arial"/>
              </a:rPr>
              <a:t> </a:t>
            </a:r>
            <a:r>
              <a:rPr sz="1700" b="1" spc="-5" dirty="0">
                <a:latin typeface="Arial"/>
                <a:cs typeface="Arial"/>
              </a:rPr>
              <a:t>знаний</a:t>
            </a:r>
            <a:endParaRPr sz="1700">
              <a:latin typeface="Arial"/>
              <a:cs typeface="Arial"/>
            </a:endParaRPr>
          </a:p>
          <a:p>
            <a:pPr marL="299085" marR="53784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700" spc="-20" dirty="0">
                <a:latin typeface="Microsoft Sans Serif"/>
                <a:cs typeface="Microsoft Sans Serif"/>
              </a:rPr>
              <a:t>Использовать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информацию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из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текста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b="1" dirty="0">
                <a:latin typeface="Arial"/>
                <a:cs typeface="Arial"/>
              </a:rPr>
              <a:t>для</a:t>
            </a:r>
            <a:r>
              <a:rPr sz="1700" b="1" spc="-15" dirty="0">
                <a:latin typeface="Arial"/>
                <a:cs typeface="Arial"/>
              </a:rPr>
              <a:t> </a:t>
            </a:r>
            <a:r>
              <a:rPr sz="1700" b="1" spc="-5" dirty="0">
                <a:latin typeface="Arial"/>
                <a:cs typeface="Arial"/>
              </a:rPr>
              <a:t>решения</a:t>
            </a:r>
            <a:r>
              <a:rPr sz="1700" b="1" spc="10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практической</a:t>
            </a:r>
            <a:r>
              <a:rPr sz="1700" b="1" spc="30" dirty="0">
                <a:latin typeface="Arial"/>
                <a:cs typeface="Arial"/>
              </a:rPr>
              <a:t> </a:t>
            </a:r>
            <a:r>
              <a:rPr sz="1700" b="1" spc="-15" dirty="0">
                <a:latin typeface="Arial"/>
                <a:cs typeface="Arial"/>
              </a:rPr>
              <a:t>задачи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с </a:t>
            </a:r>
            <a:r>
              <a:rPr sz="1700" b="1" spc="-459" dirty="0">
                <a:latin typeface="Arial"/>
                <a:cs typeface="Arial"/>
              </a:rPr>
              <a:t> </a:t>
            </a:r>
            <a:r>
              <a:rPr sz="1700" b="1" spc="-15" dirty="0">
                <a:latin typeface="Arial"/>
                <a:cs typeface="Arial"/>
              </a:rPr>
              <a:t>привлечением</a:t>
            </a:r>
            <a:r>
              <a:rPr sz="1700" b="1" spc="15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фоновых</a:t>
            </a:r>
            <a:r>
              <a:rPr sz="1700" b="1" dirty="0">
                <a:latin typeface="Arial"/>
                <a:cs typeface="Arial"/>
              </a:rPr>
              <a:t> знаний</a:t>
            </a:r>
            <a:endParaRPr sz="170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700" b="1" spc="-15" dirty="0">
                <a:latin typeface="Arial"/>
                <a:cs typeface="Arial"/>
              </a:rPr>
              <a:t>Формулировать</a:t>
            </a:r>
            <a:r>
              <a:rPr sz="1700" b="1" spc="45" dirty="0">
                <a:latin typeface="Arial"/>
                <a:cs typeface="Arial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на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основе</a:t>
            </a:r>
            <a:r>
              <a:rPr sz="1700" spc="45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полученной</a:t>
            </a:r>
            <a:r>
              <a:rPr sz="1700" spc="40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из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текста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информации</a:t>
            </a:r>
            <a:r>
              <a:rPr sz="1700" spc="45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собственную</a:t>
            </a:r>
            <a:endParaRPr sz="170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</a:pPr>
            <a:r>
              <a:rPr sz="1700" spc="-35" dirty="0">
                <a:latin typeface="Microsoft Sans Serif"/>
                <a:cs typeface="Microsoft Sans Serif"/>
              </a:rPr>
              <a:t>гипотезу</a:t>
            </a:r>
            <a:endParaRPr sz="1700">
              <a:latin typeface="Microsoft Sans Serif"/>
              <a:cs typeface="Microsoft Sans Serif"/>
            </a:endParaRPr>
          </a:p>
          <a:p>
            <a:pPr marL="299085" marR="23177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700" b="1" spc="-5" dirty="0">
                <a:latin typeface="Arial"/>
                <a:cs typeface="Arial"/>
              </a:rPr>
              <a:t>Прогнозировать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spc="-5" dirty="0">
                <a:latin typeface="Arial"/>
                <a:cs typeface="Arial"/>
              </a:rPr>
              <a:t>события,</a:t>
            </a:r>
            <a:r>
              <a:rPr sz="1700" b="1" spc="15" dirty="0">
                <a:latin typeface="Arial"/>
                <a:cs typeface="Arial"/>
              </a:rPr>
              <a:t> </a:t>
            </a:r>
            <a:r>
              <a:rPr sz="1700" b="1" spc="-15" dirty="0">
                <a:latin typeface="Arial"/>
                <a:cs typeface="Arial"/>
              </a:rPr>
              <a:t>течение</a:t>
            </a:r>
            <a:r>
              <a:rPr sz="1700" b="1" spc="50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процесса,</a:t>
            </a:r>
            <a:r>
              <a:rPr sz="1700" b="1" spc="-5" dirty="0">
                <a:latin typeface="Arial"/>
                <a:cs typeface="Arial"/>
              </a:rPr>
              <a:t> </a:t>
            </a:r>
            <a:r>
              <a:rPr sz="1700" b="1" spc="-30" dirty="0">
                <a:latin typeface="Arial"/>
                <a:cs typeface="Arial"/>
              </a:rPr>
              <a:t>результаты</a:t>
            </a:r>
            <a:r>
              <a:rPr sz="1700" b="1" spc="55" dirty="0">
                <a:latin typeface="Arial"/>
                <a:cs typeface="Arial"/>
              </a:rPr>
              <a:t> </a:t>
            </a:r>
            <a:r>
              <a:rPr sz="1700" b="1" spc="-5" dirty="0">
                <a:latin typeface="Arial"/>
                <a:cs typeface="Arial"/>
              </a:rPr>
              <a:t>эксперимента</a:t>
            </a:r>
            <a:r>
              <a:rPr sz="1700" b="1" spc="25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на </a:t>
            </a:r>
            <a:r>
              <a:rPr sz="1700" b="1" spc="-459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основе информации</a:t>
            </a:r>
            <a:r>
              <a:rPr sz="1700" b="1" spc="35" dirty="0">
                <a:latin typeface="Arial"/>
                <a:cs typeface="Arial"/>
              </a:rPr>
              <a:t> </a:t>
            </a:r>
            <a:r>
              <a:rPr sz="1700" b="1" spc="-15" dirty="0">
                <a:latin typeface="Arial"/>
                <a:cs typeface="Arial"/>
              </a:rPr>
              <a:t>текста</a:t>
            </a:r>
            <a:endParaRPr sz="170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Предлагать</a:t>
            </a:r>
            <a:r>
              <a:rPr sz="1700" spc="10" dirty="0">
                <a:latin typeface="Microsoft Sans Serif"/>
                <a:cs typeface="Microsoft Sans Serif"/>
              </a:rPr>
              <a:t> </a:t>
            </a:r>
            <a:r>
              <a:rPr sz="1700" b="1" spc="-5" dirty="0">
                <a:latin typeface="Arial"/>
                <a:cs typeface="Arial"/>
              </a:rPr>
              <a:t>интерпретацию</a:t>
            </a:r>
            <a:r>
              <a:rPr sz="1700" b="1" spc="40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нового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явления</a:t>
            </a:r>
            <a:r>
              <a:rPr sz="1700" spc="-10" dirty="0">
                <a:latin typeface="Microsoft Sans Serif"/>
                <a:cs typeface="Microsoft Sans Serif"/>
              </a:rPr>
              <a:t>,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принадлежащего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spc="-105" dirty="0">
                <a:latin typeface="Microsoft Sans Serif"/>
                <a:cs typeface="Microsoft Sans Serif"/>
              </a:rPr>
              <a:t>к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тому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же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классу </a:t>
            </a:r>
            <a:r>
              <a:rPr sz="1700" spc="-44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явлений,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который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обсуждается</a:t>
            </a:r>
            <a:r>
              <a:rPr sz="1700" spc="50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в</a:t>
            </a:r>
            <a:r>
              <a:rPr sz="1700" spc="10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тексте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(в</a:t>
            </a:r>
            <a:r>
              <a:rPr sz="1700" spc="5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том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числе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с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переносом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из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одной</a:t>
            </a:r>
            <a:endParaRPr sz="1700">
              <a:latin typeface="Microsoft Sans Serif"/>
              <a:cs typeface="Microsoft Sans Serif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700" spc="-20" dirty="0">
                <a:latin typeface="Microsoft Sans Serif"/>
                <a:cs typeface="Microsoft Sans Serif"/>
              </a:rPr>
              <a:t>предметной</a:t>
            </a:r>
            <a:r>
              <a:rPr sz="1700" spc="5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области</a:t>
            </a:r>
            <a:r>
              <a:rPr sz="1700" spc="-1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в</a:t>
            </a:r>
            <a:r>
              <a:rPr sz="1700" spc="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другую)</a:t>
            </a:r>
            <a:endParaRPr sz="17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5" dirty="0">
                <a:latin typeface="Microsoft Sans Serif"/>
                <a:cs typeface="Microsoft Sans Serif"/>
              </a:rPr>
              <a:t>Выявлять</a:t>
            </a:r>
            <a:r>
              <a:rPr sz="1700" spc="10" dirty="0">
                <a:latin typeface="Microsoft Sans Serif"/>
                <a:cs typeface="Microsoft Sans Serif"/>
              </a:rPr>
              <a:t> </a:t>
            </a:r>
            <a:r>
              <a:rPr sz="1700" b="1" spc="-5" dirty="0">
                <a:latin typeface="Arial"/>
                <a:cs typeface="Arial"/>
              </a:rPr>
              <a:t>связь</a:t>
            </a:r>
            <a:r>
              <a:rPr sz="1700" b="1" dirty="0">
                <a:latin typeface="Arial"/>
                <a:cs typeface="Arial"/>
              </a:rPr>
              <a:t> между</a:t>
            </a:r>
            <a:r>
              <a:rPr sz="1700" b="1" spc="-5" dirty="0">
                <a:latin typeface="Arial"/>
                <a:cs typeface="Arial"/>
              </a:rPr>
              <a:t> </a:t>
            </a:r>
            <a:r>
              <a:rPr sz="1700" b="1" spc="-10" dirty="0">
                <a:latin typeface="Arial"/>
                <a:cs typeface="Arial"/>
              </a:rPr>
              <a:t>прочитанным</a:t>
            </a:r>
            <a:r>
              <a:rPr sz="1700" b="1" dirty="0">
                <a:latin typeface="Arial"/>
                <a:cs typeface="Arial"/>
              </a:rPr>
              <a:t> и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современной</a:t>
            </a:r>
            <a:r>
              <a:rPr sz="1700" b="1" spc="-5" dirty="0">
                <a:latin typeface="Arial"/>
                <a:cs typeface="Arial"/>
              </a:rPr>
              <a:t> реальностью</a:t>
            </a:r>
            <a:endParaRPr sz="17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4301" y="4519612"/>
            <a:ext cx="1425575" cy="202247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08505" y="141859"/>
            <a:ext cx="61252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Новые</a:t>
            </a:r>
            <a:r>
              <a:rPr spc="25" dirty="0"/>
              <a:t> </a:t>
            </a:r>
            <a:r>
              <a:rPr spc="-20" dirty="0"/>
              <a:t>компетенции</a:t>
            </a:r>
            <a:r>
              <a:rPr spc="40" dirty="0"/>
              <a:t> </a:t>
            </a:r>
            <a:r>
              <a:rPr spc="-5" dirty="0"/>
              <a:t>и </a:t>
            </a:r>
            <a:r>
              <a:rPr spc="-15" dirty="0"/>
              <a:t>умения</a:t>
            </a:r>
            <a:r>
              <a:rPr spc="45" dirty="0"/>
              <a:t> </a:t>
            </a:r>
            <a:r>
              <a:rPr spc="-5" dirty="0"/>
              <a:t>ЕНГ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02742" y="640937"/>
            <a:ext cx="8402320" cy="5452110"/>
          </a:xfrm>
          <a:prstGeom prst="rect">
            <a:avLst/>
          </a:prstGeom>
        </p:spPr>
        <p:txBody>
          <a:bodyPr vert="horz" wrap="square" lIns="0" tIns="162560" rIns="0" bIns="0" rtlCol="0">
            <a:spAutoFit/>
          </a:bodyPr>
          <a:lstStyle/>
          <a:p>
            <a:pPr marL="155575">
              <a:lnSpc>
                <a:spcPct val="100000"/>
              </a:lnSpc>
              <a:spcBef>
                <a:spcPts val="1280"/>
              </a:spcBef>
            </a:pPr>
            <a:r>
              <a:rPr sz="2000" b="1" i="1" spc="-10" dirty="0">
                <a:solidFill>
                  <a:srgbClr val="585858"/>
                </a:solidFill>
                <a:latin typeface="Arial"/>
                <a:cs typeface="Arial"/>
              </a:rPr>
              <a:t>Компетенция:</a:t>
            </a:r>
            <a:r>
              <a:rPr sz="2000" b="1" i="1" spc="-5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научное</a:t>
            </a:r>
            <a:r>
              <a:rPr sz="2000" b="1" i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15" dirty="0">
                <a:solidFill>
                  <a:srgbClr val="585858"/>
                </a:solidFill>
                <a:latin typeface="Arial"/>
                <a:cs typeface="Arial"/>
              </a:rPr>
              <a:t>объяснение</a:t>
            </a:r>
            <a:r>
              <a:rPr sz="2000" b="1" i="1" spc="-3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явлений</a:t>
            </a:r>
            <a:endParaRPr sz="2000">
              <a:latin typeface="Arial"/>
              <a:cs typeface="Arial"/>
            </a:endParaRPr>
          </a:p>
          <a:p>
            <a:pPr marL="299085" marR="397510" indent="-287020">
              <a:lnSpc>
                <a:spcPct val="100000"/>
              </a:lnSpc>
              <a:spcBef>
                <a:spcPts val="1060"/>
              </a:spcBef>
              <a:buChar char="•"/>
              <a:tabLst>
                <a:tab pos="299085" algn="l"/>
                <a:tab pos="299720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умение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делать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научно</a:t>
            </a:r>
            <a:r>
              <a:rPr sz="1800" spc="8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обосновывать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прогнозы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о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протекании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процесса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или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явления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800" spc="-10" dirty="0">
                <a:latin typeface="Microsoft Sans Serif"/>
                <a:cs typeface="Microsoft Sans Serif"/>
              </a:rPr>
              <a:t>объяснять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принцип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действия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технического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устройства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или </a:t>
            </a:r>
            <a:r>
              <a:rPr sz="1800" spc="-15" dirty="0">
                <a:latin typeface="Microsoft Sans Serif"/>
                <a:cs typeface="Microsoft Sans Serif"/>
              </a:rPr>
              <a:t>технологии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Microsoft Sans Serif"/>
              <a:buChar char="•"/>
            </a:pPr>
            <a:endParaRPr sz="1650">
              <a:latin typeface="Microsoft Sans Serif"/>
              <a:cs typeface="Microsoft Sans Serif"/>
            </a:endParaRPr>
          </a:p>
          <a:p>
            <a:pPr marL="99695" marR="5080">
              <a:lnSpc>
                <a:spcPct val="100000"/>
              </a:lnSpc>
            </a:pPr>
            <a:r>
              <a:rPr sz="2000" b="1" i="1" spc="-10" dirty="0">
                <a:solidFill>
                  <a:srgbClr val="585858"/>
                </a:solidFill>
                <a:latin typeface="Arial"/>
                <a:cs typeface="Arial"/>
              </a:rPr>
              <a:t>Компетенция: </a:t>
            </a:r>
            <a:r>
              <a:rPr sz="2000" b="1" i="1" dirty="0">
                <a:solidFill>
                  <a:srgbClr val="585858"/>
                </a:solidFill>
                <a:latin typeface="Arial"/>
                <a:cs typeface="Arial"/>
              </a:rPr>
              <a:t>понимание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особенностей </a:t>
            </a:r>
            <a:r>
              <a:rPr sz="2000" b="1" i="1" spc="-10" dirty="0">
                <a:solidFill>
                  <a:srgbClr val="585858"/>
                </a:solidFill>
                <a:latin typeface="Arial"/>
                <a:cs typeface="Arial"/>
              </a:rPr>
              <a:t>естественнонаучного </a:t>
            </a:r>
            <a:r>
              <a:rPr sz="2000" b="1" i="1" spc="-5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исследования</a:t>
            </a:r>
            <a:endParaRPr sz="2000">
              <a:latin typeface="Arial"/>
              <a:cs typeface="Arial"/>
            </a:endParaRPr>
          </a:p>
          <a:p>
            <a:pPr marL="333375" marR="135255" indent="-287020">
              <a:lnSpc>
                <a:spcPct val="100000"/>
              </a:lnSpc>
              <a:spcBef>
                <a:spcPts val="735"/>
              </a:spcBef>
              <a:buChar char="•"/>
              <a:tabLst>
                <a:tab pos="333375" algn="l"/>
                <a:tab pos="334010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умение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предлагать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или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оценивать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способ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научного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исследования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данного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вопроса</a:t>
            </a:r>
            <a:endParaRPr sz="1800">
              <a:latin typeface="Microsoft Sans Serif"/>
              <a:cs typeface="Microsoft Sans Serif"/>
            </a:endParaRPr>
          </a:p>
          <a:p>
            <a:pPr marL="333375" marR="713740" indent="-287020">
              <a:lnSpc>
                <a:spcPct val="100000"/>
              </a:lnSpc>
              <a:buChar char="•"/>
              <a:tabLst>
                <a:tab pos="333375" algn="l"/>
                <a:tab pos="334010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описывать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оценивать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способы,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которые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используют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учёные,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чтобы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обеспечить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надёжность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данных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достоверность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объяснений</a:t>
            </a:r>
            <a:endParaRPr sz="1800">
              <a:latin typeface="Microsoft Sans Serif"/>
              <a:cs typeface="Microsoft Sans Serif"/>
            </a:endParaRPr>
          </a:p>
          <a:p>
            <a:pPr marL="46990" marR="1033144">
              <a:lnSpc>
                <a:spcPct val="100000"/>
              </a:lnSpc>
              <a:spcBef>
                <a:spcPts val="805"/>
              </a:spcBef>
            </a:pPr>
            <a:r>
              <a:rPr sz="2000" b="1" i="1" spc="-10" dirty="0">
                <a:solidFill>
                  <a:srgbClr val="585858"/>
                </a:solidFill>
                <a:latin typeface="Arial"/>
                <a:cs typeface="Arial"/>
              </a:rPr>
              <a:t>Компетенция: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интерпретация </a:t>
            </a:r>
            <a:r>
              <a:rPr sz="2000" b="1" i="1" dirty="0">
                <a:solidFill>
                  <a:srgbClr val="585858"/>
                </a:solidFill>
                <a:latin typeface="Arial"/>
                <a:cs typeface="Arial"/>
              </a:rPr>
              <a:t>данных и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использование </a:t>
            </a:r>
            <a:r>
              <a:rPr sz="2000" b="1" i="1" spc="-5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научных</a:t>
            </a:r>
            <a:r>
              <a:rPr sz="2000" b="1" i="1" spc="-2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доказательств</a:t>
            </a:r>
            <a:r>
              <a:rPr sz="2000" b="1" i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для</a:t>
            </a:r>
            <a:r>
              <a:rPr sz="2000" b="1" i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получения</a:t>
            </a:r>
            <a:r>
              <a:rPr sz="2000" b="1" i="1" spc="-2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585858"/>
                </a:solidFill>
                <a:latin typeface="Arial"/>
                <a:cs typeface="Arial"/>
              </a:rPr>
              <a:t>выводов</a:t>
            </a:r>
            <a:endParaRPr sz="2000">
              <a:latin typeface="Arial"/>
              <a:cs typeface="Arial"/>
            </a:endParaRPr>
          </a:p>
          <a:p>
            <a:pPr marL="370205" indent="-287020">
              <a:lnSpc>
                <a:spcPct val="100000"/>
              </a:lnSpc>
              <a:spcBef>
                <a:spcPts val="1305"/>
              </a:spcBef>
              <a:buChar char="•"/>
              <a:tabLst>
                <a:tab pos="370205" algn="l"/>
                <a:tab pos="370840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распознавать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допущения,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доказательства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рассуждения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научных</a:t>
            </a:r>
            <a:endParaRPr sz="1800">
              <a:latin typeface="Microsoft Sans Serif"/>
              <a:cs typeface="Microsoft Sans Serif"/>
            </a:endParaRPr>
          </a:p>
          <a:p>
            <a:pPr marL="370205">
              <a:lnSpc>
                <a:spcPct val="100000"/>
              </a:lnSpc>
              <a:spcBef>
                <a:spcPts val="5"/>
              </a:spcBef>
            </a:pPr>
            <a:r>
              <a:rPr sz="1800" spc="-25" dirty="0">
                <a:latin typeface="Microsoft Sans Serif"/>
                <a:cs typeface="Microsoft Sans Serif"/>
              </a:rPr>
              <a:t>текстах</a:t>
            </a:r>
            <a:endParaRPr sz="1800">
              <a:latin typeface="Microsoft Sans Serif"/>
              <a:cs typeface="Microsoft Sans Serif"/>
            </a:endParaRPr>
          </a:p>
          <a:p>
            <a:pPr marL="370205" marR="983615" indent="-287020">
              <a:lnSpc>
                <a:spcPct val="100000"/>
              </a:lnSpc>
              <a:buChar char="•"/>
              <a:tabLst>
                <a:tab pos="370205" algn="l"/>
                <a:tab pos="370840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оценивать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c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научной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45" dirty="0">
                <a:latin typeface="Microsoft Sans Serif"/>
                <a:cs typeface="Microsoft Sans Serif"/>
              </a:rPr>
              <a:t>точки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зрения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аргументы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доказательства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из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различных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источников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3768" y="199136"/>
            <a:ext cx="7914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Новые</a:t>
            </a:r>
            <a:r>
              <a:rPr spc="20" dirty="0"/>
              <a:t> </a:t>
            </a:r>
            <a:r>
              <a:rPr spc="-15" dirty="0"/>
              <a:t>умения</a:t>
            </a:r>
            <a:r>
              <a:rPr spc="50" dirty="0"/>
              <a:t> </a:t>
            </a:r>
            <a:r>
              <a:rPr spc="-20" dirty="0"/>
              <a:t>математической</a:t>
            </a:r>
            <a:r>
              <a:rPr spc="45" dirty="0"/>
              <a:t> </a:t>
            </a:r>
            <a:r>
              <a:rPr spc="-20" dirty="0"/>
              <a:t>грамотности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8066" y="792226"/>
            <a:ext cx="8432800" cy="2494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740410" indent="-287020">
              <a:lnSpc>
                <a:spcPct val="100000"/>
              </a:lnSpc>
              <a:spcBef>
                <a:spcPts val="100"/>
              </a:spcBef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spc="-5" dirty="0">
                <a:latin typeface="Arial"/>
                <a:cs typeface="Arial"/>
              </a:rPr>
              <a:t>применять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формулы</a:t>
            </a:r>
            <a:r>
              <a:rPr sz="1800" b="1" spc="60" dirty="0">
                <a:latin typeface="Arial"/>
                <a:cs typeface="Arial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нахождения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периметра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площади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квадрата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прямоугольника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b="1" spc="-5" dirty="0">
                <a:latin typeface="Arial"/>
                <a:cs typeface="Arial"/>
              </a:rPr>
              <a:t>для </a:t>
            </a:r>
            <a:r>
              <a:rPr sz="1800" b="1" spc="-10" dirty="0">
                <a:latin typeface="Arial"/>
                <a:cs typeface="Arial"/>
              </a:rPr>
              <a:t>решения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практической</a:t>
            </a:r>
            <a:r>
              <a:rPr sz="1800" b="1" spc="50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задачи</a:t>
            </a:r>
            <a:r>
              <a:rPr sz="1800" spc="-15" dirty="0">
                <a:latin typeface="Microsoft Sans Serif"/>
                <a:cs typeface="Microsoft Sans Serif"/>
              </a:rPr>
              <a:t>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spc="-15" dirty="0">
                <a:latin typeface="Arial"/>
                <a:cs typeface="Arial"/>
              </a:rPr>
              <a:t>представлять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мысленно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предложенную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ситуацию</a:t>
            </a:r>
            <a:r>
              <a:rPr sz="1800" spc="-5" dirty="0">
                <a:latin typeface="Microsoft Sans Serif"/>
                <a:cs typeface="Microsoft Sans Serif"/>
              </a:rPr>
              <a:t>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800" spc="-10" dirty="0">
                <a:latin typeface="Microsoft Sans Serif"/>
                <a:cs typeface="Microsoft Sans Serif"/>
              </a:rPr>
              <a:t>мысленно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моделировать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предложенную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ситуацию;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проверять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истинность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утверждений,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предположений;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учитывать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все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условия,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b="1" spc="-15" dirty="0">
                <a:latin typeface="Arial"/>
                <a:cs typeface="Arial"/>
              </a:rPr>
              <a:t>находить</a:t>
            </a:r>
            <a:r>
              <a:rPr sz="1800" b="1" spc="4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разные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решения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практической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задачи</a:t>
            </a:r>
            <a:r>
              <a:rPr sz="1800" spc="-15" dirty="0">
                <a:latin typeface="Microsoft Sans Serif"/>
                <a:cs typeface="Microsoft Sans Serif"/>
              </a:rPr>
              <a:t>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Font typeface="Microsoft Sans Serif"/>
              <a:buChar char="•"/>
              <a:tabLst>
                <a:tab pos="299085" algn="l"/>
                <a:tab pos="299720" algn="l"/>
              </a:tabLst>
            </a:pPr>
            <a:r>
              <a:rPr sz="1800" b="1" spc="-10" dirty="0">
                <a:latin typeface="Arial"/>
                <a:cs typeface="Arial"/>
              </a:rPr>
              <a:t>объяснять</a:t>
            </a:r>
            <a:r>
              <a:rPr sz="1800" b="1" spc="3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рациональное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решение</a:t>
            </a:r>
            <a:r>
              <a:rPr sz="1800" b="1" spc="50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поставленной</a:t>
            </a:r>
            <a:r>
              <a:rPr sz="1800" b="1" spc="4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проблемы</a:t>
            </a:r>
            <a:r>
              <a:rPr sz="1800" spc="-10" dirty="0">
                <a:latin typeface="Microsoft Sans Serif"/>
                <a:cs typeface="Microsoft Sans Serif"/>
              </a:rPr>
              <a:t>;</a:t>
            </a:r>
            <a:endParaRPr sz="18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spcBef>
                <a:spcPts val="5"/>
              </a:spcBef>
              <a:buChar char="•"/>
              <a:tabLst>
                <a:tab pos="299085" algn="l"/>
                <a:tab pos="299720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распознавать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геометрические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формы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описывать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latin typeface="Arial"/>
                <a:cs typeface="Arial"/>
              </a:rPr>
              <a:t>объекты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окружающего</a:t>
            </a:r>
            <a:endParaRPr sz="180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800" b="1" dirty="0">
                <a:latin typeface="Arial"/>
                <a:cs typeface="Arial"/>
              </a:rPr>
              <a:t>мира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помощью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языка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геометрии;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38375" y="3716401"/>
            <a:ext cx="4314825" cy="240499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3084" y="454228"/>
            <a:ext cx="21913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25" dirty="0">
                <a:solidFill>
                  <a:srgbClr val="006600"/>
                </a:solidFill>
                <a:latin typeface="Arial"/>
                <a:cs typeface="Arial"/>
              </a:rPr>
              <a:t>Проблема!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7587" y="1159509"/>
            <a:ext cx="6590665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000" b="1" i="1" spc="-5" dirty="0">
                <a:solidFill>
                  <a:srgbClr val="404040"/>
                </a:solidFill>
                <a:latin typeface="Arial"/>
                <a:cs typeface="Arial"/>
              </a:rPr>
              <a:t>Содержание </a:t>
            </a:r>
            <a:r>
              <a:rPr sz="2000" b="1" i="1" dirty="0">
                <a:solidFill>
                  <a:srgbClr val="404040"/>
                </a:solidFill>
                <a:latin typeface="Arial"/>
                <a:cs typeface="Arial"/>
              </a:rPr>
              <a:t>учебников, их </a:t>
            </a:r>
            <a:r>
              <a:rPr sz="2000" b="1" i="1" spc="-5" dirty="0">
                <a:solidFill>
                  <a:srgbClr val="404040"/>
                </a:solidFill>
                <a:latin typeface="Arial"/>
                <a:cs typeface="Arial"/>
              </a:rPr>
              <a:t>методический аппарат </a:t>
            </a:r>
            <a:r>
              <a:rPr sz="2000" b="1" i="1" spc="-5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i="1" dirty="0">
                <a:solidFill>
                  <a:srgbClr val="404040"/>
                </a:solidFill>
                <a:latin typeface="Arial"/>
                <a:cs typeface="Arial"/>
              </a:rPr>
              <a:t>не </a:t>
            </a:r>
            <a:r>
              <a:rPr sz="2000" b="1" i="1" spc="-5" dirty="0">
                <a:solidFill>
                  <a:srgbClr val="404040"/>
                </a:solidFill>
                <a:latin typeface="Arial"/>
                <a:cs typeface="Arial"/>
              </a:rPr>
              <a:t>позволяет достичь высоких </a:t>
            </a:r>
            <a:r>
              <a:rPr sz="2000" b="1" i="1" spc="-15" dirty="0">
                <a:solidFill>
                  <a:srgbClr val="404040"/>
                </a:solidFill>
                <a:latin typeface="Arial"/>
                <a:cs typeface="Arial"/>
              </a:rPr>
              <a:t>результатов </a:t>
            </a:r>
            <a:r>
              <a:rPr sz="2000" b="1" i="1" dirty="0">
                <a:solidFill>
                  <a:srgbClr val="404040"/>
                </a:solidFill>
                <a:latin typeface="Arial"/>
                <a:cs typeface="Arial"/>
              </a:rPr>
              <a:t>по </a:t>
            </a:r>
            <a:r>
              <a:rPr sz="2000" b="1" i="1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404040"/>
                </a:solidFill>
                <a:latin typeface="Arial"/>
                <a:cs typeface="Arial"/>
              </a:rPr>
              <a:t>формированию</a:t>
            </a:r>
            <a:r>
              <a:rPr sz="2000" b="1" i="1" spc="-4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i="1" dirty="0">
                <a:solidFill>
                  <a:srgbClr val="404040"/>
                </a:solidFill>
                <a:latin typeface="Arial"/>
                <a:cs typeface="Arial"/>
              </a:rPr>
              <a:t>ФГ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75500" y="177800"/>
            <a:ext cx="1882775" cy="18827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6375" y="2255901"/>
            <a:ext cx="6035675" cy="401789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891" y="533400"/>
            <a:ext cx="8078216" cy="1371600"/>
          </a:xfrm>
        </p:spPr>
        <p:txBody>
          <a:bodyPr/>
          <a:lstStyle/>
          <a:p>
            <a:r>
              <a:rPr lang="ru-RU" spc="-235" dirty="0">
                <a:latin typeface="Verdana"/>
                <a:cs typeface="Verdana"/>
              </a:rPr>
              <a:t>Дете</a:t>
            </a:r>
            <a:r>
              <a:rPr lang="ru-RU" spc="-245" dirty="0">
                <a:latin typeface="Verdana"/>
                <a:cs typeface="Verdana"/>
              </a:rPr>
              <a:t>й </a:t>
            </a:r>
            <a:r>
              <a:rPr lang="ru-RU" spc="-270" dirty="0">
                <a:latin typeface="Verdana"/>
                <a:cs typeface="Verdana"/>
              </a:rPr>
              <a:t>н</a:t>
            </a:r>
            <a:r>
              <a:rPr lang="ru-RU" spc="-195" dirty="0">
                <a:latin typeface="Verdana"/>
                <a:cs typeface="Verdana"/>
              </a:rPr>
              <a:t>ад</a:t>
            </a:r>
            <a:r>
              <a:rPr lang="ru-RU" spc="-190" dirty="0">
                <a:latin typeface="Verdana"/>
                <a:cs typeface="Verdana"/>
              </a:rPr>
              <a:t>о </a:t>
            </a:r>
            <a:r>
              <a:rPr lang="ru-RU" spc="-305" dirty="0">
                <a:latin typeface="Verdana"/>
                <a:cs typeface="Verdana"/>
              </a:rPr>
              <a:t>учить </a:t>
            </a:r>
            <a:r>
              <a:rPr lang="ru-RU" spc="-140" dirty="0">
                <a:latin typeface="Verdana"/>
                <a:cs typeface="Verdana"/>
              </a:rPr>
              <a:t>т</a:t>
            </a:r>
            <a:r>
              <a:rPr lang="ru-RU" spc="-170" dirty="0">
                <a:latin typeface="Verdana"/>
                <a:cs typeface="Verdana"/>
              </a:rPr>
              <a:t>о</a:t>
            </a:r>
            <a:r>
              <a:rPr lang="ru-RU" spc="-305" dirty="0">
                <a:latin typeface="Verdana"/>
                <a:cs typeface="Verdana"/>
              </a:rPr>
              <a:t>му</a:t>
            </a:r>
            <a:r>
              <a:rPr lang="ru-RU" spc="-150" dirty="0">
                <a:latin typeface="Verdana"/>
                <a:cs typeface="Verdana"/>
              </a:rPr>
              <a:t>, </a:t>
            </a:r>
            <a:r>
              <a:rPr lang="ru-RU" spc="-305" dirty="0">
                <a:latin typeface="Verdana"/>
                <a:cs typeface="Verdana"/>
              </a:rPr>
              <a:t>ч</a:t>
            </a:r>
            <a:r>
              <a:rPr lang="ru-RU" spc="-235" dirty="0">
                <a:latin typeface="Verdana"/>
                <a:cs typeface="Verdana"/>
              </a:rPr>
              <a:t>т</a:t>
            </a:r>
            <a:r>
              <a:rPr lang="ru-RU" spc="-200" dirty="0">
                <a:latin typeface="Verdana"/>
                <a:cs typeface="Verdana"/>
              </a:rPr>
              <a:t>о </a:t>
            </a:r>
            <a:r>
              <a:rPr lang="ru-RU" spc="-215" dirty="0">
                <a:latin typeface="Verdana"/>
                <a:cs typeface="Verdana"/>
              </a:rPr>
              <a:t>пригодитс</a:t>
            </a:r>
            <a:r>
              <a:rPr lang="ru-RU" spc="-220" dirty="0">
                <a:latin typeface="Verdana"/>
                <a:cs typeface="Verdana"/>
              </a:rPr>
              <a:t>я</a:t>
            </a:r>
            <a:r>
              <a:rPr lang="ru-RU" dirty="0">
                <a:latin typeface="Verdana"/>
                <a:cs typeface="Verdana"/>
              </a:rPr>
              <a:t>	</a:t>
            </a:r>
            <a:r>
              <a:rPr lang="ru-RU" spc="-185" dirty="0">
                <a:latin typeface="Verdana"/>
                <a:cs typeface="Verdana"/>
              </a:rPr>
              <a:t>им,  </a:t>
            </a:r>
            <a:r>
              <a:rPr lang="ru-RU" spc="-355" dirty="0">
                <a:latin typeface="Verdana"/>
                <a:cs typeface="Verdana"/>
              </a:rPr>
              <a:t>к</a:t>
            </a:r>
            <a:r>
              <a:rPr lang="ru-RU" spc="-195" dirty="0">
                <a:latin typeface="Verdana"/>
                <a:cs typeface="Verdana"/>
              </a:rPr>
              <a:t>о</a:t>
            </a:r>
            <a:r>
              <a:rPr lang="ru-RU" spc="-100" dirty="0">
                <a:latin typeface="Verdana"/>
                <a:cs typeface="Verdana"/>
              </a:rPr>
              <a:t>г</a:t>
            </a:r>
            <a:r>
              <a:rPr lang="ru-RU" spc="-50" dirty="0">
                <a:latin typeface="Verdana"/>
                <a:cs typeface="Verdana"/>
              </a:rPr>
              <a:t>д</a:t>
            </a:r>
            <a:r>
              <a:rPr lang="ru-RU" spc="-315" dirty="0">
                <a:latin typeface="Verdana"/>
                <a:cs typeface="Verdana"/>
              </a:rPr>
              <a:t>а</a:t>
            </a:r>
            <a:r>
              <a:rPr lang="ru-RU" spc="-105" dirty="0">
                <a:latin typeface="Verdana"/>
                <a:cs typeface="Verdana"/>
              </a:rPr>
              <a:t> </a:t>
            </a:r>
            <a:r>
              <a:rPr lang="ru-RU" spc="-195" dirty="0">
                <a:latin typeface="Verdana"/>
                <a:cs typeface="Verdana"/>
              </a:rPr>
              <a:t>о</a:t>
            </a:r>
            <a:r>
              <a:rPr lang="ru-RU" spc="-250" dirty="0">
                <a:latin typeface="Verdana"/>
                <a:cs typeface="Verdana"/>
              </a:rPr>
              <a:t>н</a:t>
            </a:r>
            <a:r>
              <a:rPr lang="ru-RU" spc="-254" dirty="0">
                <a:latin typeface="Verdana"/>
                <a:cs typeface="Verdana"/>
              </a:rPr>
              <a:t>и</a:t>
            </a:r>
            <a:r>
              <a:rPr lang="ru-RU" spc="-100" dirty="0">
                <a:latin typeface="Verdana"/>
                <a:cs typeface="Verdana"/>
              </a:rPr>
              <a:t> </a:t>
            </a:r>
            <a:r>
              <a:rPr lang="ru-RU" spc="-409" dirty="0">
                <a:latin typeface="Verdana"/>
                <a:cs typeface="Verdana"/>
              </a:rPr>
              <a:t>в</a:t>
            </a:r>
            <a:r>
              <a:rPr lang="ru-RU" spc="-570" dirty="0">
                <a:latin typeface="Verdana"/>
                <a:cs typeface="Verdana"/>
              </a:rPr>
              <a:t>ы</a:t>
            </a:r>
            <a:r>
              <a:rPr lang="ru-RU" spc="-260" dirty="0">
                <a:latin typeface="Verdana"/>
                <a:cs typeface="Verdana"/>
              </a:rPr>
              <a:t>ра</a:t>
            </a:r>
            <a:r>
              <a:rPr lang="ru-RU" spc="-220" dirty="0">
                <a:latin typeface="Verdana"/>
                <a:cs typeface="Verdana"/>
              </a:rPr>
              <a:t>с</a:t>
            </a:r>
            <a:r>
              <a:rPr lang="ru-RU" spc="-200" dirty="0">
                <a:latin typeface="Verdana"/>
                <a:cs typeface="Verdana"/>
              </a:rPr>
              <a:t>ту</a:t>
            </a:r>
            <a:r>
              <a:rPr lang="ru-RU" spc="-165" dirty="0">
                <a:latin typeface="Verdana"/>
                <a:cs typeface="Verdana"/>
              </a:rPr>
              <a:t>т</a:t>
            </a:r>
            <a:r>
              <a:rPr lang="ru-RU" spc="-140" dirty="0">
                <a:latin typeface="Trebuchet MS"/>
                <a:cs typeface="Trebuchet MS"/>
              </a:rPr>
              <a:t>.</a:t>
            </a:r>
            <a:r>
              <a:rPr lang="ru-RU" dirty="0">
                <a:latin typeface="Trebuchet MS"/>
                <a:cs typeface="Trebuchet MS"/>
              </a:rPr>
              <a:t>                 </a:t>
            </a:r>
            <a:r>
              <a:rPr lang="ru-RU" dirty="0">
                <a:latin typeface="Lucida Sans Unicode"/>
                <a:cs typeface="Lucida Sans Unicode"/>
              </a:rPr>
              <a:t>Аристипп</a:t>
            </a:r>
            <a:r>
              <a:rPr lang="ru-RU" spc="-15" dirty="0">
                <a:latin typeface="Lucida Sans Unicode"/>
                <a:cs typeface="Lucida Sans Unicode"/>
              </a:rPr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914400"/>
            <a:ext cx="8508363" cy="4191000"/>
          </a:xfrm>
        </p:spPr>
        <p:txBody>
          <a:bodyPr/>
          <a:lstStyle/>
          <a:p>
            <a:pPr fontAlgn="t"/>
            <a:r>
              <a:rPr lang="ru-RU" b="1" dirty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9200" y="3121461"/>
            <a:ext cx="6781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3870" marR="5080" indent="-471170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spc="-5" dirty="0">
                <a:latin typeface="Times New Roman"/>
                <a:cs typeface="Times New Roman"/>
              </a:rPr>
              <a:t>Важнейшим становится </a:t>
            </a:r>
            <a:r>
              <a:rPr lang="ru-RU" sz="2800" b="1" spc="-15" dirty="0">
                <a:latin typeface="Times New Roman"/>
                <a:cs typeface="Times New Roman"/>
              </a:rPr>
              <a:t>умение </a:t>
            </a:r>
            <a:r>
              <a:rPr lang="ru-RU" sz="2800" b="1" spc="-20" dirty="0">
                <a:latin typeface="Times New Roman"/>
                <a:cs typeface="Times New Roman"/>
              </a:rPr>
              <a:t>принимать </a:t>
            </a:r>
            <a:r>
              <a:rPr lang="ru-RU" sz="2800" b="1" spc="-685" dirty="0">
                <a:latin typeface="Times New Roman"/>
                <a:cs typeface="Times New Roman"/>
              </a:rPr>
              <a:t> </a:t>
            </a:r>
            <a:r>
              <a:rPr lang="ru-RU" sz="2800" b="1" spc="-15" dirty="0">
                <a:latin typeface="Times New Roman"/>
                <a:cs typeface="Times New Roman"/>
              </a:rPr>
              <a:t>грамотные</a:t>
            </a:r>
            <a:r>
              <a:rPr lang="ru-RU" sz="2800" b="1" dirty="0">
                <a:latin typeface="Times New Roman"/>
                <a:cs typeface="Times New Roman"/>
              </a:rPr>
              <a:t> </a:t>
            </a:r>
            <a:r>
              <a:rPr lang="ru-RU" sz="2800" b="1" spc="-5" dirty="0">
                <a:latin typeface="Times New Roman"/>
                <a:cs typeface="Times New Roman"/>
              </a:rPr>
              <a:t>и</a:t>
            </a:r>
            <a:r>
              <a:rPr lang="ru-RU" sz="2800" b="1" spc="-10" dirty="0">
                <a:latin typeface="Times New Roman"/>
                <a:cs typeface="Times New Roman"/>
              </a:rPr>
              <a:t> ответственные</a:t>
            </a:r>
            <a:r>
              <a:rPr lang="ru-RU" sz="2800" b="1" spc="25" dirty="0">
                <a:latin typeface="Times New Roman"/>
                <a:cs typeface="Times New Roman"/>
              </a:rPr>
              <a:t> </a:t>
            </a:r>
            <a:r>
              <a:rPr lang="ru-RU" sz="2800" b="1" spc="-10" dirty="0">
                <a:latin typeface="Times New Roman"/>
                <a:cs typeface="Times New Roman"/>
              </a:rPr>
              <a:t>решения</a:t>
            </a:r>
            <a:endParaRPr lang="ru-RU"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1007" y="139649"/>
            <a:ext cx="284353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Что</a:t>
            </a:r>
            <a:r>
              <a:rPr sz="3600" spc="-50" dirty="0"/>
              <a:t> </a:t>
            </a:r>
            <a:r>
              <a:rPr sz="3600" spc="-10" dirty="0"/>
              <a:t>делать?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20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905967" y="1022096"/>
            <a:ext cx="7910195" cy="5245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Symbol"/>
              <a:buChar char=""/>
              <a:tabLst>
                <a:tab pos="354965" algn="l"/>
                <a:tab pos="355600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Продолжать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работу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над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формированием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метапредметных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умений</a:t>
            </a:r>
            <a:endParaRPr sz="1800">
              <a:latin typeface="Microsoft Sans Serif"/>
              <a:cs typeface="Microsoft Sans Serif"/>
            </a:endParaRPr>
          </a:p>
          <a:p>
            <a:pPr marL="356870" marR="5080" indent="-342900" algn="just">
              <a:lnSpc>
                <a:spcPct val="114999"/>
              </a:lnSpc>
              <a:spcBef>
                <a:spcPts val="1440"/>
              </a:spcBef>
              <a:buFont typeface="Symbol"/>
              <a:buChar char=""/>
              <a:tabLst>
                <a:tab pos="35750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Внедрять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образовательный</a:t>
            </a:r>
            <a:r>
              <a:rPr sz="1800" spc="-15" dirty="0">
                <a:latin typeface="Microsoft Sans Serif"/>
                <a:cs typeface="Microsoft Sans Serif"/>
              </a:rPr>
              <a:t> процесс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такие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приёмы,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способы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технологии</a:t>
            </a:r>
            <a:r>
              <a:rPr sz="1800" spc="10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работы,</a:t>
            </a:r>
            <a:r>
              <a:rPr sz="1800" spc="1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которые</a:t>
            </a:r>
            <a:r>
              <a:rPr sz="1800" spc="1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могут</a:t>
            </a:r>
            <a:r>
              <a:rPr sz="1800" spc="10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работать</a:t>
            </a:r>
            <a:r>
              <a:rPr sz="1800" spc="10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</a:t>
            </a:r>
            <a:r>
              <a:rPr sz="1800" spc="9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развитие</a:t>
            </a:r>
            <a:r>
              <a:rPr sz="1800" spc="9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компетенций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умений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10" dirty="0">
                <a:latin typeface="Microsoft Sans Serif"/>
                <a:cs typeface="Microsoft Sans Serif"/>
              </a:rPr>
              <a:t>ФГ</a:t>
            </a:r>
            <a:endParaRPr sz="1800">
              <a:latin typeface="Microsoft Sans Serif"/>
              <a:cs typeface="Microsoft Sans Serif"/>
            </a:endParaRPr>
          </a:p>
          <a:p>
            <a:pPr marL="356870" marR="5080" indent="-342900" algn="just">
              <a:lnSpc>
                <a:spcPct val="115100"/>
              </a:lnSpc>
              <a:spcBef>
                <a:spcPts val="1370"/>
              </a:spcBef>
              <a:buFont typeface="Symbol"/>
              <a:buChar char=""/>
              <a:tabLst>
                <a:tab pos="357505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Организовывать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исследовательскую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проектную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деятельность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школьников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 </a:t>
            </a:r>
            <a:r>
              <a:rPr sz="1800" spc="-25" dirty="0">
                <a:latin typeface="Microsoft Sans Serif"/>
                <a:cs typeface="Microsoft Sans Serif"/>
              </a:rPr>
              <a:t>учётом</a:t>
            </a:r>
            <a:r>
              <a:rPr sz="1800" spc="-20" dirty="0">
                <a:latin typeface="Microsoft Sans Serif"/>
                <a:cs typeface="Microsoft Sans Serif"/>
              </a:rPr>
              <a:t> необходимости</a:t>
            </a:r>
            <a:r>
              <a:rPr sz="1800" spc="-15" dirty="0">
                <a:latin typeface="Microsoft Sans Serif"/>
                <a:cs typeface="Microsoft Sans Serif"/>
              </a:rPr>
              <a:t> формирования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компетенций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и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умений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110" dirty="0">
                <a:latin typeface="Microsoft Sans Serif"/>
                <a:cs typeface="Microsoft Sans Serif"/>
              </a:rPr>
              <a:t>ФГ</a:t>
            </a:r>
            <a:endParaRPr sz="1800">
              <a:latin typeface="Microsoft Sans Serif"/>
              <a:cs typeface="Microsoft Sans Serif"/>
            </a:endParaRPr>
          </a:p>
          <a:p>
            <a:pPr marL="381000" marR="223520" indent="-343535" algn="just">
              <a:lnSpc>
                <a:spcPct val="115100"/>
              </a:lnSpc>
              <a:spcBef>
                <a:spcPts val="1145"/>
              </a:spcBef>
              <a:buFont typeface="Symbol"/>
              <a:buChar char=""/>
              <a:tabLst>
                <a:tab pos="381635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Работать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уроках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информацией,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представленной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разной 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(рисунок,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55" dirty="0">
                <a:latin typeface="Microsoft Sans Serif"/>
                <a:cs typeface="Microsoft Sans Serif"/>
              </a:rPr>
              <a:t>текст,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таблица,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диаграмма)</a:t>
            </a:r>
            <a:endParaRPr sz="1800">
              <a:latin typeface="Microsoft Sans Serif"/>
              <a:cs typeface="Microsoft Sans Serif"/>
            </a:endParaRPr>
          </a:p>
          <a:p>
            <a:pPr marL="355600" marR="284480" indent="-342900" algn="just">
              <a:lnSpc>
                <a:spcPct val="114999"/>
              </a:lnSpc>
              <a:spcBef>
                <a:spcPts val="1455"/>
              </a:spcBef>
              <a:buFont typeface="Symbol"/>
              <a:buChar char=""/>
              <a:tabLst>
                <a:tab pos="355600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Внедрять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новую</a:t>
            </a:r>
            <a:r>
              <a:rPr sz="1800" spc="-10" dirty="0">
                <a:latin typeface="Microsoft Sans Serif"/>
                <a:cs typeface="Microsoft Sans Serif"/>
              </a:rPr>
              <a:t> систему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учебных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заданий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учебных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ситуаций, </a:t>
            </a:r>
            <a:r>
              <a:rPr sz="1800" spc="-5" dirty="0">
                <a:latin typeface="Microsoft Sans Serif"/>
                <a:cs typeface="Microsoft Sans Serif"/>
              </a:rPr>
              <a:t> ориентированных на </a:t>
            </a:r>
            <a:r>
              <a:rPr sz="1800" spc="-10" dirty="0">
                <a:latin typeface="Microsoft Sans Serif"/>
                <a:cs typeface="Microsoft Sans Serif"/>
              </a:rPr>
              <a:t>формирование </a:t>
            </a:r>
            <a:r>
              <a:rPr sz="1800" spc="-15" dirty="0">
                <a:latin typeface="Microsoft Sans Serif"/>
                <a:cs typeface="Microsoft Sans Serif"/>
              </a:rPr>
              <a:t>функциональной</a:t>
            </a:r>
            <a:r>
              <a:rPr sz="1800" spc="44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грамотности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учебный</a:t>
            </a:r>
            <a:r>
              <a:rPr sz="1800" spc="-10" dirty="0">
                <a:latin typeface="Microsoft Sans Serif"/>
                <a:cs typeface="Microsoft Sans Serif"/>
              </a:rPr>
              <a:t> процесс,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включать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задачи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функциональной </a:t>
            </a:r>
            <a:r>
              <a:rPr sz="1800" spc="-15" dirty="0">
                <a:latin typeface="Microsoft Sans Serif"/>
                <a:cs typeface="Microsoft Sans Serif"/>
              </a:rPr>
              <a:t> грамотности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каждый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предмет</a:t>
            </a:r>
            <a:endParaRPr sz="1800">
              <a:latin typeface="Microsoft Sans Serif"/>
              <a:cs typeface="Microsoft Sans Serif"/>
            </a:endParaRPr>
          </a:p>
          <a:p>
            <a:pPr marL="460375" lvl="1" indent="-343535">
              <a:lnSpc>
                <a:spcPct val="100000"/>
              </a:lnSpc>
              <a:spcBef>
                <a:spcPts val="1550"/>
              </a:spcBef>
              <a:buFont typeface="Symbol"/>
              <a:buChar char=""/>
              <a:tabLst>
                <a:tab pos="459740" algn="l"/>
                <a:tab pos="461009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Активно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разрабатывать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«PISA-подобные»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задания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1777" y="239395"/>
            <a:ext cx="6890384" cy="712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83005" marR="5080" indent="-1170940">
              <a:lnSpc>
                <a:spcPct val="100000"/>
              </a:lnSpc>
              <a:spcBef>
                <a:spcPts val="100"/>
              </a:spcBef>
              <a:tabLst>
                <a:tab pos="3957320" algn="l"/>
              </a:tabLst>
            </a:pPr>
            <a:r>
              <a:rPr sz="2200" spc="-15" dirty="0"/>
              <a:t>Отбор</a:t>
            </a:r>
            <a:r>
              <a:rPr sz="2200" spc="55" dirty="0"/>
              <a:t> </a:t>
            </a:r>
            <a:r>
              <a:rPr sz="2200" spc="-5" dirty="0"/>
              <a:t>и применение</a:t>
            </a:r>
            <a:r>
              <a:rPr sz="2200" dirty="0"/>
              <a:t> </a:t>
            </a:r>
            <a:r>
              <a:rPr sz="2200" spc="-5" dirty="0"/>
              <a:t>на</a:t>
            </a:r>
            <a:r>
              <a:rPr sz="2200" spc="-10" dirty="0"/>
              <a:t> уроках</a:t>
            </a:r>
            <a:r>
              <a:rPr sz="2200" spc="50" dirty="0"/>
              <a:t> </a:t>
            </a:r>
            <a:r>
              <a:rPr sz="2300" spc="-10" dirty="0"/>
              <a:t>учебных</a:t>
            </a:r>
            <a:r>
              <a:rPr sz="2300" spc="-20" dirty="0"/>
              <a:t> </a:t>
            </a:r>
            <a:r>
              <a:rPr sz="2200" spc="-10" dirty="0"/>
              <a:t>заданий </a:t>
            </a:r>
            <a:r>
              <a:rPr sz="2200" spc="-595" dirty="0"/>
              <a:t> </a:t>
            </a:r>
            <a:r>
              <a:rPr sz="2200" spc="-5" dirty="0"/>
              <a:t>по</a:t>
            </a:r>
            <a:r>
              <a:rPr sz="2200" spc="20" dirty="0"/>
              <a:t> </a:t>
            </a:r>
            <a:r>
              <a:rPr sz="2200" spc="-15" dirty="0"/>
              <a:t>формированию	</a:t>
            </a:r>
            <a:r>
              <a:rPr sz="2200" spc="-90" dirty="0"/>
              <a:t>МГ,</a:t>
            </a:r>
            <a:r>
              <a:rPr sz="2200" spc="15" dirty="0"/>
              <a:t> </a:t>
            </a:r>
            <a:r>
              <a:rPr sz="2200" spc="-5" dirty="0"/>
              <a:t>ЕНГ</a:t>
            </a:r>
            <a:r>
              <a:rPr sz="2200" spc="-10" dirty="0"/>
              <a:t> </a:t>
            </a:r>
            <a:r>
              <a:rPr sz="2200" spc="-5" dirty="0"/>
              <a:t>и</a:t>
            </a:r>
            <a:r>
              <a:rPr sz="2200" dirty="0"/>
              <a:t> </a:t>
            </a:r>
            <a:r>
              <a:rPr sz="2200" spc="-5" dirty="0"/>
              <a:t>ЧГ</a:t>
            </a:r>
            <a:endParaRPr sz="2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1300" y="1268475"/>
            <a:ext cx="4475226" cy="460844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987920" y="1621028"/>
            <a:ext cx="8039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latin typeface="Microsoft Sans Serif"/>
                <a:cs typeface="Microsoft Sans Serif"/>
              </a:rPr>
              <a:t>заданий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44993" y="1621028"/>
            <a:ext cx="868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latin typeface="Microsoft Sans Serif"/>
                <a:cs typeface="Microsoft Sans Serif"/>
              </a:rPr>
              <a:t>ф</a:t>
            </a:r>
            <a:r>
              <a:rPr sz="1600" spc="-25" dirty="0">
                <a:latin typeface="Microsoft Sans Serif"/>
                <a:cs typeface="Microsoft Sans Serif"/>
              </a:rPr>
              <a:t>орм</a:t>
            </a:r>
            <a:r>
              <a:rPr sz="1600" spc="-45" dirty="0">
                <a:latin typeface="Microsoft Sans Serif"/>
                <a:cs typeface="Microsoft Sans Serif"/>
              </a:rPr>
              <a:t>а</a:t>
            </a:r>
            <a:r>
              <a:rPr sz="1600" spc="-20" dirty="0">
                <a:latin typeface="Microsoft Sans Serif"/>
                <a:cs typeface="Microsoft Sans Serif"/>
              </a:rPr>
              <a:t>т</a:t>
            </a:r>
            <a:r>
              <a:rPr sz="1600" spc="-5" dirty="0">
                <a:latin typeface="Microsoft Sans Serif"/>
                <a:cs typeface="Microsoft Sans Serif"/>
              </a:rPr>
              <a:t>а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96154" y="1621028"/>
            <a:ext cx="27578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04900" algn="l"/>
              </a:tabLst>
            </a:pPr>
            <a:r>
              <a:rPr sz="1600" spc="-20" dirty="0">
                <a:latin typeface="Microsoft Sans Serif"/>
                <a:cs typeface="Microsoft Sans Serif"/>
              </a:rPr>
              <a:t>Создание	</a:t>
            </a:r>
            <a:r>
              <a:rPr sz="1600" spc="-35" dirty="0">
                <a:latin typeface="Microsoft Sans Serif"/>
                <a:cs typeface="Microsoft Sans Serif"/>
              </a:rPr>
              <a:t>картотеки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tabLst>
                <a:tab pos="718185" algn="l"/>
                <a:tab pos="2187575" algn="l"/>
              </a:tabLst>
            </a:pPr>
            <a:r>
              <a:rPr sz="1600" spc="-5" dirty="0">
                <a:latin typeface="Microsoft Sans Serif"/>
                <a:cs typeface="Microsoft Sans Serif"/>
              </a:rPr>
              <a:t>PI</a:t>
            </a:r>
            <a:r>
              <a:rPr sz="1600" dirty="0">
                <a:latin typeface="Microsoft Sans Serif"/>
                <a:cs typeface="Microsoft Sans Serif"/>
              </a:rPr>
              <a:t>S</a:t>
            </a:r>
            <a:r>
              <a:rPr sz="1600" spc="-5" dirty="0">
                <a:latin typeface="Microsoft Sans Serif"/>
                <a:cs typeface="Microsoft Sans Serif"/>
              </a:rPr>
              <a:t>A.</a:t>
            </a:r>
            <a:r>
              <a:rPr sz="1600" dirty="0">
                <a:latin typeface="Microsoft Sans Serif"/>
                <a:cs typeface="Microsoft Sans Serif"/>
              </a:rPr>
              <a:t>	</a:t>
            </a:r>
            <a:r>
              <a:rPr sz="1600" spc="-15" dirty="0">
                <a:latin typeface="Microsoft Sans Serif"/>
                <a:cs typeface="Microsoft Sans Serif"/>
              </a:rPr>
              <a:t>О</a:t>
            </a:r>
            <a:r>
              <a:rPr sz="1600" spc="-10" dirty="0">
                <a:latin typeface="Microsoft Sans Serif"/>
                <a:cs typeface="Microsoft Sans Serif"/>
              </a:rPr>
              <a:t>пр</a:t>
            </a:r>
            <a:r>
              <a:rPr sz="1600" spc="-45" dirty="0">
                <a:latin typeface="Microsoft Sans Serif"/>
                <a:cs typeface="Microsoft Sans Serif"/>
              </a:rPr>
              <a:t>е</a:t>
            </a:r>
            <a:r>
              <a:rPr sz="1600" spc="-5" dirty="0">
                <a:latin typeface="Microsoft Sans Serif"/>
                <a:cs typeface="Microsoft Sans Serif"/>
              </a:rPr>
              <a:t>д</a:t>
            </a:r>
            <a:r>
              <a:rPr sz="1600" spc="-55" dirty="0">
                <a:latin typeface="Microsoft Sans Serif"/>
                <a:cs typeface="Microsoft Sans Serif"/>
              </a:rPr>
              <a:t>е</a:t>
            </a:r>
            <a:r>
              <a:rPr sz="1600" spc="15" dirty="0">
                <a:latin typeface="Microsoft Sans Serif"/>
                <a:cs typeface="Microsoft Sans Serif"/>
              </a:rPr>
              <a:t>л</a:t>
            </a:r>
            <a:r>
              <a:rPr sz="1600" spc="-15" dirty="0">
                <a:latin typeface="Microsoft Sans Serif"/>
                <a:cs typeface="Microsoft Sans Serif"/>
              </a:rPr>
              <a:t>е</a:t>
            </a:r>
            <a:r>
              <a:rPr sz="1600" spc="-5" dirty="0">
                <a:latin typeface="Microsoft Sans Serif"/>
                <a:cs typeface="Microsoft Sans Serif"/>
              </a:rPr>
              <a:t>ние</a:t>
            </a:r>
            <a:r>
              <a:rPr sz="1600" dirty="0">
                <a:latin typeface="Microsoft Sans Serif"/>
                <a:cs typeface="Microsoft Sans Serif"/>
              </a:rPr>
              <a:t>	</a:t>
            </a:r>
            <a:r>
              <a:rPr sz="1600" spc="-55" dirty="0">
                <a:latin typeface="Microsoft Sans Serif"/>
                <a:cs typeface="Microsoft Sans Serif"/>
              </a:rPr>
              <a:t>м</a:t>
            </a:r>
            <a:r>
              <a:rPr sz="1600" spc="-10" dirty="0">
                <a:latin typeface="Microsoft Sans Serif"/>
                <a:cs typeface="Microsoft Sans Serif"/>
              </a:rPr>
              <a:t>е</a:t>
            </a:r>
            <a:r>
              <a:rPr sz="1600" spc="-5" dirty="0">
                <a:latin typeface="Microsoft Sans Serif"/>
                <a:cs typeface="Microsoft Sans Serif"/>
              </a:rPr>
              <a:t>с</a:t>
            </a:r>
            <a:r>
              <a:rPr sz="1600" spc="-20" dirty="0">
                <a:latin typeface="Microsoft Sans Serif"/>
                <a:cs typeface="Microsoft Sans Serif"/>
              </a:rPr>
              <a:t>т</a:t>
            </a:r>
            <a:r>
              <a:rPr sz="1600" spc="-5" dirty="0">
                <a:latin typeface="Microsoft Sans Serif"/>
                <a:cs typeface="Microsoft Sans Serif"/>
              </a:rPr>
              <a:t>а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14868" y="1864867"/>
            <a:ext cx="10985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77265" algn="l"/>
              </a:tabLst>
            </a:pPr>
            <a:r>
              <a:rPr sz="1600" spc="-60" dirty="0">
                <a:latin typeface="Microsoft Sans Serif"/>
                <a:cs typeface="Microsoft Sans Serif"/>
              </a:rPr>
              <a:t>з</a:t>
            </a:r>
            <a:r>
              <a:rPr sz="1600" spc="-10" dirty="0">
                <a:latin typeface="Microsoft Sans Serif"/>
                <a:cs typeface="Microsoft Sans Serif"/>
              </a:rPr>
              <a:t>а</a:t>
            </a:r>
            <a:r>
              <a:rPr sz="1600" spc="-5" dirty="0">
                <a:latin typeface="Microsoft Sans Serif"/>
                <a:cs typeface="Microsoft Sans Serif"/>
              </a:rPr>
              <a:t>д</a:t>
            </a:r>
            <a:r>
              <a:rPr sz="1600" spc="-15" dirty="0">
                <a:latin typeface="Microsoft Sans Serif"/>
                <a:cs typeface="Microsoft Sans Serif"/>
              </a:rPr>
              <a:t>а</a:t>
            </a:r>
            <a:r>
              <a:rPr sz="1600" spc="-5" dirty="0">
                <a:latin typeface="Microsoft Sans Serif"/>
                <a:cs typeface="Microsoft Sans Serif"/>
              </a:rPr>
              <a:t>н</a:t>
            </a:r>
            <a:r>
              <a:rPr sz="1600" dirty="0">
                <a:latin typeface="Microsoft Sans Serif"/>
                <a:cs typeface="Microsoft Sans Serif"/>
              </a:rPr>
              <a:t>и</a:t>
            </a:r>
            <a:r>
              <a:rPr sz="1600" spc="-5" dirty="0">
                <a:latin typeface="Microsoft Sans Serif"/>
                <a:cs typeface="Microsoft Sans Serif"/>
              </a:rPr>
              <a:t>й</a:t>
            </a:r>
            <a:r>
              <a:rPr sz="1600" dirty="0">
                <a:latin typeface="Microsoft Sans Serif"/>
                <a:cs typeface="Microsoft Sans Serif"/>
              </a:rPr>
              <a:t>	</a:t>
            </a:r>
            <a:r>
              <a:rPr sz="1600" spc="-5" dirty="0">
                <a:latin typeface="Microsoft Sans Serif"/>
                <a:cs typeface="Microsoft Sans Serif"/>
              </a:rPr>
              <a:t>в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учебном </a:t>
            </a:r>
            <a:r>
              <a:rPr spc="-10" dirty="0"/>
              <a:t>процессе </a:t>
            </a:r>
            <a:r>
              <a:rPr spc="-5" dirty="0"/>
              <a:t>с </a:t>
            </a:r>
            <a:r>
              <a:rPr spc="-25" dirty="0"/>
              <a:t>указанием</a:t>
            </a:r>
            <a:r>
              <a:rPr spc="-20" dirty="0"/>
              <a:t> </a:t>
            </a:r>
            <a:r>
              <a:rPr spc="-25" dirty="0"/>
              <a:t>предмета, </a:t>
            </a:r>
            <a:r>
              <a:rPr spc="-409" dirty="0"/>
              <a:t> </a:t>
            </a:r>
            <a:r>
              <a:rPr spc="-20" dirty="0"/>
              <a:t>темы</a:t>
            </a:r>
            <a:r>
              <a:rPr spc="30" dirty="0"/>
              <a:t> </a:t>
            </a:r>
            <a:r>
              <a:rPr spc="-25" dirty="0"/>
              <a:t>урока,</a:t>
            </a:r>
            <a:r>
              <a:rPr spc="45" dirty="0"/>
              <a:t> </a:t>
            </a:r>
            <a:r>
              <a:rPr spc="-20" dirty="0"/>
              <a:t>формируемых</a:t>
            </a:r>
            <a:r>
              <a:rPr spc="60" dirty="0"/>
              <a:t> </a:t>
            </a:r>
            <a:r>
              <a:rPr spc="-25" dirty="0"/>
              <a:t>умений</a:t>
            </a:r>
          </a:p>
          <a:p>
            <a:pPr>
              <a:lnSpc>
                <a:spcPct val="100000"/>
              </a:lnSpc>
            </a:pPr>
            <a:endParaRPr sz="1800"/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/>
          </a:p>
          <a:p>
            <a:pPr marL="307340">
              <a:lnSpc>
                <a:spcPct val="100000"/>
              </a:lnSpc>
              <a:spcBef>
                <a:spcPts val="5"/>
              </a:spcBef>
            </a:pPr>
            <a:r>
              <a:rPr sz="1800" b="1" i="1" spc="-10" dirty="0">
                <a:solidFill>
                  <a:srgbClr val="404040"/>
                </a:solidFill>
                <a:latin typeface="Arial"/>
                <a:cs typeface="Arial"/>
              </a:rPr>
              <a:t>Где</a:t>
            </a:r>
            <a:r>
              <a:rPr sz="1800" b="1" i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404040"/>
                </a:solidFill>
                <a:latin typeface="Arial"/>
                <a:cs typeface="Arial"/>
              </a:rPr>
              <a:t>найти</a:t>
            </a:r>
            <a:r>
              <a:rPr sz="1800" b="1" i="1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404040"/>
                </a:solidFill>
                <a:latin typeface="Arial"/>
                <a:cs typeface="Arial"/>
              </a:rPr>
              <a:t>такие</a:t>
            </a:r>
            <a:r>
              <a:rPr sz="1800" b="1" i="1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800" b="1" i="1" dirty="0">
                <a:solidFill>
                  <a:srgbClr val="404040"/>
                </a:solidFill>
                <a:latin typeface="Arial"/>
                <a:cs typeface="Arial"/>
              </a:rPr>
              <a:t>задания?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Arial"/>
              <a:cs typeface="Arial"/>
            </a:endParaRPr>
          </a:p>
          <a:p>
            <a:pPr marL="441959" indent="-287655">
              <a:lnSpc>
                <a:spcPct val="100000"/>
              </a:lnSpc>
              <a:buChar char="•"/>
              <a:tabLst>
                <a:tab pos="441959" algn="l"/>
                <a:tab pos="442595" algn="l"/>
              </a:tabLst>
            </a:pPr>
            <a:r>
              <a:rPr spc="-5" dirty="0"/>
              <a:t>Сайт</a:t>
            </a:r>
            <a:r>
              <a:rPr dirty="0"/>
              <a:t> </a:t>
            </a:r>
            <a:r>
              <a:rPr spc="-70" dirty="0"/>
              <a:t>ФИОКО</a:t>
            </a:r>
          </a:p>
          <a:p>
            <a:pPr marL="441959" indent="-287655">
              <a:lnSpc>
                <a:spcPct val="100000"/>
              </a:lnSpc>
              <a:buChar char="•"/>
              <a:tabLst>
                <a:tab pos="441959" algn="l"/>
                <a:tab pos="442595" algn="l"/>
              </a:tabLst>
            </a:pPr>
            <a:r>
              <a:rPr spc="-35" dirty="0"/>
              <a:t>Тексты</a:t>
            </a:r>
            <a:r>
              <a:rPr dirty="0"/>
              <a:t> </a:t>
            </a:r>
            <a:r>
              <a:rPr spc="-5" dirty="0"/>
              <a:t>ВПР</a:t>
            </a:r>
          </a:p>
          <a:p>
            <a:pPr marL="441959" indent="-287655">
              <a:lnSpc>
                <a:spcPct val="100000"/>
              </a:lnSpc>
              <a:buChar char="•"/>
              <a:tabLst>
                <a:tab pos="441959" algn="l"/>
                <a:tab pos="442595" algn="l"/>
              </a:tabLst>
            </a:pPr>
            <a:r>
              <a:rPr spc="-15" dirty="0"/>
              <a:t>Задания</a:t>
            </a:r>
            <a:r>
              <a:rPr spc="35" dirty="0"/>
              <a:t> </a:t>
            </a:r>
            <a:r>
              <a:rPr spc="-20" dirty="0"/>
              <a:t>ОГЭ</a:t>
            </a:r>
            <a:r>
              <a:rPr spc="20" dirty="0"/>
              <a:t> </a:t>
            </a:r>
            <a:r>
              <a:rPr spc="-5" dirty="0"/>
              <a:t>и</a:t>
            </a:r>
            <a:r>
              <a:rPr spc="10" dirty="0"/>
              <a:t> </a:t>
            </a:r>
            <a:r>
              <a:rPr spc="-20" dirty="0"/>
              <a:t>ЕГЭ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3777996" y="3221735"/>
            <a:ext cx="1210310" cy="551815"/>
            <a:chOff x="3777996" y="3221735"/>
            <a:chExt cx="1210310" cy="55181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77996" y="3221735"/>
              <a:ext cx="1210055" cy="55168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897376" y="3311143"/>
              <a:ext cx="1047750" cy="400050"/>
            </a:xfrm>
            <a:custGeom>
              <a:avLst/>
              <a:gdLst/>
              <a:ahLst/>
              <a:cxnLst/>
              <a:rect l="l" t="t" r="r" b="b"/>
              <a:pathLst>
                <a:path w="1047750" h="400050">
                  <a:moveTo>
                    <a:pt x="75906" y="23868"/>
                  </a:moveTo>
                  <a:lnTo>
                    <a:pt x="67232" y="47731"/>
                  </a:lnTo>
                  <a:lnTo>
                    <a:pt x="1038606" y="399668"/>
                  </a:lnTo>
                  <a:lnTo>
                    <a:pt x="1047241" y="375792"/>
                  </a:lnTo>
                  <a:lnTo>
                    <a:pt x="75906" y="23868"/>
                  </a:lnTo>
                  <a:close/>
                </a:path>
                <a:path w="1047750" h="400050">
                  <a:moveTo>
                    <a:pt x="84582" y="0"/>
                  </a:moveTo>
                  <a:lnTo>
                    <a:pt x="0" y="9905"/>
                  </a:lnTo>
                  <a:lnTo>
                    <a:pt x="58547" y="71627"/>
                  </a:lnTo>
                  <a:lnTo>
                    <a:pt x="67232" y="47731"/>
                  </a:lnTo>
                  <a:lnTo>
                    <a:pt x="55372" y="43433"/>
                  </a:lnTo>
                  <a:lnTo>
                    <a:pt x="64008" y="19557"/>
                  </a:lnTo>
                  <a:lnTo>
                    <a:pt x="77473" y="19557"/>
                  </a:lnTo>
                  <a:lnTo>
                    <a:pt x="84582" y="0"/>
                  </a:lnTo>
                  <a:close/>
                </a:path>
                <a:path w="1047750" h="400050">
                  <a:moveTo>
                    <a:pt x="64008" y="19557"/>
                  </a:moveTo>
                  <a:lnTo>
                    <a:pt x="55372" y="43433"/>
                  </a:lnTo>
                  <a:lnTo>
                    <a:pt x="67232" y="47731"/>
                  </a:lnTo>
                  <a:lnTo>
                    <a:pt x="75906" y="23868"/>
                  </a:lnTo>
                  <a:lnTo>
                    <a:pt x="64008" y="19557"/>
                  </a:lnTo>
                  <a:close/>
                </a:path>
                <a:path w="1047750" h="400050">
                  <a:moveTo>
                    <a:pt x="77473" y="19557"/>
                  </a:moveTo>
                  <a:lnTo>
                    <a:pt x="64008" y="19557"/>
                  </a:lnTo>
                  <a:lnTo>
                    <a:pt x="75906" y="23868"/>
                  </a:lnTo>
                  <a:lnTo>
                    <a:pt x="77473" y="19557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5171" y="253949"/>
            <a:ext cx="64528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Банк</a:t>
            </a:r>
            <a:r>
              <a:rPr spc="-15" dirty="0"/>
              <a:t> </a:t>
            </a:r>
            <a:r>
              <a:rPr spc="-10" dirty="0"/>
              <a:t>заданий</a:t>
            </a:r>
            <a:r>
              <a:rPr spc="-25" dirty="0"/>
              <a:t> </a:t>
            </a:r>
            <a:r>
              <a:rPr spc="-5" dirty="0"/>
              <a:t>по</a:t>
            </a:r>
            <a:r>
              <a:rPr spc="-10" dirty="0"/>
              <a:t> </a:t>
            </a:r>
            <a:r>
              <a:rPr spc="-15" dirty="0"/>
              <a:t>формированию</a:t>
            </a:r>
            <a:r>
              <a:rPr spc="45" dirty="0"/>
              <a:t> </a:t>
            </a:r>
            <a:r>
              <a:rPr spc="-5" dirty="0"/>
              <a:t>ФГ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004887" y="1008062"/>
            <a:ext cx="7129780" cy="5508625"/>
            <a:chOff x="1004887" y="1008062"/>
            <a:chExt cx="7129780" cy="55086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4887" y="1008062"/>
              <a:ext cx="7129399" cy="550862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484500" y="5492750"/>
              <a:ext cx="3600450" cy="865505"/>
            </a:xfrm>
            <a:custGeom>
              <a:avLst/>
              <a:gdLst/>
              <a:ahLst/>
              <a:cxnLst/>
              <a:rect l="l" t="t" r="r" b="b"/>
              <a:pathLst>
                <a:path w="3600450" h="865504">
                  <a:moveTo>
                    <a:pt x="0" y="432600"/>
                  </a:moveTo>
                  <a:lnTo>
                    <a:pt x="12702" y="380938"/>
                  </a:lnTo>
                  <a:lnTo>
                    <a:pt x="34838" y="347476"/>
                  </a:lnTo>
                  <a:lnTo>
                    <a:pt x="67404" y="314919"/>
                  </a:lnTo>
                  <a:lnTo>
                    <a:pt x="109971" y="283370"/>
                  </a:lnTo>
                  <a:lnTo>
                    <a:pt x="162110" y="252932"/>
                  </a:lnTo>
                  <a:lnTo>
                    <a:pt x="223389" y="223708"/>
                  </a:lnTo>
                  <a:lnTo>
                    <a:pt x="293379" y="195803"/>
                  </a:lnTo>
                  <a:lnTo>
                    <a:pt x="331507" y="182377"/>
                  </a:lnTo>
                  <a:lnTo>
                    <a:pt x="371650" y="169319"/>
                  </a:lnTo>
                  <a:lnTo>
                    <a:pt x="413757" y="156642"/>
                  </a:lnTo>
                  <a:lnTo>
                    <a:pt x="457772" y="144359"/>
                  </a:lnTo>
                  <a:lnTo>
                    <a:pt x="503642" y="132484"/>
                  </a:lnTo>
                  <a:lnTo>
                    <a:pt x="551313" y="121028"/>
                  </a:lnTo>
                  <a:lnTo>
                    <a:pt x="600733" y="110005"/>
                  </a:lnTo>
                  <a:lnTo>
                    <a:pt x="651845" y="99428"/>
                  </a:lnTo>
                  <a:lnTo>
                    <a:pt x="704598" y="89310"/>
                  </a:lnTo>
                  <a:lnTo>
                    <a:pt x="758938" y="79663"/>
                  </a:lnTo>
                  <a:lnTo>
                    <a:pt x="814809" y="70501"/>
                  </a:lnTo>
                  <a:lnTo>
                    <a:pt x="872160" y="61836"/>
                  </a:lnTo>
                  <a:lnTo>
                    <a:pt x="930935" y="53682"/>
                  </a:lnTo>
                  <a:lnTo>
                    <a:pt x="991082" y="46051"/>
                  </a:lnTo>
                  <a:lnTo>
                    <a:pt x="1052546" y="38956"/>
                  </a:lnTo>
                  <a:lnTo>
                    <a:pt x="1115274" y="32410"/>
                  </a:lnTo>
                  <a:lnTo>
                    <a:pt x="1179211" y="26427"/>
                  </a:lnTo>
                  <a:lnTo>
                    <a:pt x="1244305" y="21018"/>
                  </a:lnTo>
                  <a:lnTo>
                    <a:pt x="1310501" y="16197"/>
                  </a:lnTo>
                  <a:lnTo>
                    <a:pt x="1377746" y="11977"/>
                  </a:lnTo>
                  <a:lnTo>
                    <a:pt x="1445986" y="8371"/>
                  </a:lnTo>
                  <a:lnTo>
                    <a:pt x="1515166" y="5392"/>
                  </a:lnTo>
                  <a:lnTo>
                    <a:pt x="1585234" y="3052"/>
                  </a:lnTo>
                  <a:lnTo>
                    <a:pt x="1656136" y="1365"/>
                  </a:lnTo>
                  <a:lnTo>
                    <a:pt x="1727817" y="343"/>
                  </a:lnTo>
                  <a:lnTo>
                    <a:pt x="1800225" y="0"/>
                  </a:lnTo>
                  <a:lnTo>
                    <a:pt x="1872623" y="343"/>
                  </a:lnTo>
                  <a:lnTo>
                    <a:pt x="1944296" y="1365"/>
                  </a:lnTo>
                  <a:lnTo>
                    <a:pt x="2015191" y="3052"/>
                  </a:lnTo>
                  <a:lnTo>
                    <a:pt x="2085252" y="5392"/>
                  </a:lnTo>
                  <a:lnTo>
                    <a:pt x="2154428" y="8371"/>
                  </a:lnTo>
                  <a:lnTo>
                    <a:pt x="2222662" y="11977"/>
                  </a:lnTo>
                  <a:lnTo>
                    <a:pt x="2289903" y="16197"/>
                  </a:lnTo>
                  <a:lnTo>
                    <a:pt x="2356096" y="21018"/>
                  </a:lnTo>
                  <a:lnTo>
                    <a:pt x="2421187" y="26427"/>
                  </a:lnTo>
                  <a:lnTo>
                    <a:pt x="2485122" y="32410"/>
                  </a:lnTo>
                  <a:lnTo>
                    <a:pt x="2547848" y="38956"/>
                  </a:lnTo>
                  <a:lnTo>
                    <a:pt x="2609311" y="46051"/>
                  </a:lnTo>
                  <a:lnTo>
                    <a:pt x="2669457" y="53682"/>
                  </a:lnTo>
                  <a:lnTo>
                    <a:pt x="2728233" y="61836"/>
                  </a:lnTo>
                  <a:lnTo>
                    <a:pt x="2785584" y="70501"/>
                  </a:lnTo>
                  <a:lnTo>
                    <a:pt x="2841456" y="79663"/>
                  </a:lnTo>
                  <a:lnTo>
                    <a:pt x="2895796" y="89310"/>
                  </a:lnTo>
                  <a:lnTo>
                    <a:pt x="2948551" y="99428"/>
                  </a:lnTo>
                  <a:lnTo>
                    <a:pt x="2999666" y="110005"/>
                  </a:lnTo>
                  <a:lnTo>
                    <a:pt x="3049087" y="121028"/>
                  </a:lnTo>
                  <a:lnTo>
                    <a:pt x="3096761" y="132484"/>
                  </a:lnTo>
                  <a:lnTo>
                    <a:pt x="3142633" y="144359"/>
                  </a:lnTo>
                  <a:lnTo>
                    <a:pt x="3186651" y="156642"/>
                  </a:lnTo>
                  <a:lnTo>
                    <a:pt x="3228760" y="169319"/>
                  </a:lnTo>
                  <a:lnTo>
                    <a:pt x="3268907" y="182377"/>
                  </a:lnTo>
                  <a:lnTo>
                    <a:pt x="3307037" y="195803"/>
                  </a:lnTo>
                  <a:lnTo>
                    <a:pt x="3343097" y="209585"/>
                  </a:lnTo>
                  <a:lnTo>
                    <a:pt x="3408792" y="238162"/>
                  </a:lnTo>
                  <a:lnTo>
                    <a:pt x="3465561" y="268005"/>
                  </a:lnTo>
                  <a:lnTo>
                    <a:pt x="3512973" y="299012"/>
                  </a:lnTo>
                  <a:lnTo>
                    <a:pt x="3550598" y="331078"/>
                  </a:lnTo>
                  <a:lnTo>
                    <a:pt x="3578007" y="364100"/>
                  </a:lnTo>
                  <a:lnTo>
                    <a:pt x="3599020" y="415200"/>
                  </a:lnTo>
                  <a:lnTo>
                    <a:pt x="3600450" y="432600"/>
                  </a:lnTo>
                  <a:lnTo>
                    <a:pt x="3599020" y="449998"/>
                  </a:lnTo>
                  <a:lnTo>
                    <a:pt x="3578007" y="501096"/>
                  </a:lnTo>
                  <a:lnTo>
                    <a:pt x="3550598" y="534116"/>
                  </a:lnTo>
                  <a:lnTo>
                    <a:pt x="3512973" y="566181"/>
                  </a:lnTo>
                  <a:lnTo>
                    <a:pt x="3465561" y="597187"/>
                  </a:lnTo>
                  <a:lnTo>
                    <a:pt x="3408792" y="627029"/>
                  </a:lnTo>
                  <a:lnTo>
                    <a:pt x="3343097" y="655606"/>
                  </a:lnTo>
                  <a:lnTo>
                    <a:pt x="3307037" y="669387"/>
                  </a:lnTo>
                  <a:lnTo>
                    <a:pt x="3268907" y="682813"/>
                  </a:lnTo>
                  <a:lnTo>
                    <a:pt x="3228760" y="695870"/>
                  </a:lnTo>
                  <a:lnTo>
                    <a:pt x="3186651" y="708547"/>
                  </a:lnTo>
                  <a:lnTo>
                    <a:pt x="3142633" y="720829"/>
                  </a:lnTo>
                  <a:lnTo>
                    <a:pt x="3096761" y="732704"/>
                  </a:lnTo>
                  <a:lnTo>
                    <a:pt x="3049087" y="744160"/>
                  </a:lnTo>
                  <a:lnTo>
                    <a:pt x="2999666" y="755183"/>
                  </a:lnTo>
                  <a:lnTo>
                    <a:pt x="2948551" y="765759"/>
                  </a:lnTo>
                  <a:lnTo>
                    <a:pt x="2895796" y="775878"/>
                  </a:lnTo>
                  <a:lnTo>
                    <a:pt x="2841456" y="785524"/>
                  </a:lnTo>
                  <a:lnTo>
                    <a:pt x="2785584" y="794686"/>
                  </a:lnTo>
                  <a:lnTo>
                    <a:pt x="2728233" y="803351"/>
                  </a:lnTo>
                  <a:lnTo>
                    <a:pt x="2669457" y="811505"/>
                  </a:lnTo>
                  <a:lnTo>
                    <a:pt x="2609311" y="819136"/>
                  </a:lnTo>
                  <a:lnTo>
                    <a:pt x="2547848" y="826231"/>
                  </a:lnTo>
                  <a:lnTo>
                    <a:pt x="2485122" y="832776"/>
                  </a:lnTo>
                  <a:lnTo>
                    <a:pt x="2421187" y="838760"/>
                  </a:lnTo>
                  <a:lnTo>
                    <a:pt x="2356096" y="844169"/>
                  </a:lnTo>
                  <a:lnTo>
                    <a:pt x="2289903" y="848989"/>
                  </a:lnTo>
                  <a:lnTo>
                    <a:pt x="2222662" y="853209"/>
                  </a:lnTo>
                  <a:lnTo>
                    <a:pt x="2154428" y="856815"/>
                  </a:lnTo>
                  <a:lnTo>
                    <a:pt x="2085252" y="859795"/>
                  </a:lnTo>
                  <a:lnTo>
                    <a:pt x="2015191" y="862134"/>
                  </a:lnTo>
                  <a:lnTo>
                    <a:pt x="1944296" y="863822"/>
                  </a:lnTo>
                  <a:lnTo>
                    <a:pt x="1872623" y="864844"/>
                  </a:lnTo>
                  <a:lnTo>
                    <a:pt x="1800225" y="865187"/>
                  </a:lnTo>
                  <a:lnTo>
                    <a:pt x="1727817" y="864844"/>
                  </a:lnTo>
                  <a:lnTo>
                    <a:pt x="1656136" y="863822"/>
                  </a:lnTo>
                  <a:lnTo>
                    <a:pt x="1585234" y="862134"/>
                  </a:lnTo>
                  <a:lnTo>
                    <a:pt x="1515166" y="859795"/>
                  </a:lnTo>
                  <a:lnTo>
                    <a:pt x="1445986" y="856815"/>
                  </a:lnTo>
                  <a:lnTo>
                    <a:pt x="1377746" y="853209"/>
                  </a:lnTo>
                  <a:lnTo>
                    <a:pt x="1310501" y="848989"/>
                  </a:lnTo>
                  <a:lnTo>
                    <a:pt x="1244305" y="844169"/>
                  </a:lnTo>
                  <a:lnTo>
                    <a:pt x="1179211" y="838760"/>
                  </a:lnTo>
                  <a:lnTo>
                    <a:pt x="1115274" y="832776"/>
                  </a:lnTo>
                  <a:lnTo>
                    <a:pt x="1052546" y="826231"/>
                  </a:lnTo>
                  <a:lnTo>
                    <a:pt x="991082" y="819136"/>
                  </a:lnTo>
                  <a:lnTo>
                    <a:pt x="930935" y="811505"/>
                  </a:lnTo>
                  <a:lnTo>
                    <a:pt x="872160" y="803351"/>
                  </a:lnTo>
                  <a:lnTo>
                    <a:pt x="814809" y="794686"/>
                  </a:lnTo>
                  <a:lnTo>
                    <a:pt x="758938" y="785524"/>
                  </a:lnTo>
                  <a:lnTo>
                    <a:pt x="704598" y="775878"/>
                  </a:lnTo>
                  <a:lnTo>
                    <a:pt x="651845" y="765759"/>
                  </a:lnTo>
                  <a:lnTo>
                    <a:pt x="600733" y="755183"/>
                  </a:lnTo>
                  <a:lnTo>
                    <a:pt x="551313" y="744160"/>
                  </a:lnTo>
                  <a:lnTo>
                    <a:pt x="503642" y="732704"/>
                  </a:lnTo>
                  <a:lnTo>
                    <a:pt x="457772" y="720829"/>
                  </a:lnTo>
                  <a:lnTo>
                    <a:pt x="413757" y="708547"/>
                  </a:lnTo>
                  <a:lnTo>
                    <a:pt x="371650" y="695870"/>
                  </a:lnTo>
                  <a:lnTo>
                    <a:pt x="331507" y="682813"/>
                  </a:lnTo>
                  <a:lnTo>
                    <a:pt x="293379" y="669387"/>
                  </a:lnTo>
                  <a:lnTo>
                    <a:pt x="257322" y="655606"/>
                  </a:lnTo>
                  <a:lnTo>
                    <a:pt x="191634" y="627029"/>
                  </a:lnTo>
                  <a:lnTo>
                    <a:pt x="134871" y="597187"/>
                  </a:lnTo>
                  <a:lnTo>
                    <a:pt x="87464" y="566181"/>
                  </a:lnTo>
                  <a:lnTo>
                    <a:pt x="49844" y="534116"/>
                  </a:lnTo>
                  <a:lnTo>
                    <a:pt x="22439" y="501096"/>
                  </a:lnTo>
                  <a:lnTo>
                    <a:pt x="1429" y="449998"/>
                  </a:lnTo>
                  <a:lnTo>
                    <a:pt x="0" y="432600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3166" y="357378"/>
            <a:ext cx="64522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Банк</a:t>
            </a:r>
            <a:r>
              <a:rPr spc="-10" dirty="0"/>
              <a:t> заданий</a:t>
            </a:r>
            <a:r>
              <a:rPr spc="-15" dirty="0"/>
              <a:t> </a:t>
            </a:r>
            <a:r>
              <a:rPr spc="-5" dirty="0"/>
              <a:t>по</a:t>
            </a:r>
            <a:r>
              <a:rPr spc="-15" dirty="0"/>
              <a:t> формированию</a:t>
            </a:r>
            <a:r>
              <a:rPr spc="40" dirty="0"/>
              <a:t> </a:t>
            </a:r>
            <a:r>
              <a:rPr spc="-5" dirty="0"/>
              <a:t>ФГ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762" y="1268412"/>
            <a:ext cx="8761349" cy="45370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23</a:t>
            </a:fld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6012" y="738187"/>
            <a:ext cx="6911975" cy="587692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63166" y="139649"/>
            <a:ext cx="64528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Банк</a:t>
            </a:r>
            <a:r>
              <a:rPr spc="-15" dirty="0"/>
              <a:t> </a:t>
            </a:r>
            <a:r>
              <a:rPr spc="-10" dirty="0"/>
              <a:t>заданий</a:t>
            </a:r>
            <a:r>
              <a:rPr spc="-25" dirty="0"/>
              <a:t> </a:t>
            </a:r>
            <a:r>
              <a:rPr spc="-5" dirty="0"/>
              <a:t>по</a:t>
            </a:r>
            <a:r>
              <a:rPr spc="-10" dirty="0"/>
              <a:t> </a:t>
            </a:r>
            <a:r>
              <a:rPr spc="-15" dirty="0"/>
              <a:t>формированию</a:t>
            </a:r>
            <a:r>
              <a:rPr spc="45" dirty="0"/>
              <a:t> </a:t>
            </a:r>
            <a:r>
              <a:rPr spc="-5" dirty="0"/>
              <a:t>ФГ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24</a:t>
            </a:fld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6075" y="1484375"/>
            <a:ext cx="8500999" cy="25923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63166" y="357378"/>
            <a:ext cx="64522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Банк</a:t>
            </a:r>
            <a:r>
              <a:rPr spc="-10" dirty="0"/>
              <a:t> заданий</a:t>
            </a:r>
            <a:r>
              <a:rPr spc="-15" dirty="0"/>
              <a:t> </a:t>
            </a:r>
            <a:r>
              <a:rPr spc="-5" dirty="0"/>
              <a:t>по</a:t>
            </a:r>
            <a:r>
              <a:rPr spc="-15" dirty="0"/>
              <a:t> формированию</a:t>
            </a:r>
            <a:r>
              <a:rPr spc="40" dirty="0"/>
              <a:t> </a:t>
            </a:r>
            <a:r>
              <a:rPr spc="-5" dirty="0"/>
              <a:t>ФГ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25</a:t>
            </a:fld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914401" y="430224"/>
            <a:ext cx="73152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76530">
              <a:lnSpc>
                <a:spcPct val="100000"/>
              </a:lnSpc>
              <a:spcBef>
                <a:spcPts val="100"/>
              </a:spcBef>
            </a:pPr>
            <a:r>
              <a:rPr spc="-355" dirty="0"/>
              <a:t>Р</a:t>
            </a:r>
            <a:r>
              <a:rPr spc="-320" dirty="0"/>
              <a:t>о</a:t>
            </a:r>
            <a:r>
              <a:rPr spc="-229" dirty="0"/>
              <a:t>сс</a:t>
            </a:r>
            <a:r>
              <a:rPr spc="-260" dirty="0"/>
              <a:t>и</a:t>
            </a:r>
            <a:r>
              <a:rPr spc="-265" dirty="0"/>
              <a:t>й</a:t>
            </a:r>
            <a:r>
              <a:rPr spc="-229" dirty="0"/>
              <a:t>с</a:t>
            </a:r>
            <a:r>
              <a:rPr spc="-305" dirty="0"/>
              <a:t>к</a:t>
            </a:r>
            <a:r>
              <a:rPr spc="-330" dirty="0"/>
              <a:t>и</a:t>
            </a:r>
            <a:r>
              <a:rPr spc="-290" dirty="0"/>
              <a:t>е</a:t>
            </a:r>
            <a:r>
              <a:rPr spc="-114" dirty="0"/>
              <a:t> </a:t>
            </a:r>
            <a:r>
              <a:rPr spc="-254" dirty="0"/>
              <a:t>и</a:t>
            </a:r>
            <a:r>
              <a:rPr spc="-75" dirty="0"/>
              <a:t> </a:t>
            </a:r>
            <a:r>
              <a:rPr spc="-325" dirty="0"/>
              <a:t>м</a:t>
            </a:r>
            <a:r>
              <a:rPr spc="-245" dirty="0"/>
              <a:t>е</a:t>
            </a:r>
            <a:r>
              <a:rPr spc="-725" dirty="0"/>
              <a:t>ж</a:t>
            </a:r>
            <a:r>
              <a:rPr spc="-229" dirty="0"/>
              <a:t>дународные  </a:t>
            </a:r>
            <a:r>
              <a:rPr spc="-250" dirty="0"/>
              <a:t>и</a:t>
            </a:r>
            <a:r>
              <a:rPr spc="-229" dirty="0"/>
              <a:t>сс</a:t>
            </a:r>
            <a:r>
              <a:rPr spc="-325" dirty="0"/>
              <a:t>л</a:t>
            </a:r>
            <a:r>
              <a:rPr spc="-185" dirty="0"/>
              <a:t>ед</a:t>
            </a:r>
            <a:r>
              <a:rPr spc="-195" dirty="0"/>
              <a:t>о</a:t>
            </a:r>
            <a:r>
              <a:rPr spc="-340" dirty="0"/>
              <a:t>вания</a:t>
            </a:r>
            <a:r>
              <a:rPr spc="-120" dirty="0"/>
              <a:t> </a:t>
            </a:r>
            <a:r>
              <a:rPr spc="-250" dirty="0"/>
              <a:t>п</a:t>
            </a:r>
            <a:r>
              <a:rPr spc="-195" dirty="0"/>
              <a:t>о</a:t>
            </a:r>
            <a:r>
              <a:rPr spc="-355" dirty="0"/>
              <a:t>казывают</a:t>
            </a:r>
            <a:r>
              <a:rPr spc="-175" dirty="0"/>
              <a:t>,</a:t>
            </a:r>
            <a:r>
              <a:rPr spc="-114" dirty="0"/>
              <a:t> </a:t>
            </a:r>
            <a:r>
              <a:rPr spc="-425" dirty="0"/>
              <a:t>ч</a:t>
            </a:r>
            <a:r>
              <a:rPr spc="-110" dirty="0"/>
              <a:t>т</a:t>
            </a:r>
            <a:r>
              <a:rPr spc="-200" dirty="0"/>
              <a:t>о</a:t>
            </a:r>
            <a:r>
              <a:rPr spc="-90" dirty="0"/>
              <a:t> </a:t>
            </a:r>
            <a:r>
              <a:rPr spc="-175" dirty="0"/>
              <a:t>р</a:t>
            </a:r>
            <a:r>
              <a:rPr spc="-195" dirty="0"/>
              <a:t>о</a:t>
            </a:r>
            <a:r>
              <a:rPr spc="-229" dirty="0"/>
              <a:t>сс</a:t>
            </a:r>
            <a:r>
              <a:rPr spc="-260" dirty="0"/>
              <a:t>и</a:t>
            </a:r>
            <a:r>
              <a:rPr spc="-265" dirty="0"/>
              <a:t>й</a:t>
            </a:r>
            <a:r>
              <a:rPr spc="-229" dirty="0"/>
              <a:t>с</a:t>
            </a:r>
            <a:r>
              <a:rPr spc="-305" dirty="0"/>
              <a:t>к</a:t>
            </a:r>
            <a:r>
              <a:rPr spc="-330" dirty="0"/>
              <a:t>и</a:t>
            </a:r>
            <a:r>
              <a:rPr spc="-200" dirty="0"/>
              <a:t>е  </a:t>
            </a:r>
            <a:r>
              <a:rPr spc="-420" dirty="0"/>
              <a:t>ш</a:t>
            </a:r>
            <a:r>
              <a:rPr spc="-355" dirty="0"/>
              <a:t>к</a:t>
            </a:r>
            <a:r>
              <a:rPr spc="-195" dirty="0"/>
              <a:t>о</a:t>
            </a:r>
            <a:r>
              <a:rPr spc="-325" dirty="0"/>
              <a:t>ль</a:t>
            </a:r>
            <a:r>
              <a:rPr spc="-350" dirty="0"/>
              <a:t>н</a:t>
            </a:r>
            <a:r>
              <a:rPr spc="-295" dirty="0"/>
              <a:t>ик</a:t>
            </a:r>
            <a:r>
              <a:rPr spc="-300" dirty="0"/>
              <a:t>и</a:t>
            </a:r>
            <a:r>
              <a:rPr spc="-120" dirty="0"/>
              <a:t> </a:t>
            </a:r>
            <a:r>
              <a:rPr spc="-195" dirty="0"/>
              <a:t>о</a:t>
            </a:r>
            <a:r>
              <a:rPr spc="-270" dirty="0"/>
              <a:t>б</a:t>
            </a:r>
            <a:r>
              <a:rPr spc="-325" dirty="0"/>
              <a:t>л</a:t>
            </a:r>
            <a:r>
              <a:rPr spc="-310" dirty="0"/>
              <a:t>а</a:t>
            </a:r>
            <a:r>
              <a:rPr spc="-50" dirty="0"/>
              <a:t>д</a:t>
            </a:r>
            <a:r>
              <a:rPr spc="-350" dirty="0"/>
              <a:t>аю</a:t>
            </a:r>
            <a:r>
              <a:rPr spc="-225" dirty="0"/>
              <a:t>т</a:t>
            </a:r>
            <a:r>
              <a:rPr spc="-114" dirty="0"/>
              <a:t> </a:t>
            </a:r>
            <a:r>
              <a:rPr spc="-285" dirty="0"/>
              <a:t>з</a:t>
            </a:r>
            <a:r>
              <a:rPr spc="-250" dirty="0"/>
              <a:t>н</a:t>
            </a:r>
            <a:r>
              <a:rPr spc="-310" dirty="0"/>
              <a:t>а</a:t>
            </a:r>
            <a:r>
              <a:rPr spc="-335" dirty="0"/>
              <a:t>ч</a:t>
            </a:r>
            <a:r>
              <a:rPr spc="-365" dirty="0"/>
              <a:t>и</a:t>
            </a:r>
            <a:r>
              <a:rPr spc="-110" dirty="0"/>
              <a:t>т</a:t>
            </a:r>
            <a:r>
              <a:rPr spc="-315" dirty="0"/>
              <a:t>ель</a:t>
            </a:r>
            <a:r>
              <a:rPr spc="-345" dirty="0"/>
              <a:t>н</a:t>
            </a:r>
            <a:r>
              <a:rPr spc="-305" dirty="0"/>
              <a:t>ым  </a:t>
            </a:r>
            <a:r>
              <a:rPr spc="-195" dirty="0"/>
              <a:t>о</a:t>
            </a:r>
            <a:r>
              <a:rPr spc="-270" dirty="0"/>
              <a:t>б</a:t>
            </a:r>
            <a:r>
              <a:rPr spc="-490" dirty="0"/>
              <a:t>ъ</a:t>
            </a:r>
            <a:r>
              <a:rPr spc="-285" dirty="0"/>
              <a:t>е</a:t>
            </a:r>
            <a:r>
              <a:rPr spc="-250" dirty="0"/>
              <a:t>мо</a:t>
            </a:r>
            <a:r>
              <a:rPr spc="-270" dirty="0"/>
              <a:t>м</a:t>
            </a:r>
            <a:r>
              <a:rPr spc="-110" dirty="0"/>
              <a:t> </a:t>
            </a:r>
            <a:r>
              <a:rPr spc="-285" dirty="0"/>
              <a:t>з</a:t>
            </a:r>
            <a:r>
              <a:rPr spc="-250" dirty="0"/>
              <a:t>н</a:t>
            </a:r>
            <a:r>
              <a:rPr spc="-310" dirty="0"/>
              <a:t>а</a:t>
            </a:r>
            <a:r>
              <a:rPr spc="-260" dirty="0"/>
              <a:t>ний</a:t>
            </a:r>
            <a:r>
              <a:rPr spc="-130" dirty="0"/>
              <a:t>,</a:t>
            </a:r>
            <a:r>
              <a:rPr spc="-120" dirty="0"/>
              <a:t> </a:t>
            </a:r>
            <a:r>
              <a:rPr spc="-195" dirty="0"/>
              <a:t>о</a:t>
            </a:r>
            <a:r>
              <a:rPr spc="-50" dirty="0"/>
              <a:t>д</a:t>
            </a:r>
            <a:r>
              <a:rPr spc="-250" dirty="0"/>
              <a:t>н</a:t>
            </a:r>
            <a:r>
              <a:rPr spc="-295" dirty="0"/>
              <a:t>ако</a:t>
            </a:r>
            <a:r>
              <a:rPr spc="-114" dirty="0"/>
              <a:t> </a:t>
            </a:r>
            <a:r>
              <a:rPr spc="-195" dirty="0"/>
              <a:t>о</a:t>
            </a:r>
            <a:r>
              <a:rPr spc="-250" dirty="0"/>
              <a:t>н</a:t>
            </a:r>
            <a:r>
              <a:rPr spc="-254" dirty="0"/>
              <a:t>и</a:t>
            </a:r>
            <a:r>
              <a:rPr spc="-100" dirty="0"/>
              <a:t> </a:t>
            </a:r>
            <a:r>
              <a:rPr spc="-250" dirty="0"/>
              <a:t>н</a:t>
            </a:r>
            <a:r>
              <a:rPr spc="-290" dirty="0"/>
              <a:t>е</a:t>
            </a:r>
            <a:r>
              <a:rPr spc="-105" dirty="0"/>
              <a:t> </a:t>
            </a:r>
            <a:r>
              <a:rPr spc="-275" dirty="0"/>
              <a:t>у</a:t>
            </a:r>
            <a:r>
              <a:rPr spc="-340" dirty="0"/>
              <a:t>м</a:t>
            </a:r>
            <a:r>
              <a:rPr spc="-285" dirty="0"/>
              <a:t>е</a:t>
            </a:r>
            <a:r>
              <a:rPr spc="-484" dirty="0"/>
              <a:t>ю</a:t>
            </a:r>
            <a:r>
              <a:rPr spc="-85" dirty="0"/>
              <a:t>т  </a:t>
            </a:r>
            <a:r>
              <a:rPr spc="-100" dirty="0"/>
              <a:t>г</a:t>
            </a:r>
            <a:r>
              <a:rPr spc="-175" dirty="0"/>
              <a:t>р</a:t>
            </a:r>
            <a:r>
              <a:rPr spc="-310" dirty="0"/>
              <a:t>а</a:t>
            </a:r>
            <a:r>
              <a:rPr spc="-215" dirty="0"/>
              <a:t>мотн</a:t>
            </a:r>
            <a:r>
              <a:rPr spc="-210" dirty="0"/>
              <a:t>о</a:t>
            </a:r>
            <a:r>
              <a:rPr spc="-95" dirty="0"/>
              <a:t> </a:t>
            </a:r>
            <a:r>
              <a:rPr spc="-250" dirty="0"/>
              <a:t>п</a:t>
            </a:r>
            <a:r>
              <a:rPr spc="-195" dirty="0"/>
              <a:t>о</a:t>
            </a:r>
            <a:r>
              <a:rPr spc="-325" dirty="0"/>
              <a:t>л</a:t>
            </a:r>
            <a:r>
              <a:rPr spc="-315" dirty="0"/>
              <a:t>ьзоватьс</a:t>
            </a:r>
            <a:r>
              <a:rPr spc="-335" dirty="0"/>
              <a:t>я</a:t>
            </a:r>
            <a:r>
              <a:rPr spc="-114" dirty="0"/>
              <a:t> </a:t>
            </a:r>
            <a:r>
              <a:rPr spc="-200" dirty="0"/>
              <a:t>э</a:t>
            </a:r>
            <a:r>
              <a:rPr spc="-165" dirty="0"/>
              <a:t>т</a:t>
            </a:r>
            <a:r>
              <a:rPr spc="-250" dirty="0"/>
              <a:t>и</a:t>
            </a:r>
            <a:r>
              <a:rPr spc="-295" dirty="0"/>
              <a:t>м</a:t>
            </a:r>
            <a:r>
              <a:rPr spc="-250" dirty="0"/>
              <a:t>и</a:t>
            </a:r>
            <a:r>
              <a:rPr spc="-100" dirty="0"/>
              <a:t> </a:t>
            </a:r>
            <a:r>
              <a:rPr spc="-285" dirty="0"/>
              <a:t>з</a:t>
            </a:r>
            <a:r>
              <a:rPr spc="-250" dirty="0"/>
              <a:t>н</a:t>
            </a:r>
            <a:r>
              <a:rPr spc="-285" dirty="0"/>
              <a:t>аниями.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7321" y="3623284"/>
            <a:ext cx="6045835" cy="735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500"/>
              </a:lnSpc>
              <a:spcBef>
                <a:spcPts val="100"/>
              </a:spcBef>
            </a:pPr>
            <a:r>
              <a:rPr sz="2000" b="1" spc="-409" dirty="0">
                <a:solidFill>
                  <a:srgbClr val="2B4976"/>
                </a:solidFill>
                <a:latin typeface="Verdana"/>
                <a:cs typeface="Verdana"/>
              </a:rPr>
              <a:t>«</a:t>
            </a:r>
            <a:r>
              <a:rPr sz="2000" b="1" spc="-409">
                <a:solidFill>
                  <a:srgbClr val="2B4976"/>
                </a:solidFill>
                <a:latin typeface="Verdana"/>
                <a:cs typeface="Verdana"/>
              </a:rPr>
              <a:t>Мы</a:t>
            </a:r>
            <a:r>
              <a:rPr sz="2000" b="1" spc="-345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lang="ru-RU" sz="2000" b="1" spc="-345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225">
                <a:solidFill>
                  <a:srgbClr val="2B4976"/>
                </a:solidFill>
                <a:latin typeface="Verdana"/>
                <a:cs typeface="Verdana"/>
              </a:rPr>
              <a:t>учимся</a:t>
            </a:r>
            <a:r>
              <a:rPr sz="2000" b="1" spc="-225" dirty="0">
                <a:solidFill>
                  <a:srgbClr val="2B4976"/>
                </a:solidFill>
                <a:latin typeface="Verdana"/>
                <a:cs typeface="Verdana"/>
              </a:rPr>
              <a:t>,</a:t>
            </a:r>
            <a:r>
              <a:rPr sz="2000" b="1" spc="-85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265" dirty="0">
                <a:solidFill>
                  <a:srgbClr val="2B4976"/>
                </a:solidFill>
                <a:latin typeface="Verdana"/>
                <a:cs typeface="Verdana"/>
              </a:rPr>
              <a:t>увы,</a:t>
            </a:r>
            <a:r>
              <a:rPr sz="2000" b="1" spc="-80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204" dirty="0">
                <a:solidFill>
                  <a:srgbClr val="2B4976"/>
                </a:solidFill>
                <a:latin typeface="Verdana"/>
                <a:cs typeface="Verdana"/>
              </a:rPr>
              <a:t>для</a:t>
            </a:r>
            <a:r>
              <a:rPr sz="2000" b="1" spc="-60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250" dirty="0">
                <a:solidFill>
                  <a:srgbClr val="2B4976"/>
                </a:solidFill>
                <a:latin typeface="Verdana"/>
                <a:cs typeface="Verdana"/>
              </a:rPr>
              <a:t>школы,</a:t>
            </a:r>
            <a:r>
              <a:rPr sz="2000" b="1" spc="-75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160" dirty="0">
                <a:solidFill>
                  <a:srgbClr val="2B4976"/>
                </a:solidFill>
                <a:latin typeface="Verdana"/>
                <a:cs typeface="Verdana"/>
              </a:rPr>
              <a:t>но</a:t>
            </a:r>
            <a:r>
              <a:rPr sz="2000" b="1" spc="-80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195" dirty="0">
                <a:solidFill>
                  <a:srgbClr val="2B4976"/>
                </a:solidFill>
                <a:latin typeface="Verdana"/>
                <a:cs typeface="Verdana"/>
              </a:rPr>
              <a:t>не</a:t>
            </a:r>
            <a:r>
              <a:rPr sz="2000" b="1" spc="-70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204" dirty="0">
                <a:solidFill>
                  <a:srgbClr val="2B4976"/>
                </a:solidFill>
                <a:latin typeface="Verdana"/>
                <a:cs typeface="Verdana"/>
              </a:rPr>
              <a:t>для</a:t>
            </a:r>
            <a:r>
              <a:rPr sz="2000" b="1" spc="-65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330" dirty="0">
                <a:solidFill>
                  <a:srgbClr val="2B4976"/>
                </a:solidFill>
                <a:latin typeface="Verdana"/>
                <a:cs typeface="Verdana"/>
              </a:rPr>
              <a:t>жизни» </a:t>
            </a:r>
            <a:r>
              <a:rPr sz="2000" b="1" spc="-670" dirty="0">
                <a:solidFill>
                  <a:srgbClr val="2B4976"/>
                </a:solidFill>
                <a:latin typeface="Verdana"/>
                <a:cs typeface="Verdana"/>
              </a:rPr>
              <a:t> </a:t>
            </a:r>
            <a:r>
              <a:rPr sz="2000" b="1" spc="-195" dirty="0">
                <a:solidFill>
                  <a:srgbClr val="2B4976"/>
                </a:solidFill>
                <a:latin typeface="Verdana"/>
                <a:cs typeface="Verdana"/>
              </a:rPr>
              <a:t>Сенека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0" y="3643884"/>
            <a:ext cx="1921763" cy="26990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3850" y="188976"/>
            <a:ext cx="8540750" cy="6019800"/>
            <a:chOff x="323850" y="188976"/>
            <a:chExt cx="8540750" cy="6019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850" y="1652587"/>
              <a:ext cx="8540750" cy="455612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31975" y="188976"/>
              <a:ext cx="6494399" cy="1463675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3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850" y="1557337"/>
            <a:ext cx="8632825" cy="403225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5727" y="217423"/>
            <a:ext cx="687578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87120" marR="5080" indent="-1075055">
              <a:lnSpc>
                <a:spcPct val="100000"/>
              </a:lnSpc>
              <a:spcBef>
                <a:spcPts val="95"/>
              </a:spcBef>
            </a:pPr>
            <a:r>
              <a:rPr spc="-30" dirty="0"/>
              <a:t>Зачем</a:t>
            </a:r>
            <a:r>
              <a:rPr spc="-20" dirty="0"/>
              <a:t> </a:t>
            </a:r>
            <a:r>
              <a:rPr spc="-15" dirty="0"/>
              <a:t>формировать</a:t>
            </a:r>
            <a:r>
              <a:rPr spc="30" dirty="0"/>
              <a:t> </a:t>
            </a:r>
            <a:r>
              <a:rPr spc="-10" dirty="0"/>
              <a:t>функциональную </a:t>
            </a:r>
            <a:r>
              <a:rPr spc="-765" dirty="0"/>
              <a:t> </a:t>
            </a:r>
            <a:r>
              <a:rPr spc="-20" dirty="0"/>
              <a:t>грамотность</a:t>
            </a:r>
            <a:r>
              <a:rPr spc="40" dirty="0"/>
              <a:t> </a:t>
            </a:r>
            <a:r>
              <a:rPr spc="-20" dirty="0"/>
              <a:t>школьников?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4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0044" y="932180"/>
            <a:ext cx="6478905" cy="170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b="1" i="1" dirty="0">
                <a:solidFill>
                  <a:srgbClr val="006600"/>
                </a:solidFill>
                <a:latin typeface="Arial"/>
                <a:cs typeface="Arial"/>
              </a:rPr>
              <a:t>Функциональная</a:t>
            </a:r>
            <a:r>
              <a:rPr sz="2000" b="1" i="1" spc="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b="1" i="1" spc="-5" dirty="0">
                <a:solidFill>
                  <a:srgbClr val="006600"/>
                </a:solidFill>
                <a:latin typeface="Arial"/>
                <a:cs typeface="Arial"/>
              </a:rPr>
              <a:t>грамотность</a:t>
            </a:r>
            <a:r>
              <a:rPr sz="2000" b="1" i="1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spc="745" dirty="0">
                <a:latin typeface="Microsoft Sans Serif"/>
                <a:cs typeface="Microsoft Sans Serif"/>
              </a:rPr>
              <a:t>— </a:t>
            </a:r>
            <a:r>
              <a:rPr sz="1800" b="1" spc="-10" dirty="0">
                <a:latin typeface="Arial"/>
                <a:cs typeface="Arial"/>
              </a:rPr>
              <a:t>способность 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человека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b="1" spc="-15" dirty="0">
                <a:latin typeface="Arial"/>
                <a:cs typeface="Arial"/>
              </a:rPr>
              <a:t>использовать </a:t>
            </a:r>
            <a:r>
              <a:rPr sz="1800" spc="-15" dirty="0">
                <a:latin typeface="Microsoft Sans Serif"/>
                <a:cs typeface="Microsoft Sans Serif"/>
              </a:rPr>
              <a:t>приобретаемые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течение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жизни 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b="1" spc="-5" dirty="0">
                <a:latin typeface="Arial"/>
                <a:cs typeface="Arial"/>
              </a:rPr>
              <a:t>знания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для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решения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широкого</a:t>
            </a:r>
            <a:r>
              <a:rPr sz="1800" spc="-20" dirty="0">
                <a:latin typeface="Microsoft Sans Serif"/>
                <a:cs typeface="Microsoft Sans Serif"/>
              </a:rPr>
              <a:t> диапазона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b="1" dirty="0">
                <a:latin typeface="Arial"/>
                <a:cs typeface="Arial"/>
              </a:rPr>
              <a:t>жизненных 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задач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различных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сферах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человеческой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деятельности,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общения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социальных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отношений</a:t>
            </a:r>
            <a:endParaRPr sz="1800">
              <a:latin typeface="Microsoft Sans Serif"/>
              <a:cs typeface="Microsoft Sans Serif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1800" i="1" dirty="0">
                <a:latin typeface="Arial"/>
                <a:cs typeface="Arial"/>
              </a:rPr>
              <a:t>А.</a:t>
            </a:r>
            <a:r>
              <a:rPr sz="1800" i="1" spc="-40" dirty="0">
                <a:latin typeface="Arial"/>
                <a:cs typeface="Arial"/>
              </a:rPr>
              <a:t> </a:t>
            </a:r>
            <a:r>
              <a:rPr sz="1800" i="1" dirty="0">
                <a:latin typeface="Arial"/>
                <a:cs typeface="Arial"/>
              </a:rPr>
              <a:t>А.</a:t>
            </a:r>
            <a:r>
              <a:rPr sz="1800" i="1" spc="-35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Леонтьев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9144" y="253111"/>
            <a:ext cx="73837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5" dirty="0"/>
              <a:t>Что</a:t>
            </a:r>
            <a:r>
              <a:rPr spc="45" dirty="0"/>
              <a:t> </a:t>
            </a:r>
            <a:r>
              <a:rPr spc="-20" dirty="0"/>
              <a:t>такое</a:t>
            </a:r>
            <a:r>
              <a:rPr spc="55" dirty="0"/>
              <a:t> </a:t>
            </a:r>
            <a:r>
              <a:rPr spc="-10" dirty="0"/>
              <a:t>функциональная</a:t>
            </a:r>
            <a:r>
              <a:rPr spc="55" dirty="0"/>
              <a:t> </a:t>
            </a:r>
            <a:r>
              <a:rPr spc="-20" dirty="0"/>
              <a:t>грамотность?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825" y="906399"/>
            <a:ext cx="1695450" cy="266382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29590" y="3815588"/>
            <a:ext cx="8569325" cy="2252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Microsoft Sans Serif"/>
                <a:cs typeface="Microsoft Sans Serif"/>
              </a:rPr>
              <a:t>Определение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2000" b="1" i="1" spc="-5" dirty="0">
                <a:solidFill>
                  <a:srgbClr val="006600"/>
                </a:solidFill>
                <a:latin typeface="Arial"/>
                <a:cs typeface="Arial"/>
              </a:rPr>
              <a:t>функциональной</a:t>
            </a:r>
            <a:r>
              <a:rPr sz="2000" b="1" i="1" dirty="0">
                <a:solidFill>
                  <a:srgbClr val="006600"/>
                </a:solidFill>
                <a:latin typeface="Arial"/>
                <a:cs typeface="Arial"/>
              </a:rPr>
              <a:t> грамотности</a:t>
            </a:r>
            <a:r>
              <a:rPr sz="2000" b="1" i="1" spc="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b="1" spc="-10" dirty="0">
                <a:latin typeface="Arial"/>
                <a:cs typeface="Arial"/>
              </a:rPr>
              <a:t>исследовании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PISA 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заложено </a:t>
            </a:r>
            <a:r>
              <a:rPr sz="1800" dirty="0">
                <a:latin typeface="Microsoft Sans Serif"/>
                <a:cs typeface="Microsoft Sans Serif"/>
              </a:rPr>
              <a:t>в </a:t>
            </a:r>
            <a:r>
              <a:rPr sz="1800" spc="-10" dirty="0">
                <a:latin typeface="Microsoft Sans Serif"/>
                <a:cs typeface="Microsoft Sans Serif"/>
              </a:rPr>
              <a:t>основном вопросе, </a:t>
            </a:r>
            <a:r>
              <a:rPr sz="1800" spc="-5" dirty="0">
                <a:latin typeface="Microsoft Sans Serif"/>
                <a:cs typeface="Microsoft Sans Serif"/>
              </a:rPr>
              <a:t>на </a:t>
            </a:r>
            <a:r>
              <a:rPr sz="1800" spc="-25" dirty="0">
                <a:latin typeface="Microsoft Sans Serif"/>
                <a:cs typeface="Microsoft Sans Serif"/>
              </a:rPr>
              <a:t>который </a:t>
            </a:r>
            <a:r>
              <a:rPr sz="1800" spc="-30" dirty="0">
                <a:latin typeface="Microsoft Sans Serif"/>
                <a:cs typeface="Microsoft Sans Serif"/>
              </a:rPr>
              <a:t>отвечает </a:t>
            </a:r>
            <a:r>
              <a:rPr sz="1800" spc="-10" dirty="0">
                <a:latin typeface="Microsoft Sans Serif"/>
                <a:cs typeface="Microsoft Sans Serif"/>
              </a:rPr>
              <a:t>исследование: </a:t>
            </a:r>
            <a:r>
              <a:rPr sz="1800" spc="-15" dirty="0">
                <a:latin typeface="Microsoft Sans Serif"/>
                <a:cs typeface="Microsoft Sans Serif"/>
              </a:rPr>
              <a:t>«Обладают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10" dirty="0">
                <a:latin typeface="Microsoft Sans Serif"/>
                <a:cs typeface="Microsoft Sans Serif"/>
              </a:rPr>
              <a:t>ли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учащиеся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15-летнего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возраста,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получившие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обязательное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общее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образование, </a:t>
            </a:r>
            <a:r>
              <a:rPr sz="1800" b="1" spc="-5" dirty="0">
                <a:latin typeface="Arial"/>
                <a:cs typeface="Arial"/>
              </a:rPr>
              <a:t>знаниями 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-5" dirty="0">
                <a:latin typeface="Arial"/>
                <a:cs typeface="Arial"/>
              </a:rPr>
              <a:t>умениями, </a:t>
            </a:r>
            <a:r>
              <a:rPr sz="1800" b="1" spc="-10" dirty="0">
                <a:latin typeface="Arial"/>
                <a:cs typeface="Arial"/>
              </a:rPr>
              <a:t>необходимыми </a:t>
            </a:r>
            <a:r>
              <a:rPr sz="1800" b="1" spc="-5" dirty="0">
                <a:latin typeface="Arial"/>
                <a:cs typeface="Arial"/>
              </a:rPr>
              <a:t>им для </a:t>
            </a:r>
            <a:r>
              <a:rPr sz="1800" b="1" spc="-10" dirty="0">
                <a:latin typeface="Arial"/>
                <a:cs typeface="Arial"/>
              </a:rPr>
              <a:t>полноценного </a:t>
            </a:r>
            <a:r>
              <a:rPr sz="1800" b="1" spc="-5" dirty="0">
                <a:latin typeface="Arial"/>
                <a:cs typeface="Arial"/>
              </a:rPr>
              <a:t> функционирования </a:t>
            </a:r>
            <a:r>
              <a:rPr sz="1800" b="1" dirty="0">
                <a:latin typeface="Arial"/>
                <a:cs typeface="Arial"/>
              </a:rPr>
              <a:t>в </a:t>
            </a:r>
            <a:r>
              <a:rPr sz="1800" b="1" spc="-5" dirty="0">
                <a:latin typeface="Arial"/>
                <a:cs typeface="Arial"/>
              </a:rPr>
              <a:t>современном </a:t>
            </a:r>
            <a:r>
              <a:rPr sz="1800" b="1" spc="-10" dirty="0">
                <a:latin typeface="Arial"/>
                <a:cs typeface="Arial"/>
              </a:rPr>
              <a:t>обществе</a:t>
            </a:r>
            <a:r>
              <a:rPr sz="1800" spc="-10" dirty="0">
                <a:latin typeface="Microsoft Sans Serif"/>
                <a:cs typeface="Microsoft Sans Serif"/>
              </a:rPr>
              <a:t>, </a:t>
            </a:r>
            <a:r>
              <a:rPr sz="1800" spc="-55" dirty="0">
                <a:latin typeface="Microsoft Sans Serif"/>
                <a:cs typeface="Microsoft Sans Serif"/>
              </a:rPr>
              <a:t>т.е. </a:t>
            </a:r>
            <a:r>
              <a:rPr sz="1800" b="1" spc="-5" dirty="0">
                <a:latin typeface="Arial"/>
                <a:cs typeface="Arial"/>
              </a:rPr>
              <a:t>для решения </a:t>
            </a:r>
            <a:r>
              <a:rPr sz="1800" b="1" spc="-10" dirty="0">
                <a:latin typeface="Arial"/>
                <a:cs typeface="Arial"/>
              </a:rPr>
              <a:t>широкого </a:t>
            </a:r>
            <a:r>
              <a:rPr sz="1800" b="1" spc="-5" dirty="0">
                <a:latin typeface="Arial"/>
                <a:cs typeface="Arial"/>
              </a:rPr>
              <a:t> диапазона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задач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в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различных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сферах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человеческой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деятельности,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общения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социальных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отношений</a:t>
            </a:r>
            <a:r>
              <a:rPr sz="1800" spc="-15" dirty="0">
                <a:latin typeface="Microsoft Sans Serif"/>
                <a:cs typeface="Microsoft Sans Serif"/>
              </a:rPr>
              <a:t>?»</a:t>
            </a:r>
            <a:endParaRPr sz="1800">
              <a:latin typeface="Microsoft Sans Serif"/>
              <a:cs typeface="Microsoft Sans Serif"/>
            </a:endParaRPr>
          </a:p>
          <a:p>
            <a:pPr marL="161925" algn="just">
              <a:lnSpc>
                <a:spcPct val="100000"/>
              </a:lnSpc>
              <a:spcBef>
                <a:spcPts val="15"/>
              </a:spcBef>
            </a:pPr>
            <a:r>
              <a:rPr sz="1800" dirty="0">
                <a:latin typeface="Microsoft Sans Serif"/>
                <a:cs typeface="Microsoft Sans Serif"/>
              </a:rPr>
              <a:t>[</a:t>
            </a:r>
            <a:r>
              <a:rPr sz="1800" i="1" dirty="0">
                <a:latin typeface="Arial"/>
                <a:cs typeface="Arial"/>
              </a:rPr>
              <a:t>PISA</a:t>
            </a:r>
            <a:r>
              <a:rPr sz="1800" i="1" spc="-8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2018</a:t>
            </a:r>
            <a:r>
              <a:rPr sz="1800" i="1" spc="-6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Assessment</a:t>
            </a:r>
            <a:r>
              <a:rPr sz="1800" i="1" spc="35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and</a:t>
            </a:r>
            <a:r>
              <a:rPr sz="1800" i="1" spc="-6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Analytical</a:t>
            </a:r>
            <a:r>
              <a:rPr sz="1800" i="1" spc="1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Framework.</a:t>
            </a:r>
            <a:r>
              <a:rPr sz="1800" i="1" spc="2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Paris:</a:t>
            </a:r>
            <a:r>
              <a:rPr sz="1800" i="1" spc="5" dirty="0">
                <a:latin typeface="Arial"/>
                <a:cs typeface="Arial"/>
              </a:rPr>
              <a:t> </a:t>
            </a:r>
            <a:r>
              <a:rPr sz="1800" i="1" dirty="0">
                <a:latin typeface="Arial"/>
                <a:cs typeface="Arial"/>
              </a:rPr>
              <a:t>OECD</a:t>
            </a:r>
            <a:r>
              <a:rPr sz="1800" i="1" spc="-5" dirty="0">
                <a:latin typeface="Arial"/>
                <a:cs typeface="Arial"/>
              </a:rPr>
              <a:t> Publishing,</a:t>
            </a:r>
            <a:r>
              <a:rPr sz="1800" i="1" spc="3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2019</a:t>
            </a:r>
            <a:r>
              <a:rPr sz="1800" spc="-5" dirty="0">
                <a:latin typeface="Microsoft Sans Serif"/>
                <a:cs typeface="Microsoft Sans Serif"/>
              </a:rPr>
              <a:t>]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216" y="204597"/>
            <a:ext cx="65043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Виды</a:t>
            </a:r>
            <a:r>
              <a:rPr spc="-20" dirty="0"/>
              <a:t> </a:t>
            </a:r>
            <a:r>
              <a:rPr spc="-10" dirty="0"/>
              <a:t>функциональной</a:t>
            </a:r>
            <a:r>
              <a:rPr spc="35" dirty="0"/>
              <a:t> </a:t>
            </a:r>
            <a:r>
              <a:rPr spc="-20" dirty="0"/>
              <a:t>грамотности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98855" y="905510"/>
            <a:ext cx="8306434" cy="864869"/>
            <a:chOff x="598855" y="905510"/>
            <a:chExt cx="8306434" cy="864869"/>
          </a:xfrm>
        </p:grpSpPr>
        <p:sp>
          <p:nvSpPr>
            <p:cNvPr id="4" name="object 4"/>
            <p:cNvSpPr/>
            <p:nvPr/>
          </p:nvSpPr>
          <p:spPr>
            <a:xfrm>
              <a:off x="611555" y="12282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1555" y="12282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25601" y="918210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7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7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25601" y="918210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0" y="103377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7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98855" y="1858136"/>
            <a:ext cx="8306434" cy="864869"/>
            <a:chOff x="598855" y="1858136"/>
            <a:chExt cx="8306434" cy="864869"/>
          </a:xfrm>
        </p:grpSpPr>
        <p:sp>
          <p:nvSpPr>
            <p:cNvPr id="9" name="object 9"/>
            <p:cNvSpPr/>
            <p:nvPr/>
          </p:nvSpPr>
          <p:spPr>
            <a:xfrm>
              <a:off x="611555" y="21807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1555" y="2180729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25601" y="18708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5693333" y="0"/>
                  </a:moveTo>
                  <a:lnTo>
                    <a:pt x="103327" y="0"/>
                  </a:lnTo>
                  <a:lnTo>
                    <a:pt x="63109" y="8114"/>
                  </a:lnTo>
                  <a:lnTo>
                    <a:pt x="30265" y="30241"/>
                  </a:lnTo>
                  <a:lnTo>
                    <a:pt x="8120" y="63061"/>
                  </a:lnTo>
                  <a:lnTo>
                    <a:pt x="0" y="103250"/>
                  </a:lnTo>
                  <a:lnTo>
                    <a:pt x="0" y="516509"/>
                  </a:lnTo>
                  <a:lnTo>
                    <a:pt x="8120" y="556771"/>
                  </a:lnTo>
                  <a:lnTo>
                    <a:pt x="30265" y="589629"/>
                  </a:lnTo>
                  <a:lnTo>
                    <a:pt x="63109" y="611770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0"/>
                  </a:lnTo>
                  <a:lnTo>
                    <a:pt x="5766406" y="589629"/>
                  </a:lnTo>
                  <a:lnTo>
                    <a:pt x="5788577" y="556771"/>
                  </a:lnTo>
                  <a:lnTo>
                    <a:pt x="5796711" y="516509"/>
                  </a:lnTo>
                  <a:lnTo>
                    <a:pt x="5796711" y="103250"/>
                  </a:lnTo>
                  <a:lnTo>
                    <a:pt x="5788577" y="63061"/>
                  </a:lnTo>
                  <a:lnTo>
                    <a:pt x="5766406" y="30241"/>
                  </a:lnTo>
                  <a:lnTo>
                    <a:pt x="5733543" y="8114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25601" y="18708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4">
                  <a:moveTo>
                    <a:pt x="0" y="103250"/>
                  </a:moveTo>
                  <a:lnTo>
                    <a:pt x="8120" y="63061"/>
                  </a:lnTo>
                  <a:lnTo>
                    <a:pt x="30265" y="30241"/>
                  </a:lnTo>
                  <a:lnTo>
                    <a:pt x="63109" y="8114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4"/>
                  </a:lnTo>
                  <a:lnTo>
                    <a:pt x="5766406" y="30241"/>
                  </a:lnTo>
                  <a:lnTo>
                    <a:pt x="5788577" y="63061"/>
                  </a:lnTo>
                  <a:lnTo>
                    <a:pt x="5796711" y="103250"/>
                  </a:lnTo>
                  <a:lnTo>
                    <a:pt x="5796711" y="516509"/>
                  </a:lnTo>
                  <a:lnTo>
                    <a:pt x="5788577" y="556771"/>
                  </a:lnTo>
                  <a:lnTo>
                    <a:pt x="5766406" y="589629"/>
                  </a:lnTo>
                  <a:lnTo>
                    <a:pt x="5733543" y="611770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0"/>
                  </a:lnTo>
                  <a:lnTo>
                    <a:pt x="30265" y="589629"/>
                  </a:lnTo>
                  <a:lnTo>
                    <a:pt x="8120" y="556771"/>
                  </a:lnTo>
                  <a:lnTo>
                    <a:pt x="0" y="516509"/>
                  </a:lnTo>
                  <a:lnTo>
                    <a:pt x="0" y="10325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598855" y="2810636"/>
            <a:ext cx="8306434" cy="864869"/>
            <a:chOff x="598855" y="2810636"/>
            <a:chExt cx="8306434" cy="864869"/>
          </a:xfrm>
        </p:grpSpPr>
        <p:sp>
          <p:nvSpPr>
            <p:cNvPr id="14" name="object 14"/>
            <p:cNvSpPr/>
            <p:nvPr/>
          </p:nvSpPr>
          <p:spPr>
            <a:xfrm>
              <a:off x="611555" y="31333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11555" y="31333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25601" y="28233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7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7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25601" y="2823336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77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7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598855" y="3763264"/>
            <a:ext cx="8306434" cy="864869"/>
            <a:chOff x="598855" y="3763264"/>
            <a:chExt cx="8306434" cy="864869"/>
          </a:xfrm>
        </p:grpSpPr>
        <p:sp>
          <p:nvSpPr>
            <p:cNvPr id="19" name="object 19"/>
            <p:cNvSpPr/>
            <p:nvPr/>
          </p:nvSpPr>
          <p:spPr>
            <a:xfrm>
              <a:off x="611555" y="40858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11555" y="408585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5601" y="37759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4"/>
                  </a:lnTo>
                  <a:lnTo>
                    <a:pt x="30265" y="30241"/>
                  </a:lnTo>
                  <a:lnTo>
                    <a:pt x="8120" y="63061"/>
                  </a:lnTo>
                  <a:lnTo>
                    <a:pt x="0" y="103250"/>
                  </a:lnTo>
                  <a:lnTo>
                    <a:pt x="0" y="516509"/>
                  </a:lnTo>
                  <a:lnTo>
                    <a:pt x="8120" y="556771"/>
                  </a:lnTo>
                  <a:lnTo>
                    <a:pt x="30265" y="589629"/>
                  </a:lnTo>
                  <a:lnTo>
                    <a:pt x="63109" y="611770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0"/>
                  </a:lnTo>
                  <a:lnTo>
                    <a:pt x="5766406" y="589629"/>
                  </a:lnTo>
                  <a:lnTo>
                    <a:pt x="5788577" y="556771"/>
                  </a:lnTo>
                  <a:lnTo>
                    <a:pt x="5796711" y="516509"/>
                  </a:lnTo>
                  <a:lnTo>
                    <a:pt x="5796711" y="103250"/>
                  </a:lnTo>
                  <a:lnTo>
                    <a:pt x="5788577" y="63061"/>
                  </a:lnTo>
                  <a:lnTo>
                    <a:pt x="5766406" y="30241"/>
                  </a:lnTo>
                  <a:lnTo>
                    <a:pt x="5733543" y="8114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25601" y="37759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250"/>
                  </a:moveTo>
                  <a:lnTo>
                    <a:pt x="8120" y="63061"/>
                  </a:lnTo>
                  <a:lnTo>
                    <a:pt x="30265" y="30241"/>
                  </a:lnTo>
                  <a:lnTo>
                    <a:pt x="63109" y="8114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4"/>
                  </a:lnTo>
                  <a:lnTo>
                    <a:pt x="5766406" y="30241"/>
                  </a:lnTo>
                  <a:lnTo>
                    <a:pt x="5788577" y="63061"/>
                  </a:lnTo>
                  <a:lnTo>
                    <a:pt x="5796711" y="103250"/>
                  </a:lnTo>
                  <a:lnTo>
                    <a:pt x="5796711" y="516509"/>
                  </a:lnTo>
                  <a:lnTo>
                    <a:pt x="5788577" y="556771"/>
                  </a:lnTo>
                  <a:lnTo>
                    <a:pt x="5766406" y="589629"/>
                  </a:lnTo>
                  <a:lnTo>
                    <a:pt x="5733543" y="611770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0"/>
                  </a:lnTo>
                  <a:lnTo>
                    <a:pt x="30265" y="589629"/>
                  </a:lnTo>
                  <a:lnTo>
                    <a:pt x="8120" y="556771"/>
                  </a:lnTo>
                  <a:lnTo>
                    <a:pt x="0" y="516509"/>
                  </a:lnTo>
                  <a:lnTo>
                    <a:pt x="0" y="10325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598855" y="4715764"/>
            <a:ext cx="8306434" cy="864869"/>
            <a:chOff x="598855" y="4715764"/>
            <a:chExt cx="8306434" cy="864869"/>
          </a:xfrm>
        </p:grpSpPr>
        <p:sp>
          <p:nvSpPr>
            <p:cNvPr id="24" name="object 24"/>
            <p:cNvSpPr/>
            <p:nvPr/>
          </p:nvSpPr>
          <p:spPr>
            <a:xfrm>
              <a:off x="611555" y="5038483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11555" y="5038483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89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5601" y="47284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6"/>
                  </a:lnTo>
                  <a:lnTo>
                    <a:pt x="30265" y="30257"/>
                  </a:lnTo>
                  <a:lnTo>
                    <a:pt x="8120" y="63115"/>
                  </a:lnTo>
                  <a:lnTo>
                    <a:pt x="0" y="103378"/>
                  </a:lnTo>
                  <a:lnTo>
                    <a:pt x="0" y="516636"/>
                  </a:lnTo>
                  <a:lnTo>
                    <a:pt x="8120" y="556825"/>
                  </a:lnTo>
                  <a:lnTo>
                    <a:pt x="30265" y="589645"/>
                  </a:lnTo>
                  <a:lnTo>
                    <a:pt x="63109" y="611772"/>
                  </a:lnTo>
                  <a:lnTo>
                    <a:pt x="103327" y="619887"/>
                  </a:lnTo>
                  <a:lnTo>
                    <a:pt x="5693333" y="619887"/>
                  </a:lnTo>
                  <a:lnTo>
                    <a:pt x="5733543" y="611772"/>
                  </a:lnTo>
                  <a:lnTo>
                    <a:pt x="5766406" y="589645"/>
                  </a:lnTo>
                  <a:lnTo>
                    <a:pt x="5788577" y="556825"/>
                  </a:lnTo>
                  <a:lnTo>
                    <a:pt x="5796711" y="516636"/>
                  </a:lnTo>
                  <a:lnTo>
                    <a:pt x="5796711" y="103378"/>
                  </a:lnTo>
                  <a:lnTo>
                    <a:pt x="5788577" y="63115"/>
                  </a:lnTo>
                  <a:lnTo>
                    <a:pt x="5766406" y="30257"/>
                  </a:lnTo>
                  <a:lnTo>
                    <a:pt x="5733543" y="8116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5601" y="4728464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78"/>
                  </a:moveTo>
                  <a:lnTo>
                    <a:pt x="8120" y="63115"/>
                  </a:lnTo>
                  <a:lnTo>
                    <a:pt x="30265" y="30257"/>
                  </a:lnTo>
                  <a:lnTo>
                    <a:pt x="63109" y="8116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6"/>
                  </a:lnTo>
                  <a:lnTo>
                    <a:pt x="5766406" y="30257"/>
                  </a:lnTo>
                  <a:lnTo>
                    <a:pt x="5788577" y="63115"/>
                  </a:lnTo>
                  <a:lnTo>
                    <a:pt x="5796711" y="103378"/>
                  </a:lnTo>
                  <a:lnTo>
                    <a:pt x="5796711" y="516636"/>
                  </a:lnTo>
                  <a:lnTo>
                    <a:pt x="5788577" y="556825"/>
                  </a:lnTo>
                  <a:lnTo>
                    <a:pt x="5766406" y="589645"/>
                  </a:lnTo>
                  <a:lnTo>
                    <a:pt x="5733543" y="611772"/>
                  </a:lnTo>
                  <a:lnTo>
                    <a:pt x="5693333" y="619887"/>
                  </a:lnTo>
                  <a:lnTo>
                    <a:pt x="103327" y="619887"/>
                  </a:lnTo>
                  <a:lnTo>
                    <a:pt x="63109" y="611772"/>
                  </a:lnTo>
                  <a:lnTo>
                    <a:pt x="30265" y="589645"/>
                  </a:lnTo>
                  <a:lnTo>
                    <a:pt x="8120" y="556825"/>
                  </a:lnTo>
                  <a:lnTo>
                    <a:pt x="0" y="516636"/>
                  </a:lnTo>
                  <a:lnTo>
                    <a:pt x="0" y="103378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98855" y="5668327"/>
            <a:ext cx="8306434" cy="864869"/>
            <a:chOff x="598855" y="5668327"/>
            <a:chExt cx="8306434" cy="864869"/>
          </a:xfrm>
        </p:grpSpPr>
        <p:sp>
          <p:nvSpPr>
            <p:cNvPr id="29" name="object 29"/>
            <p:cNvSpPr/>
            <p:nvPr/>
          </p:nvSpPr>
          <p:spPr>
            <a:xfrm>
              <a:off x="611555" y="599099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90">
                  <a:moveTo>
                    <a:pt x="8280908" y="0"/>
                  </a:moveTo>
                  <a:lnTo>
                    <a:pt x="0" y="0"/>
                  </a:lnTo>
                  <a:lnTo>
                    <a:pt x="0" y="529196"/>
                  </a:lnTo>
                  <a:lnTo>
                    <a:pt x="8280908" y="529196"/>
                  </a:lnTo>
                  <a:lnTo>
                    <a:pt x="828090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11555" y="5990996"/>
              <a:ext cx="8281034" cy="529590"/>
            </a:xfrm>
            <a:custGeom>
              <a:avLst/>
              <a:gdLst/>
              <a:ahLst/>
              <a:cxnLst/>
              <a:rect l="l" t="t" r="r" b="b"/>
              <a:pathLst>
                <a:path w="8281034" h="529590">
                  <a:moveTo>
                    <a:pt x="0" y="529196"/>
                  </a:moveTo>
                  <a:lnTo>
                    <a:pt x="8280908" y="529196"/>
                  </a:lnTo>
                  <a:lnTo>
                    <a:pt x="8280908" y="0"/>
                  </a:lnTo>
                  <a:lnTo>
                    <a:pt x="0" y="0"/>
                  </a:lnTo>
                  <a:lnTo>
                    <a:pt x="0" y="529196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25601" y="5681027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5693333" y="0"/>
                  </a:moveTo>
                  <a:lnTo>
                    <a:pt x="103327" y="0"/>
                  </a:lnTo>
                  <a:lnTo>
                    <a:pt x="63109" y="8118"/>
                  </a:lnTo>
                  <a:lnTo>
                    <a:pt x="30265" y="30260"/>
                  </a:lnTo>
                  <a:lnTo>
                    <a:pt x="8120" y="63104"/>
                  </a:lnTo>
                  <a:lnTo>
                    <a:pt x="0" y="103327"/>
                  </a:lnTo>
                  <a:lnTo>
                    <a:pt x="0" y="516597"/>
                  </a:lnTo>
                  <a:lnTo>
                    <a:pt x="8120" y="556815"/>
                  </a:lnTo>
                  <a:lnTo>
                    <a:pt x="30265" y="589659"/>
                  </a:lnTo>
                  <a:lnTo>
                    <a:pt x="63109" y="611804"/>
                  </a:lnTo>
                  <a:lnTo>
                    <a:pt x="103327" y="619925"/>
                  </a:lnTo>
                  <a:lnTo>
                    <a:pt x="5693333" y="619925"/>
                  </a:lnTo>
                  <a:lnTo>
                    <a:pt x="5733543" y="611804"/>
                  </a:lnTo>
                  <a:lnTo>
                    <a:pt x="5766406" y="589659"/>
                  </a:lnTo>
                  <a:lnTo>
                    <a:pt x="5788577" y="556815"/>
                  </a:lnTo>
                  <a:lnTo>
                    <a:pt x="5796711" y="516597"/>
                  </a:lnTo>
                  <a:lnTo>
                    <a:pt x="5796711" y="103327"/>
                  </a:lnTo>
                  <a:lnTo>
                    <a:pt x="5788577" y="63104"/>
                  </a:lnTo>
                  <a:lnTo>
                    <a:pt x="5766406" y="30260"/>
                  </a:lnTo>
                  <a:lnTo>
                    <a:pt x="5733543" y="8118"/>
                  </a:lnTo>
                  <a:lnTo>
                    <a:pt x="5693333" y="0"/>
                  </a:lnTo>
                  <a:close/>
                </a:path>
              </a:pathLst>
            </a:custGeom>
            <a:solidFill>
              <a:srgbClr val="FF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25601" y="5681027"/>
              <a:ext cx="5796915" cy="620395"/>
            </a:xfrm>
            <a:custGeom>
              <a:avLst/>
              <a:gdLst/>
              <a:ahLst/>
              <a:cxnLst/>
              <a:rect l="l" t="t" r="r" b="b"/>
              <a:pathLst>
                <a:path w="5796915" h="620395">
                  <a:moveTo>
                    <a:pt x="0" y="103327"/>
                  </a:moveTo>
                  <a:lnTo>
                    <a:pt x="8120" y="63104"/>
                  </a:lnTo>
                  <a:lnTo>
                    <a:pt x="30265" y="30260"/>
                  </a:lnTo>
                  <a:lnTo>
                    <a:pt x="63109" y="8118"/>
                  </a:lnTo>
                  <a:lnTo>
                    <a:pt x="103327" y="0"/>
                  </a:lnTo>
                  <a:lnTo>
                    <a:pt x="5693333" y="0"/>
                  </a:lnTo>
                  <a:lnTo>
                    <a:pt x="5733543" y="8118"/>
                  </a:lnTo>
                  <a:lnTo>
                    <a:pt x="5766406" y="30260"/>
                  </a:lnTo>
                  <a:lnTo>
                    <a:pt x="5788577" y="63104"/>
                  </a:lnTo>
                  <a:lnTo>
                    <a:pt x="5796711" y="103327"/>
                  </a:lnTo>
                  <a:lnTo>
                    <a:pt x="5796711" y="516597"/>
                  </a:lnTo>
                  <a:lnTo>
                    <a:pt x="5788577" y="556815"/>
                  </a:lnTo>
                  <a:lnTo>
                    <a:pt x="5766406" y="589659"/>
                  </a:lnTo>
                  <a:lnTo>
                    <a:pt x="5733543" y="611804"/>
                  </a:lnTo>
                  <a:lnTo>
                    <a:pt x="5693333" y="619925"/>
                  </a:lnTo>
                  <a:lnTo>
                    <a:pt x="103327" y="619925"/>
                  </a:lnTo>
                  <a:lnTo>
                    <a:pt x="63109" y="611804"/>
                  </a:lnTo>
                  <a:lnTo>
                    <a:pt x="30265" y="589659"/>
                  </a:lnTo>
                  <a:lnTo>
                    <a:pt x="8120" y="556815"/>
                  </a:lnTo>
                  <a:lnTo>
                    <a:pt x="0" y="516597"/>
                  </a:lnTo>
                  <a:lnTo>
                    <a:pt x="0" y="10332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262633" y="1004696"/>
            <a:ext cx="4794250" cy="5146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Читательская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грамотность</a:t>
            </a:r>
            <a:endParaRPr sz="2400">
              <a:latin typeface="Microsoft Sans Serif"/>
              <a:cs typeface="Microsoft Sans Serif"/>
            </a:endParaRPr>
          </a:p>
          <a:p>
            <a:pPr marL="12700" marR="5080">
              <a:lnSpc>
                <a:spcPct val="260500"/>
              </a:lnSpc>
            </a:pPr>
            <a:r>
              <a:rPr sz="2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Математическая</a:t>
            </a:r>
            <a:r>
              <a:rPr sz="2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грамотность </a:t>
            </a:r>
            <a:r>
              <a:rPr sz="2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Естественнонаучная</a:t>
            </a:r>
            <a:r>
              <a:rPr sz="24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грамотность </a:t>
            </a:r>
            <a:r>
              <a:rPr sz="2400" spc="-6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Финансовая</a:t>
            </a:r>
            <a:r>
              <a:rPr sz="2400" spc="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грамотность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700">
              <a:latin typeface="Microsoft Sans Serif"/>
              <a:cs typeface="Microsoft Sans Serif"/>
            </a:endParaRPr>
          </a:p>
          <a:p>
            <a:pPr marL="87630">
              <a:lnSpc>
                <a:spcPct val="100000"/>
              </a:lnSpc>
              <a:spcBef>
                <a:spcPts val="1630"/>
              </a:spcBef>
            </a:pPr>
            <a:r>
              <a:rPr sz="24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Креативное</a:t>
            </a:r>
            <a:r>
              <a:rPr sz="2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мышление</a:t>
            </a: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950">
              <a:latin typeface="Microsoft Sans Serif"/>
              <a:cs typeface="Microsoft Sans Serif"/>
            </a:endParaRPr>
          </a:p>
          <a:p>
            <a:pPr marL="231775">
              <a:lnSpc>
                <a:spcPct val="100000"/>
              </a:lnSpc>
              <a:spcBef>
                <a:spcPts val="5"/>
              </a:spcBef>
            </a:pP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Глобальные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компетенции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829" y="297561"/>
            <a:ext cx="89223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Компетенции</a:t>
            </a:r>
            <a:r>
              <a:rPr spc="40" dirty="0"/>
              <a:t> </a:t>
            </a:r>
            <a:r>
              <a:rPr spc="-5" dirty="0"/>
              <a:t>и</a:t>
            </a:r>
            <a:r>
              <a:rPr spc="5" dirty="0"/>
              <a:t> </a:t>
            </a:r>
            <a:r>
              <a:rPr spc="-15" dirty="0"/>
              <a:t>умения</a:t>
            </a:r>
            <a:r>
              <a:rPr spc="50" dirty="0"/>
              <a:t> </a:t>
            </a:r>
            <a:r>
              <a:rPr spc="-10" dirty="0"/>
              <a:t>читательской</a:t>
            </a:r>
            <a:r>
              <a:rPr spc="60" dirty="0"/>
              <a:t> </a:t>
            </a:r>
            <a:r>
              <a:rPr spc="-20" dirty="0"/>
              <a:t>грамотности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58670" y="871855"/>
            <a:ext cx="5864860" cy="10623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Находить</a:t>
            </a:r>
            <a:r>
              <a:rPr sz="1700" dirty="0">
                <a:latin typeface="Microsoft Sans Serif"/>
                <a:cs typeface="Microsoft Sans Serif"/>
              </a:rPr>
              <a:t> и</a:t>
            </a:r>
            <a:r>
              <a:rPr sz="1700" spc="5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извлекать</a:t>
            </a:r>
            <a:r>
              <a:rPr sz="1700" spc="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информацию</a:t>
            </a:r>
            <a:endParaRPr sz="17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Интегрировать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и</a:t>
            </a:r>
            <a:r>
              <a:rPr sz="1700" spc="10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интерпретировать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информацию</a:t>
            </a:r>
            <a:endParaRPr sz="17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10" dirty="0">
                <a:latin typeface="Microsoft Sans Serif"/>
                <a:cs typeface="Microsoft Sans Serif"/>
              </a:rPr>
              <a:t>Осмысливать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и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оценивать</a:t>
            </a:r>
            <a:r>
              <a:rPr sz="1700" spc="4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содержание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и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форму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текста</a:t>
            </a:r>
            <a:endParaRPr sz="17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20" dirty="0">
                <a:latin typeface="Microsoft Sans Serif"/>
                <a:cs typeface="Microsoft Sans Serif"/>
              </a:rPr>
              <a:t>Использовать</a:t>
            </a:r>
            <a:r>
              <a:rPr sz="170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информацию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35" dirty="0">
                <a:latin typeface="Microsoft Sans Serif"/>
                <a:cs typeface="Microsoft Sans Serif"/>
              </a:rPr>
              <a:t>из</a:t>
            </a:r>
            <a:r>
              <a:rPr sz="1700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текста</a:t>
            </a:r>
            <a:endParaRPr sz="170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4325" y="2125726"/>
            <a:ext cx="8542655" cy="4700905"/>
            <a:chOff x="314325" y="2125726"/>
            <a:chExt cx="8542655" cy="470090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4325" y="2125726"/>
              <a:ext cx="6707251" cy="459574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21576" y="4221224"/>
              <a:ext cx="1835150" cy="2605024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1054" y="121107"/>
            <a:ext cx="48768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Компетенции</a:t>
            </a:r>
            <a:r>
              <a:rPr spc="35" dirty="0"/>
              <a:t> </a:t>
            </a:r>
            <a:r>
              <a:rPr spc="-5" dirty="0"/>
              <a:t>и </a:t>
            </a:r>
            <a:r>
              <a:rPr spc="-15" dirty="0"/>
              <a:t>умения</a:t>
            </a:r>
            <a:r>
              <a:rPr spc="30" dirty="0"/>
              <a:t> </a:t>
            </a:r>
            <a:r>
              <a:rPr spc="-10" dirty="0"/>
              <a:t>ЕНГ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14119" y="647826"/>
            <a:ext cx="7560309" cy="1062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5"/>
              </a:spcBef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Научно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объяснять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явления</a:t>
            </a:r>
            <a:endParaRPr sz="1700">
              <a:latin typeface="Microsoft Sans Serif"/>
              <a:cs typeface="Microsoft Sans Serif"/>
            </a:endParaRPr>
          </a:p>
          <a:p>
            <a:pPr marL="299085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Понимать</a:t>
            </a:r>
            <a:r>
              <a:rPr sz="1700" spc="2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основные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особенности</a:t>
            </a:r>
            <a:r>
              <a:rPr sz="1700" spc="1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естественнонаучного</a:t>
            </a:r>
            <a:r>
              <a:rPr sz="1700" spc="6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исследования</a:t>
            </a:r>
            <a:endParaRPr sz="1700">
              <a:latin typeface="Microsoft Sans Serif"/>
              <a:cs typeface="Microsoft Sans Serif"/>
            </a:endParaRPr>
          </a:p>
          <a:p>
            <a:pPr marL="299085" marR="5080" indent="-287020">
              <a:lnSpc>
                <a:spcPct val="100000"/>
              </a:lnSpc>
              <a:buChar char="•"/>
              <a:tabLst>
                <a:tab pos="299085" algn="l"/>
                <a:tab pos="299720" algn="l"/>
              </a:tabLst>
            </a:pPr>
            <a:r>
              <a:rPr sz="1700" spc="-15" dirty="0">
                <a:latin typeface="Microsoft Sans Serif"/>
                <a:cs typeface="Microsoft Sans Serif"/>
              </a:rPr>
              <a:t>Интерпретировать</a:t>
            </a:r>
            <a:r>
              <a:rPr sz="1700" spc="40" dirty="0">
                <a:latin typeface="Microsoft Sans Serif"/>
                <a:cs typeface="Microsoft Sans Serif"/>
              </a:rPr>
              <a:t> </a:t>
            </a:r>
            <a:r>
              <a:rPr sz="1700" spc="-5" dirty="0">
                <a:latin typeface="Microsoft Sans Serif"/>
                <a:cs typeface="Microsoft Sans Serif"/>
              </a:rPr>
              <a:t>данные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dirty="0">
                <a:latin typeface="Microsoft Sans Serif"/>
                <a:cs typeface="Microsoft Sans Serif"/>
              </a:rPr>
              <a:t>и</a:t>
            </a:r>
            <a:r>
              <a:rPr sz="1700" spc="30" dirty="0">
                <a:latin typeface="Microsoft Sans Serif"/>
                <a:cs typeface="Microsoft Sans Serif"/>
              </a:rPr>
              <a:t> </a:t>
            </a:r>
            <a:r>
              <a:rPr sz="1700" spc="-20" dirty="0">
                <a:latin typeface="Microsoft Sans Serif"/>
                <a:cs typeface="Microsoft Sans Serif"/>
              </a:rPr>
              <a:t>использовать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научные</a:t>
            </a:r>
            <a:r>
              <a:rPr sz="1700" spc="70" dirty="0">
                <a:latin typeface="Microsoft Sans Serif"/>
                <a:cs typeface="Microsoft Sans Serif"/>
              </a:rPr>
              <a:t> </a:t>
            </a:r>
            <a:r>
              <a:rPr sz="1700" spc="-25" dirty="0">
                <a:latin typeface="Microsoft Sans Serif"/>
                <a:cs typeface="Microsoft Sans Serif"/>
              </a:rPr>
              <a:t>доказательства</a:t>
            </a:r>
            <a:r>
              <a:rPr sz="1700" spc="25" dirty="0">
                <a:latin typeface="Microsoft Sans Serif"/>
                <a:cs typeface="Microsoft Sans Serif"/>
              </a:rPr>
              <a:t> </a:t>
            </a:r>
            <a:r>
              <a:rPr sz="1700" spc="5" dirty="0">
                <a:latin typeface="Microsoft Sans Serif"/>
                <a:cs typeface="Microsoft Sans Serif"/>
              </a:rPr>
              <a:t>для </a:t>
            </a:r>
            <a:r>
              <a:rPr sz="1700" spc="-434" dirty="0">
                <a:latin typeface="Microsoft Sans Serif"/>
                <a:cs typeface="Microsoft Sans Serif"/>
              </a:rPr>
              <a:t> </a:t>
            </a:r>
            <a:r>
              <a:rPr sz="1700" spc="-10" dirty="0">
                <a:latin typeface="Microsoft Sans Serif"/>
                <a:cs typeface="Microsoft Sans Serif"/>
              </a:rPr>
              <a:t>получения</a:t>
            </a:r>
            <a:r>
              <a:rPr sz="1700" spc="35" dirty="0">
                <a:latin typeface="Microsoft Sans Serif"/>
                <a:cs typeface="Microsoft Sans Serif"/>
              </a:rPr>
              <a:t> </a:t>
            </a:r>
            <a:r>
              <a:rPr sz="1700" spc="-15" dirty="0">
                <a:latin typeface="Microsoft Sans Serif"/>
                <a:cs typeface="Microsoft Sans Serif"/>
              </a:rPr>
              <a:t>выводов</a:t>
            </a:r>
            <a:endParaRPr sz="170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23850" y="1785937"/>
            <a:ext cx="8724900" cy="4824730"/>
            <a:chOff x="323850" y="1785937"/>
            <a:chExt cx="8724900" cy="48247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850" y="1785937"/>
              <a:ext cx="6840474" cy="475297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26275" y="3290950"/>
              <a:ext cx="2022475" cy="3319399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338327"/>
            <a:ext cx="8157717" cy="2999105"/>
          </a:xfrm>
          <a:prstGeom prst="rect">
            <a:avLst/>
          </a:prstGeom>
        </p:spPr>
      </p:pic>
      <p:pic>
        <p:nvPicPr>
          <p:cNvPr id="5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9744" y="3572255"/>
            <a:ext cx="7467600" cy="259384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E305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933</Words>
  <Application>Microsoft Office PowerPoint</Application>
  <PresentationFormat>Экран (4:3)</PresentationFormat>
  <Paragraphs>150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Lucida Sans Unicode</vt:lpstr>
      <vt:lpstr>Microsoft Sans Serif</vt:lpstr>
      <vt:lpstr>Symbol</vt:lpstr>
      <vt:lpstr>Times New Roman</vt:lpstr>
      <vt:lpstr>Trebuchet MS</vt:lpstr>
      <vt:lpstr>Verdana</vt:lpstr>
      <vt:lpstr>Office Theme</vt:lpstr>
      <vt:lpstr>Муниципальная методическая служба</vt:lpstr>
      <vt:lpstr>Детей надо учить тому, что пригодится им,  когда они вырастут.                 Аристипп </vt:lpstr>
      <vt:lpstr>Презентация PowerPoint</vt:lpstr>
      <vt:lpstr>Зачем формировать функциональную  грамотность школьников?</vt:lpstr>
      <vt:lpstr>Что такое функциональная грамотность?</vt:lpstr>
      <vt:lpstr>Виды функциональной грамотности</vt:lpstr>
      <vt:lpstr>Компетенции и умения читательской грамотности</vt:lpstr>
      <vt:lpstr>Компетенции и умения ЕНГ</vt:lpstr>
      <vt:lpstr>Презентация PowerPoint</vt:lpstr>
      <vt:lpstr>Умения математической грамотности</vt:lpstr>
      <vt:lpstr>Метапредметные  умения</vt:lpstr>
      <vt:lpstr>Презентация PowerPoint</vt:lpstr>
      <vt:lpstr>Сравним понятия</vt:lpstr>
      <vt:lpstr>Умения  функциональной грамотности</vt:lpstr>
      <vt:lpstr>Презентация PowerPoint</vt:lpstr>
      <vt:lpstr>Новые компетенции и умения читательской  грамотности</vt:lpstr>
      <vt:lpstr>Новые компетенции и умения ЕНГ</vt:lpstr>
      <vt:lpstr>Новые умения математической грамотности</vt:lpstr>
      <vt:lpstr>Презентация PowerPoint</vt:lpstr>
      <vt:lpstr>Что делать?</vt:lpstr>
      <vt:lpstr>Отбор и применение на уроках учебных заданий  по формированию МГ, ЕНГ и ЧГ</vt:lpstr>
      <vt:lpstr>Банк заданий по формированию ФГ</vt:lpstr>
      <vt:lpstr>Банк заданий по формированию ФГ</vt:lpstr>
      <vt:lpstr>Банк заданий по формированию ФГ</vt:lpstr>
      <vt:lpstr>Банк заданий по формированию ФГ</vt:lpstr>
      <vt:lpstr>Российские и международные  исследования показывают, что российские  школьники обладают значительным  объемом знаний, однако они не умеют  грамотно пользоваться этими знаниями.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User</cp:lastModifiedBy>
  <cp:revision>15</cp:revision>
  <dcterms:created xsi:type="dcterms:W3CDTF">2022-02-11T09:45:13Z</dcterms:created>
  <dcterms:modified xsi:type="dcterms:W3CDTF">2022-02-18T05:34:37Z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2021-04-15T00:00:00Z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2022-02-11T00:00:00Z</vt:filetime>
  </property>
</Properties>
</file>