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9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73" r:id="rId7"/>
    <p:sldId id="274" r:id="rId8"/>
    <p:sldId id="261" r:id="rId9"/>
    <p:sldId id="262" r:id="rId10"/>
    <p:sldId id="263" r:id="rId11"/>
    <p:sldId id="268" r:id="rId12"/>
    <p:sldId id="264" r:id="rId13"/>
    <p:sldId id="267" r:id="rId14"/>
    <p:sldId id="265" r:id="rId15"/>
    <p:sldId id="266" r:id="rId16"/>
    <p:sldId id="269" r:id="rId17"/>
    <p:sldId id="270" r:id="rId18"/>
    <p:sldId id="271" r:id="rId19"/>
    <p:sldId id="272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662" autoAdjust="0"/>
  </p:normalViewPr>
  <p:slideViewPr>
    <p:cSldViewPr>
      <p:cViewPr varScale="1">
        <p:scale>
          <a:sx n="106" d="100"/>
          <a:sy n="106" d="100"/>
        </p:scale>
        <p:origin x="16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692852-3DAA-40F7-9395-8F75948C8129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0AAA69-26E2-4BD6-9C47-720AE4474C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482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252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319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96294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3710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040792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7091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1536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487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310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232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778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21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623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030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182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722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517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  <p:sldLayoutId id="2147483881" r:id="rId12"/>
    <p:sldLayoutId id="2147483882" r:id="rId13"/>
    <p:sldLayoutId id="2147483883" r:id="rId14"/>
    <p:sldLayoutId id="2147483884" r:id="rId15"/>
    <p:sldLayoutId id="214748388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620688"/>
            <a:ext cx="7992888" cy="2722236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>Формирование глобальных компетенций как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>компонент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>функциональной грамотности в системе работы образовательного центра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324544" y="4149080"/>
            <a:ext cx="8305800" cy="1296144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Подготовила  методист образовательного центра :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Гаджиева Х.Г.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45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332656"/>
            <a:ext cx="8229600" cy="4572000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</a:rPr>
              <a:t>+Приём «Мозговой штурм»</a:t>
            </a:r>
          </a:p>
          <a:p>
            <a:r>
              <a:rPr lang="ru-RU" sz="2000" dirty="0">
                <a:solidFill>
                  <a:schemeClr val="tx1"/>
                </a:solidFill>
              </a:rPr>
              <a:t>+Приём «Концептуальное колесо»</a:t>
            </a:r>
          </a:p>
          <a:p>
            <a:r>
              <a:rPr lang="ru-RU" sz="2000" dirty="0">
                <a:solidFill>
                  <a:schemeClr val="tx1"/>
                </a:solidFill>
              </a:rPr>
              <a:t>+Приём «Кластер»</a:t>
            </a:r>
          </a:p>
          <a:p>
            <a:r>
              <a:rPr lang="ru-RU" sz="2000" dirty="0">
                <a:solidFill>
                  <a:schemeClr val="tx1"/>
                </a:solidFill>
              </a:rPr>
              <a:t>+Приём «Круги на воде».</a:t>
            </a:r>
          </a:p>
          <a:p>
            <a:r>
              <a:rPr lang="ru-RU" sz="2000" dirty="0">
                <a:solidFill>
                  <a:schemeClr val="tx1"/>
                </a:solidFill>
              </a:rPr>
              <a:t>+Приём «</a:t>
            </a:r>
            <a:r>
              <a:rPr lang="ru-RU" sz="2000" dirty="0" err="1">
                <a:solidFill>
                  <a:schemeClr val="tx1"/>
                </a:solidFill>
              </a:rPr>
              <a:t>Фишбоун</a:t>
            </a:r>
            <a:r>
              <a:rPr lang="ru-RU" sz="2000" dirty="0">
                <a:solidFill>
                  <a:schemeClr val="tx1"/>
                </a:solidFill>
              </a:rPr>
              <a:t>»</a:t>
            </a:r>
          </a:p>
          <a:p>
            <a:r>
              <a:rPr lang="ru-RU" sz="2000" dirty="0">
                <a:solidFill>
                  <a:schemeClr val="tx1"/>
                </a:solidFill>
              </a:rPr>
              <a:t>Приём «Концептуальное колесо». Учащимся необходимо подобрать</a:t>
            </a:r>
          </a:p>
          <a:p>
            <a:r>
              <a:rPr lang="ru-RU" sz="2000" dirty="0">
                <a:solidFill>
                  <a:schemeClr val="tx1"/>
                </a:solidFill>
              </a:rPr>
              <a:t>синонимы к слову, находящемуся в ядре понятийного «колеса», и вписать в секторы колеса.</a:t>
            </a:r>
          </a:p>
          <a:p>
            <a:endParaRPr lang="ru-RU" sz="2000" dirty="0">
              <a:solidFill>
                <a:schemeClr val="tx1"/>
              </a:solidFill>
            </a:endParaRPr>
          </a:p>
          <a:p>
            <a:r>
              <a:rPr lang="ru-RU" sz="2000" dirty="0">
                <a:solidFill>
                  <a:schemeClr val="tx1"/>
                </a:solidFill>
              </a:rPr>
              <a:t>Прием «Ассоциации» — назвать любой предмет и подбирать к нему самые неожиданные метафоры, эпитеты, сравнения, которые приходят в голову.</a:t>
            </a:r>
          </a:p>
          <a:p>
            <a:endParaRPr lang="ru-RU" sz="2000" dirty="0">
              <a:solidFill>
                <a:schemeClr val="tx1"/>
              </a:solidFill>
            </a:endParaRPr>
          </a:p>
          <a:p>
            <a:endParaRPr lang="ru-RU" sz="2000" dirty="0">
              <a:solidFill>
                <a:schemeClr val="tx1"/>
              </a:solidFill>
            </a:endParaRPr>
          </a:p>
          <a:p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12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45" y="1"/>
            <a:ext cx="9116455" cy="6894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678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268760"/>
            <a:ext cx="8229600" cy="45720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Одной из эффективных современных технологий </a:t>
            </a:r>
            <a:r>
              <a:rPr lang="ru-RU" dirty="0" err="1">
                <a:solidFill>
                  <a:schemeClr val="tx1"/>
                </a:solidFill>
              </a:rPr>
              <a:t>деятельностного</a:t>
            </a:r>
            <a:r>
              <a:rPr lang="ru-RU" dirty="0">
                <a:solidFill>
                  <a:schemeClr val="tx1"/>
                </a:solidFill>
              </a:rPr>
              <a:t> типа является обучение кейс-методом. Это метод активного проблемно-ситуационного анализа, основанный на обучении путём решения конкретных задач-ситуаций (кейсов). </a:t>
            </a:r>
          </a:p>
          <a:p>
            <a:r>
              <a:rPr lang="ru-RU" dirty="0">
                <a:solidFill>
                  <a:schemeClr val="tx1"/>
                </a:solidFill>
              </a:rPr>
              <a:t>Результат решения кейсов может быть представлен в виде доклада, отзыва, презентации, буклета, защиты проекта, сочинения, эссе, устного выступления и т.п. </a:t>
            </a:r>
          </a:p>
          <a:p>
            <a:r>
              <a:rPr lang="ru-RU" dirty="0">
                <a:solidFill>
                  <a:schemeClr val="tx1"/>
                </a:solidFill>
              </a:rPr>
              <a:t>Применение этого метода целесообразно ещё и потому, что позволяет формировать практические умения решать проблемы в реальной жизни, учит учиться, самостоятельно отыскивая необходимые знания для решения этих проблем.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41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649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Поработаем с текстом: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302032"/>
            <a:ext cx="7200800" cy="3880773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Вчера ко мне приходило счастье. Оно было одето в осень, пахло разноцветными дождями и почему-то пряниками. Мы сидели на кухне, я угощал его горячим чаем, а оно добавляло в него насушенные за август лепестки опавших звезд. Потом оно село на мой подоконник и тихонько запело. Оно пело о светлом, о важном, о любимом, о том, что молча живет в сердце и делает руки нежными, оно пело о смехе людей, похожим на теплый янтарный ветер, и о мокрых от росы тропинках, ведущих к тому, что ищет каждый. Мы провели вместе всю ночь. Оно то птицей садилось на плечо, то мягкой урчащей кошкой лежало на коленях. А утром оно засобиралось в путь, извинялось, обещало обязательно заглядывать на огонек, потом накинуло на тонкие плечики радугу, раскрашенную детскими снами, и вылетело за дверь. ( Аль </a:t>
            </a:r>
            <a:r>
              <a:rPr lang="ru-RU" dirty="0" err="1">
                <a:solidFill>
                  <a:schemeClr val="tx1"/>
                </a:solidFill>
              </a:rPr>
              <a:t>Квотион</a:t>
            </a:r>
            <a:r>
              <a:rPr lang="ru-RU" dirty="0">
                <a:solidFill>
                  <a:schemeClr val="tx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5096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Кейс-задание к тексту: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09599" y="1340768"/>
            <a:ext cx="7130753" cy="3880773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*Научись выразительно читать текст, подготовься прочитать его перед слушателями.</a:t>
            </a:r>
          </a:p>
          <a:p>
            <a:r>
              <a:rPr lang="ru-RU" sz="2400" dirty="0">
                <a:solidFill>
                  <a:schemeClr val="tx1"/>
                </a:solidFill>
              </a:rPr>
              <a:t>*Выпиши ключевые слова.</a:t>
            </a:r>
          </a:p>
          <a:p>
            <a:r>
              <a:rPr lang="ru-RU" sz="2400" dirty="0">
                <a:solidFill>
                  <a:schemeClr val="tx1"/>
                </a:solidFill>
              </a:rPr>
              <a:t>*Подбери контекстуальные синонимы к слову «счастье».</a:t>
            </a:r>
          </a:p>
          <a:p>
            <a:r>
              <a:rPr lang="ru-RU" sz="2400" dirty="0">
                <a:solidFill>
                  <a:schemeClr val="tx1"/>
                </a:solidFill>
              </a:rPr>
              <a:t>*Оформи текст в виде кластера.</a:t>
            </a:r>
          </a:p>
          <a:p>
            <a:r>
              <a:rPr lang="ru-RU" sz="2400" dirty="0">
                <a:solidFill>
                  <a:schemeClr val="tx1"/>
                </a:solidFill>
              </a:rPr>
              <a:t>*Нарисуй счастье.</a:t>
            </a:r>
          </a:p>
          <a:p>
            <a:r>
              <a:rPr lang="ru-RU" sz="2400" dirty="0">
                <a:solidFill>
                  <a:schemeClr val="tx1"/>
                </a:solidFill>
              </a:rPr>
              <a:t>Д/З найди и изучи биографию автора, расскажи всем, что тебе было интересно;</a:t>
            </a:r>
          </a:p>
          <a:p>
            <a:r>
              <a:rPr lang="ru-RU" sz="2400" dirty="0">
                <a:solidFill>
                  <a:schemeClr val="tx1"/>
                </a:solidFill>
              </a:rPr>
              <a:t>Напиши эссе «Счастье-это…»</a:t>
            </a:r>
          </a:p>
          <a:p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04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/>
              <a:t>Развитие глобальных компетентностей средствами урока литературы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09598" y="2160590"/>
            <a:ext cx="6914729" cy="3880773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</a:rPr>
              <a:t>Приём «Круги на воде».</a:t>
            </a:r>
          </a:p>
          <a:p>
            <a:r>
              <a:rPr lang="ru-RU" sz="2000" dirty="0">
                <a:solidFill>
                  <a:schemeClr val="tx1"/>
                </a:solidFill>
              </a:rPr>
              <a:t>Учитель предлагает слово «</a:t>
            </a:r>
            <a:r>
              <a:rPr lang="ru-RU" sz="2000" dirty="0" err="1">
                <a:solidFill>
                  <a:schemeClr val="tx1"/>
                </a:solidFill>
              </a:rPr>
              <a:t>Healthy</a:t>
            </a:r>
            <a:r>
              <a:rPr lang="ru-RU" sz="2000" dirty="0">
                <a:solidFill>
                  <a:schemeClr val="tx1"/>
                </a:solidFill>
              </a:rPr>
              <a:t>», на каждую букву пишет слово горизонтально. Учащимся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предлагается </a:t>
            </a:r>
            <a:r>
              <a:rPr lang="ru-RU" sz="2000" dirty="0">
                <a:solidFill>
                  <a:schemeClr val="tx1"/>
                </a:solidFill>
              </a:rPr>
              <a:t>составит рассказ при условии, что слова не менять местами.</a:t>
            </a:r>
          </a:p>
          <a:p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83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8117220" cy="3985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184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908720"/>
            <a:ext cx="6347713" cy="1320800"/>
          </a:xfrm>
        </p:spPr>
        <p:txBody>
          <a:bodyPr/>
          <a:lstStyle/>
          <a:p>
            <a:r>
              <a:rPr lang="ru-RU" dirty="0"/>
              <a:t>Приём «Пирамида» -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09598" y="2160590"/>
            <a:ext cx="6842721" cy="3880773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выстраивается «пирамида» из слов текста (на первой строке – одно слово, на второй строке – два слова и т.д.), по которой учащиеся смогут рассказать основное содержание текста.</a:t>
            </a:r>
          </a:p>
        </p:txBody>
      </p:sp>
    </p:spTree>
    <p:extLst>
      <p:ext uri="{BB962C8B-B14F-4D97-AF65-F5344CB8AC3E}">
        <p14:creationId xmlns:p14="http://schemas.microsoft.com/office/powerpoint/2010/main" val="183414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7008218" cy="5663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891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-387424"/>
            <a:ext cx="7634809" cy="1320800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solidFill>
                  <a:srgbClr val="181818"/>
                </a:solidFill>
                <a:effectLst/>
                <a:latin typeface="Arial"/>
                <a:ea typeface="Times New Roman"/>
                <a:cs typeface="Times New Roman"/>
              </a:rPr>
              <a:t> </a:t>
            </a:r>
            <a:r>
              <a:rPr lang="ru-RU" sz="4400" dirty="0">
                <a:effectLst/>
                <a:latin typeface="Calibri"/>
                <a:ea typeface="Times New Roman"/>
                <a:cs typeface="Times New Roman"/>
              </a:rPr>
              <a:t/>
            </a:r>
            <a:br>
              <a:rPr lang="ru-RU" sz="4400" dirty="0">
                <a:effectLst/>
                <a:latin typeface="Calibri"/>
                <a:ea typeface="Times New Roman"/>
                <a:cs typeface="Times New Roman"/>
              </a:rPr>
            </a:br>
            <a:r>
              <a:rPr lang="ru-RU" sz="3600" dirty="0">
                <a:solidFill>
                  <a:srgbClr val="000000"/>
                </a:solidFill>
                <a:effectLst/>
                <a:latin typeface="PT Sans"/>
                <a:ea typeface="Calibri"/>
                <a:cs typeface="Times New Roman"/>
              </a:rPr>
              <a:t>Что же такое «Глобальные компетенции»? </a:t>
            </a:r>
            <a:endParaRPr lang="ru-RU" sz="36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2758" y="1700808"/>
            <a:ext cx="7931224" cy="4572000"/>
          </a:xfrm>
        </p:spPr>
        <p:txBody>
          <a:bodyPr>
            <a:normAutofit fontScale="85000" lnSpcReduction="10000"/>
          </a:bodyPr>
          <a:lstStyle/>
          <a:p>
            <a:r>
              <a:rPr lang="ru-RU" sz="2800" dirty="0">
                <a:solidFill>
                  <a:schemeClr val="tx1"/>
                </a:solidFill>
                <a:latin typeface="Arial"/>
                <a:ea typeface="Times New Roman"/>
              </a:rPr>
              <a:t>это многогранная цель обучения на протяжении всей жизни, это компонент функциональной грамотности, одна из ключевых компетенций, составляющих основу ориентации и успешного существования человека в современном социуме. Это способность смотреть на мировые и межкультурные вопросы критически, с разных точек зрения, чтобы понимать, как различия между людьми влияют на восприятие, суждения о себе и других, и участвовать в открытом , адекватном, эффективном взаимодействии с людьми на основе взаимного уважения к человеческому достоинству.</a:t>
            </a:r>
            <a:br>
              <a:rPr lang="ru-RU" sz="2800" dirty="0">
                <a:solidFill>
                  <a:schemeClr val="tx1"/>
                </a:solidFill>
                <a:latin typeface="Arial"/>
                <a:ea typeface="Times New Roman"/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06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16632"/>
            <a:ext cx="6347713" cy="1320800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Примеры заданий для формирования </a:t>
            </a:r>
            <a:r>
              <a:rPr lang="ru-RU" sz="3200" dirty="0" smtClean="0"/>
              <a:t>глобальных компетенций на уроке истории:</a:t>
            </a:r>
            <a:endParaRPr lang="ru-RU" sz="32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556792"/>
            <a:ext cx="6912768" cy="3880773"/>
          </a:xfrm>
        </p:spPr>
        <p:txBody>
          <a:bodyPr>
            <a:noAutofit/>
          </a:bodyPr>
          <a:lstStyle/>
          <a:p>
            <a:r>
              <a:rPr lang="ru-RU" sz="1600" dirty="0">
                <a:solidFill>
                  <a:schemeClr val="tx1"/>
                </a:solidFill>
              </a:rPr>
              <a:t>Тема урока «Феодальная раздробленность Западной Европы в IX-XI веках»</a:t>
            </a:r>
          </a:p>
          <a:p>
            <a:r>
              <a:rPr lang="ru-RU" sz="1600" dirty="0">
                <a:solidFill>
                  <a:schemeClr val="tx1"/>
                </a:solidFill>
              </a:rPr>
              <a:t>Задание: Составьте в паре с одноклассником диалог сеньора и его вассала, разбирающих спорную ситуацию о нарушении вассальной клятвы. Какие аргументы приведут обе стороны в подтверждение своей правоты? Чем закончится спор?</a:t>
            </a:r>
          </a:p>
          <a:p>
            <a:r>
              <a:rPr lang="ru-RU" sz="1600" dirty="0">
                <a:solidFill>
                  <a:schemeClr val="tx1"/>
                </a:solidFill>
              </a:rPr>
              <a:t>Тема урока «Культура Византии»</a:t>
            </a:r>
          </a:p>
          <a:p>
            <a:r>
              <a:rPr lang="ru-RU" sz="1600" dirty="0">
                <a:solidFill>
                  <a:schemeClr val="tx1"/>
                </a:solidFill>
              </a:rPr>
              <a:t>Задание: Напишите сочинение от имени путешественника – франка, который впервые увидел церковь Святой Софии. Какие чувства вызывает у него храм своим внешним и внутренним убранством.</a:t>
            </a:r>
          </a:p>
          <a:p>
            <a:r>
              <a:rPr lang="ru-RU" sz="1600" dirty="0">
                <a:solidFill>
                  <a:schemeClr val="tx1"/>
                </a:solidFill>
              </a:rPr>
              <a:t>Тема урока «Государства остававшиеся раздробленными: Германия и Италия в XII-XV веках»</a:t>
            </a:r>
          </a:p>
          <a:p>
            <a:r>
              <a:rPr lang="ru-RU" sz="1600" dirty="0">
                <a:solidFill>
                  <a:schemeClr val="tx1"/>
                </a:solidFill>
              </a:rPr>
              <a:t>Задание: Подумай что мог рассказать о Лоренцо Великолепном: а) житель Флоренции его друг; его противник; путешественник, бывший проездом во Флоренции.</a:t>
            </a:r>
          </a:p>
          <a:p>
            <a:endParaRPr lang="ru-RU" sz="1600" dirty="0">
              <a:solidFill>
                <a:schemeClr val="tx1"/>
              </a:solidFill>
            </a:endParaRPr>
          </a:p>
          <a:p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90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76672"/>
            <a:ext cx="6347713" cy="1320800"/>
          </a:xfrm>
        </p:spPr>
        <p:txBody>
          <a:bodyPr>
            <a:normAutofit/>
          </a:bodyPr>
          <a:lstStyle/>
          <a:p>
            <a:r>
              <a:rPr lang="ru-RU" dirty="0"/>
              <a:t>6 </a:t>
            </a:r>
            <a:r>
              <a:rPr lang="ru-RU" dirty="0" smtClean="0"/>
              <a:t>класс-обществознание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484784"/>
            <a:ext cx="7346777" cy="3880773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Подготовьте </a:t>
            </a:r>
            <a:r>
              <a:rPr lang="ru-RU" sz="2400" dirty="0">
                <a:solidFill>
                  <a:schemeClr val="tx1"/>
                </a:solidFill>
              </a:rPr>
              <a:t>видеообращение к подросткам на тему «Основные особенности подросткового возраста»</a:t>
            </a:r>
          </a:p>
          <a:p>
            <a:r>
              <a:rPr lang="ru-RU" sz="2400" dirty="0">
                <a:solidFill>
                  <a:schemeClr val="tx1"/>
                </a:solidFill>
              </a:rPr>
              <a:t>Подготовь свой вариант наглядного пособия к теме «Человек и его деятельность»</a:t>
            </a:r>
          </a:p>
          <a:p>
            <a:r>
              <a:rPr lang="ru-RU" sz="2400" dirty="0">
                <a:solidFill>
                  <a:schemeClr val="tx1"/>
                </a:solidFill>
              </a:rPr>
              <a:t>Работа с проблемными ситуациями, притчами.</a:t>
            </a:r>
          </a:p>
          <a:p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60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476672"/>
            <a:ext cx="7200800" cy="3880773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8 класс</a:t>
            </a:r>
          </a:p>
          <a:p>
            <a:r>
              <a:rPr lang="ru-RU" sz="2400" dirty="0">
                <a:solidFill>
                  <a:schemeClr val="tx1"/>
                </a:solidFill>
              </a:rPr>
              <a:t>Заполните таблицу «Человек –венец природы». Аргументы «за» и аргументы «против».</a:t>
            </a:r>
          </a:p>
          <a:p>
            <a:r>
              <a:rPr lang="ru-RU" sz="2400" dirty="0">
                <a:solidFill>
                  <a:schemeClr val="tx1"/>
                </a:solidFill>
              </a:rPr>
              <a:t>Разработайте проект «Улучшение образования в основной школе». Проведите опрос одноклассников, выясните, какие выдвигаются предположения по изменению набора учебных предметов, их содержания, организация учебной работы, проверки и оценке результатов.</a:t>
            </a:r>
          </a:p>
          <a:p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4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908720"/>
            <a:ext cx="7560840" cy="3880773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</a:rPr>
              <a:t>Всем известно изречение – «Неталантливых детей не бывает», поэтому нужно с самого детства дать возможность каждому ребенку поверить в себя, свои силы, почувствовать себя успешными, т.е. побывать в ситуации успеха.</a:t>
            </a:r>
          </a:p>
          <a:p>
            <a:r>
              <a:rPr lang="ru-RU" sz="2000" dirty="0">
                <a:solidFill>
                  <a:schemeClr val="tx1"/>
                </a:solidFill>
              </a:rPr>
              <a:t>То, что заложено в детстве, очень сильно может повлиять на всю последующую жизнь человека. </a:t>
            </a:r>
            <a:r>
              <a:rPr lang="ru-RU" sz="2000" dirty="0" err="1">
                <a:solidFill>
                  <a:schemeClr val="tx1"/>
                </a:solidFill>
              </a:rPr>
              <a:t>А.Маслоу</a:t>
            </a:r>
            <a:r>
              <a:rPr lang="ru-RU" sz="2000" dirty="0">
                <a:solidFill>
                  <a:schemeClr val="tx1"/>
                </a:solidFill>
              </a:rPr>
              <a:t> считает, что развитие креативности может быть чрезвычайно полезно не столько для подготовки людей к творческим профессиям, сколько для создания хорошего человека.</a:t>
            </a:r>
          </a:p>
          <a:p>
            <a:r>
              <a:rPr lang="ru-RU" sz="2000" dirty="0">
                <a:solidFill>
                  <a:schemeClr val="tx1"/>
                </a:solidFill>
              </a:rPr>
              <a:t>И хотелось бы закончить словами Альберта Эйнштейна</a:t>
            </a:r>
          </a:p>
          <a:p>
            <a:r>
              <a:rPr lang="ru-RU" sz="2000" dirty="0">
                <a:solidFill>
                  <a:schemeClr val="tx1"/>
                </a:solidFill>
              </a:rPr>
              <a:t>«Творчество заразительно. Передай другому!»</a:t>
            </a:r>
          </a:p>
          <a:p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93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/>
              <a:t>Почему понятие глобальные компетенции стало актуальным для современной школы?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09598" y="2160590"/>
            <a:ext cx="6986737" cy="3880773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</a:rPr>
              <a:t>Школа играет решающую роль в развитии глобальных компетенций молодых людей, может предоставить учащимся возможности изучить современные мировые события, которые оказывают влияние как на мировое сообщество так и на них самих. Педагоги могут научить детей как критически, эффективнее и </a:t>
            </a:r>
            <a:r>
              <a:rPr lang="ru-RU" sz="2000" dirty="0" err="1">
                <a:solidFill>
                  <a:schemeClr val="tx1"/>
                </a:solidFill>
              </a:rPr>
              <a:t>ответственней</a:t>
            </a:r>
            <a:r>
              <a:rPr lang="ru-RU" sz="2000" dirty="0">
                <a:solidFill>
                  <a:schemeClr val="tx1"/>
                </a:solidFill>
              </a:rPr>
              <a:t> использовать цифровые источники информации и СМИ.</a:t>
            </a:r>
          </a:p>
          <a:p>
            <a:endParaRPr lang="ru-RU" sz="2000" dirty="0">
              <a:solidFill>
                <a:schemeClr val="tx1"/>
              </a:solidFill>
            </a:endParaRPr>
          </a:p>
          <a:p>
            <a:endParaRPr lang="ru-RU" sz="2000" dirty="0">
              <a:solidFill>
                <a:schemeClr val="tx1"/>
              </a:solidFill>
            </a:endParaRPr>
          </a:p>
          <a:p>
            <a:endParaRPr lang="ru-RU" sz="2000" dirty="0">
              <a:solidFill>
                <a:schemeClr val="tx1"/>
              </a:solidFill>
            </a:endParaRPr>
          </a:p>
          <a:p>
            <a:endParaRPr lang="ru-RU" sz="2000" dirty="0">
              <a:solidFill>
                <a:schemeClr val="tx1"/>
              </a:solidFill>
            </a:endParaRPr>
          </a:p>
          <a:p>
            <a:endParaRPr lang="ru-RU" sz="2000" dirty="0">
              <a:solidFill>
                <a:schemeClr val="tx1"/>
              </a:solidFill>
            </a:endParaRPr>
          </a:p>
          <a:p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00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404664"/>
            <a:ext cx="6347713" cy="1320800"/>
          </a:xfrm>
        </p:spPr>
        <p:txBody>
          <a:bodyPr>
            <a:normAutofit fontScale="90000"/>
          </a:bodyPr>
          <a:lstStyle/>
          <a:p>
            <a:r>
              <a:rPr lang="ru-RU" sz="2000" dirty="0"/>
              <a:t/>
            </a:r>
            <a:br>
              <a:rPr lang="ru-RU" sz="2000" dirty="0"/>
            </a:br>
            <a:r>
              <a:rPr lang="ru-RU" sz="2800" dirty="0"/>
              <a:t>Главные умения глобальных компетентностей: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772816"/>
            <a:ext cx="7056784" cy="3880773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*способность критически оценивать информацию и ситуации глобального характера;</a:t>
            </a:r>
          </a:p>
          <a:p>
            <a:r>
              <a:rPr lang="ru-RU" dirty="0">
                <a:solidFill>
                  <a:schemeClr val="tx1"/>
                </a:solidFill>
              </a:rPr>
              <a:t>*осознавать как культурные, религиозные, политические и иные различия могут оказывать влияние на восприятие, суждения и взгляды людей, выявлять мнения, перспективы, анализировать их;</a:t>
            </a:r>
          </a:p>
          <a:p>
            <a:r>
              <a:rPr lang="ru-RU" dirty="0">
                <a:solidFill>
                  <a:schemeClr val="tx1"/>
                </a:solidFill>
              </a:rPr>
              <a:t>*вступать в открытое, уважительное взаимодействие с другими людьми на основе уважения к человеческому достоинству, на основе культурных, семейных, общечеловеческих ценностей, объяснять сложные ситуации и проблемы , искать пути их решения; формулировать аргумент</a:t>
            </a:r>
          </a:p>
          <a:p>
            <a:r>
              <a:rPr lang="ru-RU" dirty="0">
                <a:solidFill>
                  <a:schemeClr val="tx1"/>
                </a:solidFill>
              </a:rPr>
              <a:t>*ответственно оценивать действия и их последствия, не принимать поспешных решений.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84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484784"/>
            <a:ext cx="8147248" cy="5619328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1"/>
                </a:solidFill>
              </a:rPr>
              <a:t>Развитие этих умений средствами урока - наша главная задача, ведь компетентности развиваются на всех уроках, если уроки ориентированы на самостоятельность, деятельность, активность и ответственность за результат.</a:t>
            </a:r>
          </a:p>
          <a:p>
            <a:endParaRPr lang="ru-RU" sz="3200" dirty="0">
              <a:solidFill>
                <a:schemeClr val="tx1"/>
              </a:solidFill>
            </a:endParaRPr>
          </a:p>
          <a:p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96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599" y="260648"/>
            <a:ext cx="6347713" cy="1320800"/>
          </a:xfrm>
        </p:spPr>
        <p:txBody>
          <a:bodyPr>
            <a:noAutofit/>
          </a:bodyPr>
          <a:lstStyle/>
          <a:p>
            <a:r>
              <a:rPr lang="ru-RU" sz="2800" dirty="0"/>
              <a:t>Развитие данных компетентностей предполагает выполнение учащимися на уроках определенных действий. Таких как: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09598" y="2160590"/>
            <a:ext cx="7130753" cy="3880773"/>
          </a:xfrm>
        </p:spPr>
        <p:txBody>
          <a:bodyPr>
            <a:noAutofit/>
          </a:bodyPr>
          <a:lstStyle/>
          <a:p>
            <a:r>
              <a:rPr lang="ru-RU" sz="1400" dirty="0">
                <a:solidFill>
                  <a:schemeClr val="tx1"/>
                </a:solidFill>
              </a:rPr>
              <a:t>– умение решать проблемы, использовать собственный опыт;</a:t>
            </a:r>
          </a:p>
          <a:p>
            <a:r>
              <a:rPr lang="ru-RU" sz="1400" dirty="0">
                <a:solidFill>
                  <a:schemeClr val="tx1"/>
                </a:solidFill>
              </a:rPr>
              <a:t>– заниматься самообразованием;</a:t>
            </a:r>
          </a:p>
          <a:p>
            <a:r>
              <a:rPr lang="ru-RU" sz="1400" dirty="0">
                <a:solidFill>
                  <a:schemeClr val="tx1"/>
                </a:solidFill>
              </a:rPr>
              <a:t>– работать с различными базами данных, документацией;</a:t>
            </a:r>
          </a:p>
          <a:p>
            <a:r>
              <a:rPr lang="ru-RU" sz="1400" dirty="0">
                <a:solidFill>
                  <a:schemeClr val="tx1"/>
                </a:solidFill>
              </a:rPr>
              <a:t>– добывать информацию;</a:t>
            </a:r>
          </a:p>
          <a:p>
            <a:r>
              <a:rPr lang="ru-RU" sz="1400" dirty="0">
                <a:solidFill>
                  <a:schemeClr val="tx1"/>
                </a:solidFill>
              </a:rPr>
              <a:t>– иметь собственное мнение;</a:t>
            </a:r>
          </a:p>
          <a:p>
            <a:r>
              <a:rPr lang="ru-RU" sz="1400" dirty="0">
                <a:solidFill>
                  <a:schemeClr val="tx1"/>
                </a:solidFill>
              </a:rPr>
              <a:t>– понимать позицию других людей;</a:t>
            </a:r>
          </a:p>
          <a:p>
            <a:r>
              <a:rPr lang="ru-RU" sz="1400" dirty="0">
                <a:solidFill>
                  <a:schemeClr val="tx1"/>
                </a:solidFill>
              </a:rPr>
              <a:t>– оценивать поступки, вредные привычки;</a:t>
            </a:r>
          </a:p>
          <a:p>
            <a:r>
              <a:rPr lang="ru-RU" sz="1400" dirty="0">
                <a:solidFill>
                  <a:schemeClr val="tx1"/>
                </a:solidFill>
              </a:rPr>
              <a:t>– сотрудничать с одноклассниками и взрослыми;</a:t>
            </a:r>
          </a:p>
          <a:p>
            <a:r>
              <a:rPr lang="ru-RU" sz="1400" dirty="0">
                <a:solidFill>
                  <a:schemeClr val="tx1"/>
                </a:solidFill>
              </a:rPr>
              <a:t>– принимать решения;</a:t>
            </a:r>
          </a:p>
          <a:p>
            <a:r>
              <a:rPr lang="ru-RU" sz="1400" dirty="0">
                <a:solidFill>
                  <a:schemeClr val="tx1"/>
                </a:solidFill>
              </a:rPr>
              <a:t>– уметь прийти к общему мнению;</a:t>
            </a:r>
          </a:p>
          <a:p>
            <a:r>
              <a:rPr lang="ru-RU" sz="1400" dirty="0">
                <a:solidFill>
                  <a:schemeClr val="tx1"/>
                </a:solidFill>
              </a:rPr>
              <a:t>– работать в группах;</a:t>
            </a:r>
          </a:p>
          <a:p>
            <a:r>
              <a:rPr lang="ru-RU" sz="1400" dirty="0">
                <a:solidFill>
                  <a:schemeClr val="tx1"/>
                </a:solidFill>
              </a:rPr>
              <a:t>– уметь организовать свою работу;</a:t>
            </a:r>
          </a:p>
          <a:p>
            <a:r>
              <a:rPr lang="ru-RU" sz="1400" dirty="0">
                <a:solidFill>
                  <a:schemeClr val="tx1"/>
                </a:solidFill>
              </a:rPr>
              <a:t>– устоять перед трудностями и т.д.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55199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599" y="-171400"/>
            <a:ext cx="6347713" cy="1320800"/>
          </a:xfrm>
        </p:spPr>
        <p:txBody>
          <a:bodyPr>
            <a:noAutofit/>
          </a:bodyPr>
          <a:lstStyle/>
          <a:p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Деятельность учителя при этом должна быть направлена на: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02404" y="1412776"/>
            <a:ext cx="6347714" cy="3880773"/>
          </a:xfrm>
        </p:spPr>
        <p:txBody>
          <a:bodyPr>
            <a:noAutofit/>
          </a:bodyPr>
          <a:lstStyle/>
          <a:p>
            <a:r>
              <a:rPr lang="ru-RU" sz="1400" dirty="0">
                <a:solidFill>
                  <a:schemeClr val="tx1"/>
                </a:solidFill>
              </a:rPr>
              <a:t>– использование в работе интерактивных технологий;</a:t>
            </a:r>
          </a:p>
          <a:p>
            <a:r>
              <a:rPr lang="ru-RU" sz="1400" dirty="0">
                <a:solidFill>
                  <a:schemeClr val="tx1"/>
                </a:solidFill>
              </a:rPr>
              <a:t>– проведение нестандартных уроков;</a:t>
            </a:r>
          </a:p>
          <a:p>
            <a:r>
              <a:rPr lang="ru-RU" sz="1400" dirty="0">
                <a:solidFill>
                  <a:schemeClr val="tx1"/>
                </a:solidFill>
              </a:rPr>
              <a:t>– организацию исследовательской работы;</a:t>
            </a:r>
          </a:p>
          <a:p>
            <a:r>
              <a:rPr lang="ru-RU" sz="1400" dirty="0">
                <a:solidFill>
                  <a:schemeClr val="tx1"/>
                </a:solidFill>
              </a:rPr>
              <a:t>– стимулирование самообразовательной деятельности учеников;</a:t>
            </a:r>
          </a:p>
          <a:p>
            <a:r>
              <a:rPr lang="ru-RU" sz="1400" dirty="0">
                <a:solidFill>
                  <a:schemeClr val="tx1"/>
                </a:solidFill>
              </a:rPr>
              <a:t>– отслеживание динамики развития учащихся;</a:t>
            </a:r>
          </a:p>
          <a:p>
            <a:r>
              <a:rPr lang="ru-RU" sz="1400" dirty="0">
                <a:solidFill>
                  <a:schemeClr val="tx1"/>
                </a:solidFill>
              </a:rPr>
              <a:t>– пропаганду достижений науки и культуры;</a:t>
            </a:r>
          </a:p>
          <a:p>
            <a:r>
              <a:rPr lang="ru-RU" sz="1400" dirty="0">
                <a:solidFill>
                  <a:schemeClr val="tx1"/>
                </a:solidFill>
              </a:rPr>
              <a:t>– подбор заданий, которые требуют использования дополнительных источников информации;</a:t>
            </a:r>
          </a:p>
          <a:p>
            <a:r>
              <a:rPr lang="ru-RU" sz="1400" dirty="0">
                <a:solidFill>
                  <a:schemeClr val="tx1"/>
                </a:solidFill>
              </a:rPr>
              <a:t>– обучение приемам составления плана, написанию конспектов, оставления схем и заполнения таблиц;</a:t>
            </a:r>
          </a:p>
          <a:p>
            <a:r>
              <a:rPr lang="ru-RU" sz="1400" dirty="0">
                <a:solidFill>
                  <a:schemeClr val="tx1"/>
                </a:solidFill>
              </a:rPr>
              <a:t>– подготовку заданий творческого характера;</a:t>
            </a:r>
          </a:p>
          <a:p>
            <a:r>
              <a:rPr lang="ru-RU" sz="1400" dirty="0">
                <a:solidFill>
                  <a:schemeClr val="tx1"/>
                </a:solidFill>
              </a:rPr>
              <a:t>– стимулирование высказывания собственных мыслей;</a:t>
            </a:r>
          </a:p>
          <a:p>
            <a:r>
              <a:rPr lang="ru-RU" sz="1400" dirty="0">
                <a:solidFill>
                  <a:schemeClr val="tx1"/>
                </a:solidFill>
              </a:rPr>
              <a:t>– разработку заданий разного уровня;</a:t>
            </a:r>
          </a:p>
          <a:p>
            <a:r>
              <a:rPr lang="ru-RU" sz="1400" dirty="0">
                <a:solidFill>
                  <a:schemeClr val="tx1"/>
                </a:solidFill>
              </a:rPr>
              <a:t>– создание проблемных ситуаций;</a:t>
            </a:r>
          </a:p>
          <a:p>
            <a:r>
              <a:rPr lang="ru-RU" sz="1400" dirty="0">
                <a:solidFill>
                  <a:schemeClr val="tx1"/>
                </a:solidFill>
              </a:rPr>
              <a:t>– внедрение методов самооценки и взаимопроверки;</a:t>
            </a:r>
          </a:p>
          <a:p>
            <a:r>
              <a:rPr lang="ru-RU" sz="1400" dirty="0">
                <a:solidFill>
                  <a:schemeClr val="tx1"/>
                </a:solidFill>
              </a:rPr>
              <a:t>– организацию работы в парах и группах переменного состава и др.</a:t>
            </a:r>
          </a:p>
          <a:p>
            <a:endParaRPr lang="ru-RU" sz="1400" dirty="0">
              <a:solidFill>
                <a:schemeClr val="tx1"/>
              </a:solidFill>
            </a:endParaRPr>
          </a:p>
          <a:p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31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348880"/>
            <a:ext cx="84221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«Если мы будем учить сегодня так, как мы учили вчера, мы украдем у детей завтра». Джон </a:t>
            </a:r>
            <a:r>
              <a:rPr lang="ru-RU" sz="3200" dirty="0" err="1"/>
              <a:t>Дьюи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6750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/>
              <a:t>Развитие глобальных компетентностей средствами урока литературы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09598" y="2160590"/>
            <a:ext cx="6986737" cy="3880773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Приемов , которые работают на развитие глобальной компетенции немало. Все они основаны на работе с текстами. Вот некоторые из них:</a:t>
            </a:r>
          </a:p>
          <a:p>
            <a:r>
              <a:rPr lang="ru-RU" dirty="0">
                <a:solidFill>
                  <a:schemeClr val="tx1"/>
                </a:solidFill>
              </a:rPr>
              <a:t>Открытые обсуждения ситуаций,</a:t>
            </a:r>
          </a:p>
          <a:p>
            <a:r>
              <a:rPr lang="ru-RU" dirty="0">
                <a:solidFill>
                  <a:schemeClr val="tx1"/>
                </a:solidFill>
              </a:rPr>
              <a:t>Кейсы заданий к тексту.</a:t>
            </a:r>
          </a:p>
          <a:p>
            <a:r>
              <a:rPr lang="ru-RU" dirty="0">
                <a:solidFill>
                  <a:schemeClr val="tx1"/>
                </a:solidFill>
              </a:rPr>
              <a:t>Составление кластеров.</a:t>
            </a:r>
          </a:p>
          <a:p>
            <a:r>
              <a:rPr lang="ru-RU" dirty="0">
                <a:solidFill>
                  <a:schemeClr val="tx1"/>
                </a:solidFill>
              </a:rPr>
              <a:t>Написание памяток , инструкций, рекомендаций.</a:t>
            </a:r>
          </a:p>
          <a:p>
            <a:r>
              <a:rPr lang="ru-RU" dirty="0">
                <a:solidFill>
                  <a:schemeClr val="tx1"/>
                </a:solidFill>
              </a:rPr>
              <a:t>Написание эссе, сказок, фантастических историй(Оценить ситуацию, как бы поступить, что будет, если….и </a:t>
            </a:r>
            <a:r>
              <a:rPr lang="ru-RU" dirty="0" err="1">
                <a:solidFill>
                  <a:schemeClr val="tx1"/>
                </a:solidFill>
              </a:rPr>
              <a:t>т.д</a:t>
            </a:r>
            <a:r>
              <a:rPr lang="ru-RU" dirty="0">
                <a:solidFill>
                  <a:schemeClr val="tx1"/>
                </a:solidFill>
              </a:rPr>
              <a:t>).</a:t>
            </a:r>
          </a:p>
          <a:p>
            <a:r>
              <a:rPr lang="ru-RU" dirty="0">
                <a:solidFill>
                  <a:schemeClr val="tx1"/>
                </a:solidFill>
              </a:rPr>
              <a:t>Создание иллюстраций, буклетов, схем, </a:t>
            </a:r>
            <a:r>
              <a:rPr lang="ru-RU" dirty="0" err="1">
                <a:solidFill>
                  <a:schemeClr val="tx1"/>
                </a:solidFill>
              </a:rPr>
              <a:t>синквейнов</a:t>
            </a:r>
            <a:r>
              <a:rPr lang="ru-RU" dirty="0">
                <a:solidFill>
                  <a:schemeClr val="tx1"/>
                </a:solidFill>
              </a:rPr>
              <a:t>, опорных схем-анализов произведения)….</a:t>
            </a:r>
          </a:p>
          <a:p>
            <a:r>
              <a:rPr lang="ru-RU" dirty="0">
                <a:solidFill>
                  <a:schemeClr val="tx1"/>
                </a:solidFill>
              </a:rPr>
              <a:t>Разыгрывание ситуаций…и др.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Аспект</Template>
  <TotalTime>371</TotalTime>
  <Words>1368</Words>
  <Application>Microsoft Office PowerPoint</Application>
  <PresentationFormat>Экран (4:3)</PresentationFormat>
  <Paragraphs>104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Calibri</vt:lpstr>
      <vt:lpstr>PT Sans</vt:lpstr>
      <vt:lpstr>Times New Roman</vt:lpstr>
      <vt:lpstr>Trebuchet MS</vt:lpstr>
      <vt:lpstr>Wingdings 3</vt:lpstr>
      <vt:lpstr>Аспект</vt:lpstr>
      <vt:lpstr>Формирование глобальных компетенций как компонент функциональной грамотности в системе работы образовательного центра</vt:lpstr>
      <vt:lpstr>  Что же такое «Глобальные компетенции»? </vt:lpstr>
      <vt:lpstr>Почему понятие глобальные компетенции стало актуальным для современной школы?</vt:lpstr>
      <vt:lpstr> Главные умения глобальных компетентностей: </vt:lpstr>
      <vt:lpstr> </vt:lpstr>
      <vt:lpstr>Развитие данных компетентностей предполагает выполнение учащимися на уроках определенных действий. Таких как:</vt:lpstr>
      <vt:lpstr> Деятельность учителя при этом должна быть направлена на: </vt:lpstr>
      <vt:lpstr>Презентация PowerPoint</vt:lpstr>
      <vt:lpstr>Развитие глобальных компетентностей средствами урока литературы</vt:lpstr>
      <vt:lpstr>Презентация PowerPoint</vt:lpstr>
      <vt:lpstr>Презентация PowerPoint</vt:lpstr>
      <vt:lpstr>Презентация PowerPoint</vt:lpstr>
      <vt:lpstr>Презентация PowerPoint</vt:lpstr>
      <vt:lpstr>Поработаем с текстом:</vt:lpstr>
      <vt:lpstr>Кейс-задание к тексту:</vt:lpstr>
      <vt:lpstr>Развитие глобальных компетентностей средствами урока литературы</vt:lpstr>
      <vt:lpstr>Презентация PowerPoint</vt:lpstr>
      <vt:lpstr>Приём «Пирамида» -</vt:lpstr>
      <vt:lpstr>Презентация PowerPoint</vt:lpstr>
      <vt:lpstr>Примеры заданий для формирования глобальных компетенций на уроке истории:</vt:lpstr>
      <vt:lpstr>6 класс-обществознание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глобальных компетенций как компонента функциональной грамотности в системе работы образовательного центра</dc:title>
  <dc:creator>User</dc:creator>
  <cp:lastModifiedBy>Юсуф</cp:lastModifiedBy>
  <cp:revision>10</cp:revision>
  <dcterms:created xsi:type="dcterms:W3CDTF">2022-02-24T20:53:11Z</dcterms:created>
  <dcterms:modified xsi:type="dcterms:W3CDTF">2022-02-25T04:55:20Z</dcterms:modified>
</cp:coreProperties>
</file>